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86" r:id="rId21"/>
    <p:sldId id="289" r:id="rId22"/>
    <p:sldId id="276" r:id="rId23"/>
    <p:sldId id="277" r:id="rId24"/>
    <p:sldId id="284" r:id="rId25"/>
    <p:sldId id="285" r:id="rId26"/>
    <p:sldId id="288" r:id="rId27"/>
    <p:sldId id="297" r:id="rId28"/>
    <p:sldId id="278" r:id="rId29"/>
    <p:sldId id="279" r:id="rId30"/>
    <p:sldId id="283" r:id="rId31"/>
    <p:sldId id="292" r:id="rId32"/>
    <p:sldId id="290" r:id="rId33"/>
    <p:sldId id="291" r:id="rId34"/>
    <p:sldId id="298" r:id="rId35"/>
    <p:sldId id="280" r:id="rId36"/>
    <p:sldId id="281" r:id="rId37"/>
    <p:sldId id="282" r:id="rId38"/>
    <p:sldId id="293" r:id="rId39"/>
    <p:sldId id="294" r:id="rId40"/>
    <p:sldId id="295" r:id="rId41"/>
    <p:sldId id="296" r:id="rId42"/>
    <p:sldId id="299" r:id="rId43"/>
    <p:sldId id="300" r:id="rId44"/>
    <p:sldId id="307" r:id="rId45"/>
    <p:sldId id="309" r:id="rId46"/>
    <p:sldId id="310" r:id="rId47"/>
    <p:sldId id="311" r:id="rId48"/>
    <p:sldId id="312" r:id="rId49"/>
    <p:sldId id="313" r:id="rId50"/>
    <p:sldId id="317" r:id="rId51"/>
    <p:sldId id="318" r:id="rId52"/>
    <p:sldId id="319" r:id="rId53"/>
    <p:sldId id="314" r:id="rId54"/>
    <p:sldId id="308" r:id="rId55"/>
    <p:sldId id="315" r:id="rId56"/>
    <p:sldId id="316" r:id="rId57"/>
    <p:sldId id="301" r:id="rId58"/>
    <p:sldId id="305" r:id="rId59"/>
    <p:sldId id="321" r:id="rId60"/>
    <p:sldId id="322" r:id="rId61"/>
    <p:sldId id="323" r:id="rId62"/>
    <p:sldId id="324" r:id="rId63"/>
    <p:sldId id="302" r:id="rId64"/>
    <p:sldId id="304" r:id="rId65"/>
    <p:sldId id="325" r:id="rId66"/>
    <p:sldId id="303" r:id="rId67"/>
    <p:sldId id="326" r:id="rId68"/>
    <p:sldId id="306" r:id="rId69"/>
    <p:sldId id="327" r:id="rId70"/>
    <p:sldId id="320" r:id="rId7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la de Abertura" id="{5641A87D-9A7C-4594-8A5F-2F1F10D992DA}">
          <p14:sldIdLst>
            <p14:sldId id="256"/>
          </p14:sldIdLst>
        </p14:section>
        <p14:section name="Introdução" id="{250A80CD-7CA5-4284-91D9-EA2BC5ACF171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Cálculo de Probabilidades (Moedas)" id="{281892F2-9F57-4871-B28C-6D5D808E1763}">
          <p14:sldIdLst>
            <p14:sldId id="264"/>
            <p14:sldId id="265"/>
            <p14:sldId id="266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Calculo de Probabilidades" id="{DD1F84E8-C5E4-446E-A153-5E4F6F04D7C9}">
          <p14:sldIdLst>
            <p14:sldId id="274"/>
            <p14:sldId id="275"/>
            <p14:sldId id="286"/>
            <p14:sldId id="289"/>
          </p14:sldIdLst>
        </p14:section>
        <p14:section name="Método Clássico" id="{472E8D61-7BA4-46DE-8A2A-62E4CF2E686E}">
          <p14:sldIdLst>
            <p14:sldId id="276"/>
            <p14:sldId id="277"/>
            <p14:sldId id="284"/>
            <p14:sldId id="285"/>
            <p14:sldId id="288"/>
            <p14:sldId id="297"/>
          </p14:sldIdLst>
        </p14:section>
        <p14:section name="Método das Frequências Relativas" id="{6B82441C-E679-4E8B-9547-502F8082616F}">
          <p14:sldIdLst>
            <p14:sldId id="278"/>
            <p14:sldId id="279"/>
            <p14:sldId id="283"/>
            <p14:sldId id="292"/>
            <p14:sldId id="290"/>
            <p14:sldId id="291"/>
            <p14:sldId id="298"/>
          </p14:sldIdLst>
        </p14:section>
        <p14:section name="Método Subjetivo" id="{242A3C01-AE04-407E-ACDC-4C62088FF4C2}">
          <p14:sldIdLst>
            <p14:sldId id="280"/>
            <p14:sldId id="281"/>
            <p14:sldId id="282"/>
            <p14:sldId id="293"/>
            <p14:sldId id="294"/>
            <p14:sldId id="295"/>
            <p14:sldId id="296"/>
          </p14:sldIdLst>
        </p14:section>
        <p14:section name="Técnicas de Contagem" id="{BDC536AE-1182-4BF2-A388-381F3FDCF510}">
          <p14:sldIdLst>
            <p14:sldId id="299"/>
            <p14:sldId id="300"/>
          </p14:sldIdLst>
        </p14:section>
        <p14:section name="Diagrama de Árvore" id="{542DC472-5616-4F05-8F76-6E92AC6855C5}">
          <p14:sldIdLst>
            <p14:sldId id="307"/>
            <p14:sldId id="309"/>
            <p14:sldId id="310"/>
            <p14:sldId id="311"/>
            <p14:sldId id="312"/>
            <p14:sldId id="313"/>
            <p14:sldId id="317"/>
            <p14:sldId id="318"/>
            <p14:sldId id="319"/>
            <p14:sldId id="314"/>
          </p14:sldIdLst>
        </p14:section>
        <p14:section name="Análise Combinatória" id="{E6C60FB5-2B4E-4E18-8550-2B1792830FAB}">
          <p14:sldIdLst>
            <p14:sldId id="308"/>
            <p14:sldId id="315"/>
            <p14:sldId id="316"/>
          </p14:sldIdLst>
        </p14:section>
        <p14:section name="Permutação" id="{63C89BAD-D395-4231-B10B-DD4F06673720}">
          <p14:sldIdLst>
            <p14:sldId id="301"/>
            <p14:sldId id="305"/>
            <p14:sldId id="321"/>
            <p14:sldId id="322"/>
            <p14:sldId id="323"/>
            <p14:sldId id="324"/>
          </p14:sldIdLst>
        </p14:section>
        <p14:section name="Arranjo" id="{71F3DDD4-5DBA-4F3F-A7A9-DA0A35D43754}">
          <p14:sldIdLst>
            <p14:sldId id="302"/>
            <p14:sldId id="304"/>
            <p14:sldId id="325"/>
          </p14:sldIdLst>
        </p14:section>
        <p14:section name="Combinação" id="{4C72BD7B-8027-4724-BE02-1A3F63094756}">
          <p14:sldIdLst>
            <p14:sldId id="303"/>
            <p14:sldId id="326"/>
            <p14:sldId id="306"/>
            <p14:sldId id="327"/>
          </p14:sldIdLst>
        </p14:section>
        <p14:section name="Referências" id="{EDA400E4-8D5E-4475-A6A9-C216CC7BC3AF}">
          <p14:sldIdLst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4671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1BFC9-018D-4545-AB0E-FB7413C34036}" type="datetimeFigureOut">
              <a:rPr lang="pt-BR" smtClean="0"/>
              <a:t>02/06/2015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06D92-6487-4B9C-BFD9-35CBFB031B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261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6"/>
            <a:ext cx="9144000" cy="68473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chemeClr val="tx1">
              <a:alpha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solidFill>
            <a:schemeClr val="tx1">
              <a:alpha val="8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7F715-6C17-4FEB-BD7A-997D198E6004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7BAA3-AD47-4FCC-9EAD-CC74C2DB0267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272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850E7-8BBB-463F-8251-17C3553C4F6E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2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16"/>
            <a:ext cx="9144000" cy="684736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solidFill>
            <a:schemeClr val="tx1">
              <a:alpha val="70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solidFill>
            <a:schemeClr val="tx1">
              <a:alpha val="9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solidFill>
            <a:schemeClr val="tx1">
              <a:alpha val="9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EC4A0F-55AA-48E4-AB22-1394B3283747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solidFill>
            <a:schemeClr val="tx1">
              <a:alpha val="9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solidFill>
            <a:schemeClr val="tx1">
              <a:alpha val="9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9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bldLvl="5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3CFE-4AC0-4A5A-9374-0419AC6775E0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04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2CB8E-0D99-47E9-8556-02EB258BDBD0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45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8F37-A1A1-469C-97A7-1D1EB01B8609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865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8081E-DC2D-479D-8500-A52FDD4635E1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550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B290-A4C2-4583-B58F-34FA1979158D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496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B6A-1081-4B5E-BACB-5173E76979F0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7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417D4-57AB-448A-A2AC-2D4FE06F6AA8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471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3F6A-38EA-4BB7-A741-A145289336EF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1D05-6425-4F38-8F57-05616E276F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3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5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4.xml"/><Relationship Id="rId5" Type="http://schemas.openxmlformats.org/officeDocument/2006/relationships/slide" Target="slide63.xml"/><Relationship Id="rId4" Type="http://schemas.openxmlformats.org/officeDocument/2006/relationships/slide" Target="slide6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../Exerc&#237;cios/Calculadora_de_An&#225;lise_Combinat&#243;ria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Estatística e Probabilidade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Unidade 6</a:t>
            </a:r>
          </a:p>
          <a:p>
            <a:r>
              <a:rPr lang="pt-BR" dirty="0" smtClean="0"/>
              <a:t>Introdução à Teoria de Probabilidade</a:t>
            </a:r>
          </a:p>
          <a:p>
            <a:r>
              <a:rPr lang="pt-BR" dirty="0" smtClean="0"/>
              <a:t>Prof. Me. </a:t>
            </a:r>
            <a:r>
              <a:rPr lang="pt-BR" dirty="0" err="1" smtClean="0"/>
              <a:t>Josney</a:t>
            </a:r>
            <a:r>
              <a:rPr lang="pt-BR" dirty="0" smtClean="0"/>
              <a:t> Freitas Silva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8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 de Probabilidades </a:t>
            </a:r>
            <a:br>
              <a:rPr lang="pt-BR" dirty="0"/>
            </a:br>
            <a:r>
              <a:rPr lang="pt-BR" dirty="0"/>
              <a:t>(Jogada de uma Moeda)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Considere o caso da jogada de uma moeda três vezes.</a:t>
                </a:r>
              </a:p>
              <a:p>
                <a:r>
                  <a:rPr lang="pt-BR" dirty="0" smtClean="0"/>
                  <a:t>Quantos são os resultados possíveis?</a:t>
                </a:r>
              </a:p>
              <a:p>
                <a:pPr lvl="1"/>
                <a:r>
                  <a:rPr lang="pt-BR" dirty="0" smtClean="0"/>
                  <a:t>CCC, CCK, CKC, CKK, KCC, KCK, KKC, KKK.</a:t>
                </a:r>
              </a:p>
              <a:p>
                <a:pPr lvl="1"/>
                <a:r>
                  <a:rPr lang="pt-BR" dirty="0" smtClean="0"/>
                  <a:t>Portanto, são oito resultados possíveis.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×2×2=</m:t>
                    </m:r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=8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Esse é o primeiro passo para o cálculo de uma probabilidade: contar o número de resultados possíveis.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4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42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 de Probabilidades </a:t>
            </a:r>
            <a:br>
              <a:rPr lang="pt-BR" dirty="0"/>
            </a:br>
            <a:r>
              <a:rPr lang="pt-BR" dirty="0"/>
              <a:t>(Jogada de uma Moeda)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seguida, devemos determinar quantos desses resultados levam ao evento que nos interessa.</a:t>
            </a:r>
          </a:p>
          <a:p>
            <a:r>
              <a:rPr lang="pt-BR" dirty="0" smtClean="0"/>
              <a:t>A </a:t>
            </a:r>
            <a:r>
              <a:rPr lang="pt-BR" b="1" i="1" dirty="0" smtClean="0"/>
              <a:t>probabilidade</a:t>
            </a:r>
            <a:r>
              <a:rPr lang="pt-BR" dirty="0" smtClean="0"/>
              <a:t> de ocorrência desse evento é igual ao número de maneiras de ocorrência do evento dividido pelo número total de resultados possíveis.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 de Probabilidades </a:t>
            </a:r>
            <a:br>
              <a:rPr lang="pt-BR" dirty="0"/>
            </a:br>
            <a:r>
              <a:rPr lang="pt-BR" dirty="0"/>
              <a:t>(Jogada de uma Moeda)</a:t>
            </a:r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71098"/>
              </p:ext>
            </p:extLst>
          </p:nvPr>
        </p:nvGraphicFramePr>
        <p:xfrm>
          <a:off x="457200" y="1600200"/>
          <a:ext cx="8229600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Evento</a:t>
                      </a:r>
                      <a:r>
                        <a:rPr lang="pt-BR" b="1" baseline="0" dirty="0" smtClean="0">
                          <a:solidFill>
                            <a:schemeClr val="bg1"/>
                          </a:solidFill>
                        </a:rPr>
                        <a:t> de Interesse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Resultados que levam a esse evento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Número de resultados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bg1"/>
                          </a:solidFill>
                        </a:rPr>
                        <a:t>Probabilidade do evento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0 cara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KKK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1/8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 cara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CKK, KCK, KKC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3/8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2 caras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CCK, CKC, KCC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3/8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3 caras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CCC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1/8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9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 de Probabilidades </a:t>
            </a:r>
            <a:br>
              <a:rPr lang="pt-BR" dirty="0"/>
            </a:br>
            <a:r>
              <a:rPr lang="pt-BR" dirty="0"/>
              <a:t>(Jogada de uma Moeda)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seguir o mesmo método se quisermos fazer uma predição sobre os resultados de quatro jogadas:</a:t>
            </a:r>
          </a:p>
          <a:p>
            <a:pPr lvl="1"/>
            <a:r>
              <a:rPr lang="pt-BR" dirty="0" smtClean="0"/>
              <a:t>Relacionamos todos os resultados;</a:t>
            </a:r>
          </a:p>
          <a:p>
            <a:pPr lvl="1"/>
            <a:r>
              <a:rPr lang="pt-BR" dirty="0" smtClean="0"/>
              <a:t>Contamos quantos deles apresentam zero cara, uma cara, duas caras e assim por diante.</a:t>
            </a:r>
          </a:p>
          <a:p>
            <a:pPr lvl="1"/>
            <a:r>
              <a:rPr lang="pt-BR" dirty="0" smtClean="0"/>
              <a:t>Logo, esse método se torna laborioso e seria muito difícil aplicá-lo a um número maior de jogadas.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65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 de Probabilidades </a:t>
            </a:r>
            <a:br>
              <a:rPr lang="pt-BR" dirty="0"/>
            </a:br>
            <a:r>
              <a:rPr lang="pt-BR" dirty="0"/>
              <a:t>(Jogada de uma Moeda)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Devemos ter uma forma de contar os resultados sem ter que relacioná-los todos.</a:t>
                </a:r>
              </a:p>
              <a:p>
                <a:r>
                  <a:rPr lang="pt-BR" dirty="0" smtClean="0"/>
                  <a:t>Esse conceito é um dos mais importantes em probabilidade.</a:t>
                </a:r>
              </a:p>
              <a:p>
                <a:pPr lvl="1"/>
                <a:r>
                  <a:rPr lang="pt-BR" dirty="0" smtClean="0"/>
                  <a:t>Primeiro, precisamos contar todos os resultados possíveis.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×2×2×2=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/>
                        <a:ea typeface="Cambria Math"/>
                      </a:rPr>
                      <m:t>=16</m:t>
                    </m:r>
                  </m:oMath>
                </a14:m>
                <a:r>
                  <a:rPr lang="pt-BR" dirty="0" smtClean="0"/>
                  <a:t>. </a:t>
                </a:r>
                <a:r>
                  <a:rPr lang="pt-BR" dirty="0"/>
                  <a:t>D</a:t>
                </a:r>
                <a:r>
                  <a:rPr lang="pt-BR" dirty="0" smtClean="0"/>
                  <a:t>este modo, é fácil nos convencermos de que, jogando-se uma moeda n vezes, haverá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 smtClean="0"/>
                  <a:t>resultados possíveis.</a:t>
                </a:r>
              </a:p>
              <a:p>
                <a:pPr lvl="1"/>
                <a:r>
                  <a:rPr lang="pt-BR" dirty="0" smtClean="0"/>
                  <a:t>Depois, devemos contar todos os resultados apresentam zero cara, uma cara, duas caras e assim por diante. Para isso, utilizaremos a fórmula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h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!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h</m:t>
                            </m:r>
                          </m:e>
                        </m:d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46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 de Probabilidades </a:t>
            </a:r>
            <a:br>
              <a:rPr lang="pt-BR" dirty="0"/>
            </a:br>
            <a:r>
              <a:rPr lang="pt-BR" dirty="0"/>
              <a:t>(Jogada de uma Moeda)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Espaço Reservado para Conteúdo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6090651"/>
                  </p:ext>
                </p:extLst>
              </p:nvPr>
            </p:nvGraphicFramePr>
            <p:xfrm>
              <a:off x="457200" y="1600200"/>
              <a:ext cx="8147248" cy="42345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5750"/>
                    <a:gridCol w="2911218"/>
                    <a:gridCol w="252028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Número de Caras (</a:t>
                          </a:r>
                          <a:r>
                            <a:rPr lang="pt-BR" i="1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Número de resultados com </a:t>
                          </a:r>
                          <a:r>
                            <a:rPr lang="pt-BR" i="1" dirty="0" smtClean="0">
                              <a:solidFill>
                                <a:schemeClr val="bg1"/>
                              </a:solidFill>
                            </a:rPr>
                            <a:t>h caras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 de ocorrência de </a:t>
                          </a:r>
                          <a:r>
                            <a:rPr lang="pt-BR" i="1" dirty="0" smtClean="0">
                              <a:solidFill>
                                <a:schemeClr val="bg1"/>
                              </a:solidFill>
                            </a:rPr>
                            <a:t>h </a:t>
                          </a: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caras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0!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4−0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1/16=0,0625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1!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4−1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pt-BR" b="0" i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4/16=0,2500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2!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4−2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=6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6/16=0,3750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3!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4−3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=4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4/16=0,2500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4!</m:t>
                                    </m:r>
                                    <m:d>
                                      <m:dPr>
                                        <m:ctrlP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4−4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pt-BR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1/16=0,0625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pt-BR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𝟒</m:t>
                                    </m:r>
                                  </m:sup>
                                </m:sSup>
                                <m:r>
                                  <a:rPr lang="pt-BR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pt-BR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Espaço Reservado para Conteúdo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6090651"/>
                  </p:ext>
                </p:extLst>
              </p:nvPr>
            </p:nvGraphicFramePr>
            <p:xfrm>
              <a:off x="457200" y="1600200"/>
              <a:ext cx="8147248" cy="42345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5750"/>
                    <a:gridCol w="2911218"/>
                    <a:gridCol w="252028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Número de Caras (</a:t>
                          </a:r>
                          <a:r>
                            <a:rPr lang="pt-BR" i="1" dirty="0" smtClean="0">
                              <a:solidFill>
                                <a:schemeClr val="bg1"/>
                              </a:solidFill>
                            </a:rPr>
                            <a:t>h</a:t>
                          </a: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)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Número de resultados com </a:t>
                          </a:r>
                          <a:r>
                            <a:rPr lang="pt-BR" i="1" dirty="0" smtClean="0">
                              <a:solidFill>
                                <a:schemeClr val="bg1"/>
                              </a:solidFill>
                            </a:rPr>
                            <a:t>h caras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 de ocorrência de </a:t>
                          </a:r>
                          <a:r>
                            <a:rPr lang="pt-BR" i="1" dirty="0" smtClean="0">
                              <a:solidFill>
                                <a:schemeClr val="bg1"/>
                              </a:solidFill>
                            </a:rPr>
                            <a:t>h </a:t>
                          </a: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caras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644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0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096" t="-103774" r="-86611" b="-47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1/16=0,0625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644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096" t="-205714" r="-86611" b="-37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4/16=0,2500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644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2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096" t="-302830" r="-86611" b="-271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6/16=0,3750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644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3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096" t="-402830" r="-86611" b="-1716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4/16=0,2500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64465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4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096" t="-507619" r="-86611" b="-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 smtClean="0">
                              <a:solidFill>
                                <a:schemeClr val="bg1"/>
                              </a:solidFill>
                            </a:rPr>
                            <a:t>1/16=0,0625</a:t>
                          </a:r>
                          <a:endParaRPr lang="pt-BR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  <a:tr h="3712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>
                              <a:solidFill>
                                <a:schemeClr val="bg1"/>
                              </a:solidFill>
                            </a:rPr>
                            <a:t>Total</a:t>
                          </a:r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93096" t="-1045902" r="-8661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 smtClean="0">
                              <a:solidFill>
                                <a:schemeClr val="bg1"/>
                              </a:solidFill>
                            </a:rPr>
                            <a:t>1</a:t>
                          </a:r>
                          <a:endParaRPr lang="pt-BR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tx1">
                            <a:alpha val="7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55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Cálculo de Probabilidades </a:t>
            </a:r>
            <a:br>
              <a:rPr lang="pt-BR" dirty="0"/>
            </a:br>
            <a:r>
              <a:rPr lang="pt-BR" dirty="0"/>
              <a:t>(Jogada de uma Moeda)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Recapitulando:</a:t>
                </a:r>
              </a:p>
              <a:p>
                <a:pPr lvl="1"/>
                <a:r>
                  <a:rPr lang="pt-BR" dirty="0" smtClean="0"/>
                  <a:t>Para encontrar a probabilidade de h caras em n jogadas de uma moeda, devemos primeiro calcular o número de resultados possíveis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r>
                  <a:rPr lang="pt-BR" dirty="0" smtClean="0"/>
                  <a:t>Em seguida, determinamos o número de maneiras possíveis de obter h caras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/>
                              </a:rPr>
                              <m:t>𝑛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num>
                          <m:den>
                            <m:r>
                              <a:rPr lang="pt-BR" i="1">
                                <a:latin typeface="Cambria Math"/>
                              </a:rPr>
                              <m:t>h</m:t>
                            </m:r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!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!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pPr lvl="1"/>
                <a:r>
                  <a:rPr lang="pt-BR" dirty="0" smtClean="0"/>
                  <a:t>E então, a probabilidade de obter h caras em n jogadas de uma moeda equilibrada é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pt-BR" i="1">
                                  <a:latin typeface="Cambria Math"/>
                                </a:rPr>
                                <m:t>h</m:t>
                              </m:r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a:rPr lang="pt-BR" i="1">
                                      <a:latin typeface="Cambria Math"/>
                                      <a:ea typeface="Cambria Math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60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pt-BR" dirty="0" smtClean="0"/>
              <a:t>Construa uma tabela para apresentar a probabilidade do número de caras que aparecerão ao jogar uma moeda honesta: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 smtClean="0"/>
              <a:t>5 vezes.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 smtClean="0"/>
              <a:t>6 vezes.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 smtClean="0"/>
              <a:t>12 vezes.</a:t>
            </a:r>
          </a:p>
          <a:p>
            <a:pPr marL="971550" lvl="1" indent="-514350">
              <a:buFont typeface="+mj-lt"/>
              <a:buAutoNum type="alphaLcParenR"/>
            </a:pPr>
            <a:r>
              <a:rPr lang="pt-BR" dirty="0" smtClean="0"/>
              <a:t>50 vezes.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24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Cálculo de Probabilidades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93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Interpretações da Probabilidade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Teoria das Probabilidades tem por objetivo mensurar as chances de ocorrência dos diversos resultados que um experimento aleatório pode representar.</a:t>
            </a:r>
          </a:p>
          <a:p>
            <a:r>
              <a:rPr lang="pt-BR" dirty="0" smtClean="0"/>
              <a:t>Para isso, utilizamos as seguintes métodos:</a:t>
            </a:r>
          </a:p>
          <a:p>
            <a:pPr lvl="1"/>
            <a:r>
              <a:rPr lang="pt-BR" dirty="0" smtClean="0"/>
              <a:t>Método Clássico;</a:t>
            </a:r>
          </a:p>
          <a:p>
            <a:pPr lvl="1"/>
            <a:r>
              <a:rPr lang="pt-BR" dirty="0" smtClean="0"/>
              <a:t>Método das Frequências Relativas;</a:t>
            </a:r>
          </a:p>
          <a:p>
            <a:pPr lvl="1"/>
            <a:r>
              <a:rPr lang="pt-BR" dirty="0" smtClean="0"/>
              <a:t>Método Subjetivo.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19</a:t>
            </a:fld>
            <a:endParaRPr lang="pt-BR"/>
          </a:p>
        </p:txBody>
      </p:sp>
      <p:sp>
        <p:nvSpPr>
          <p:cNvPr id="7" name="Retângulo 6">
            <a:hlinkClick r:id="rId2" action="ppaction://hlinksldjump"/>
          </p:cNvPr>
          <p:cNvSpPr/>
          <p:nvPr/>
        </p:nvSpPr>
        <p:spPr>
          <a:xfrm>
            <a:off x="755576" y="4221088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hlinkClick r:id="rId3" action="ppaction://hlinksldjump"/>
          </p:cNvPr>
          <p:cNvSpPr/>
          <p:nvPr/>
        </p:nvSpPr>
        <p:spPr>
          <a:xfrm>
            <a:off x="897212" y="4797152"/>
            <a:ext cx="5619003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4" action="ppaction://hlinksldjump"/>
          </p:cNvPr>
          <p:cNvSpPr/>
          <p:nvPr/>
        </p:nvSpPr>
        <p:spPr>
          <a:xfrm>
            <a:off x="897212" y="5270020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446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O cálculo das probabilidades se justifica pelo fato de a maioria dos fenômenos de que trata a Estatística ser de natureza aleatória ou probabilística.</a:t>
            </a:r>
          </a:p>
          <a:p>
            <a:r>
              <a:rPr lang="pt-BR" dirty="0" smtClean="0"/>
              <a:t>Consequentemente, o conhecimento dos aspectos fundamentais do cálculo de probabilidades é uma necessidade essencial para o estudo da </a:t>
            </a:r>
            <a:r>
              <a:rPr lang="pt-BR" b="1" dirty="0" smtClean="0"/>
              <a:t>Estatística Indutiva </a:t>
            </a:r>
            <a:r>
              <a:rPr lang="pt-BR" dirty="0" smtClean="0"/>
              <a:t>ou </a:t>
            </a:r>
            <a:r>
              <a:rPr lang="pt-BR" b="1" dirty="0" smtClean="0"/>
              <a:t>Inferencial.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98490-7C14-4FFE-A612-508B01BA6294}" type="datetime8">
              <a:rPr lang="pt-BR" smtClean="0"/>
              <a:t>02/06/2015 15:32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938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Interpretações da Probabilidade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Independentemente do método usado, as probabilidades atribuídas precisam satisfazer a duas exigências básicas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64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Exigências Básicas para se Atribuir Probabilidades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A probabilidade atribuída a cada resultado experimental precisa estar entre 0 e 1, inclusive. Se </a:t>
                </a:r>
                <a:r>
                  <a:rPr lang="pt-BR" i="1" dirty="0"/>
                  <a:t>E</a:t>
                </a:r>
                <a:r>
                  <a:rPr lang="pt-BR" i="1" baseline="-25000" dirty="0"/>
                  <a:t>i</a:t>
                </a:r>
                <a:r>
                  <a:rPr lang="pt-BR" i="1" dirty="0"/>
                  <a:t> </a:t>
                </a:r>
                <a:r>
                  <a:rPr lang="pt-BR" dirty="0"/>
                  <a:t>denotar o </a:t>
                </a:r>
                <a:r>
                  <a:rPr lang="pt-BR" i="1" dirty="0"/>
                  <a:t>i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resultado experimental e </a:t>
                </a:r>
                <a:r>
                  <a:rPr lang="pt-BR" i="1" dirty="0"/>
                  <a:t>P(E</a:t>
                </a:r>
                <a:r>
                  <a:rPr lang="pt-BR" i="1" baseline="-25000" dirty="0"/>
                  <a:t>i</a:t>
                </a:r>
                <a:r>
                  <a:rPr lang="pt-BR" i="1" dirty="0"/>
                  <a:t>)</a:t>
                </a:r>
                <a:r>
                  <a:rPr lang="pt-BR" dirty="0"/>
                  <a:t> a sua probabilidade, então essa exigência pode ser 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0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pt-BR" i="1">
                        <a:latin typeface="Cambria Math"/>
                        <a:ea typeface="Cambria Math"/>
                      </a:rPr>
                      <m:t>≤1</m:t>
                    </m:r>
                  </m:oMath>
                </a14:m>
                <a:r>
                  <a:rPr lang="pt-BR" dirty="0"/>
                  <a:t> para todo </a:t>
                </a:r>
                <a:r>
                  <a:rPr lang="pt-BR" i="1" dirty="0"/>
                  <a:t>i</a:t>
                </a:r>
                <a:endParaRPr lang="pt-BR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pt-BR" dirty="0"/>
                  <a:t>A soma das probabilidades para todos os resultados experimentais precisa ser igual a 1. para </a:t>
                </a:r>
                <a:r>
                  <a:rPr lang="pt-BR" i="1" dirty="0"/>
                  <a:t>n</a:t>
                </a:r>
                <a:r>
                  <a:rPr lang="pt-BR" dirty="0"/>
                  <a:t> resultados experimentais, esta exigência pode ser escrita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i="1">
                          <a:latin typeface="Cambria Math"/>
                        </a:rPr>
                        <m:t>+</m:t>
                      </m:r>
                      <m:r>
                        <a:rPr lang="pt-BR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pt-BR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pt-BR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pt-BR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3639" r="-18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3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Clássico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</a:t>
            </a:r>
            <a:r>
              <a:rPr lang="pt-BR" dirty="0"/>
              <a:t>M</a:t>
            </a:r>
            <a:r>
              <a:rPr lang="pt-BR" dirty="0" smtClean="0"/>
              <a:t>étodo Clássico, as probabilidades são teóricas e determinadas </a:t>
            </a:r>
            <a:r>
              <a:rPr lang="pt-BR" b="1" i="1" dirty="0" smtClean="0"/>
              <a:t>a priori</a:t>
            </a:r>
            <a:r>
              <a:rPr lang="pt-BR" dirty="0" smtClean="0"/>
              <a:t>, independentemente de se realizar o experimento.</a:t>
            </a:r>
          </a:p>
          <a:p>
            <a:r>
              <a:rPr lang="pt-BR" dirty="0" smtClean="0"/>
              <a:t>Admite-se que todos os resultados são igualmente prováveis.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2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Clássico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Nestes casos, a chance de ocorrência de um evento A qualquer é dada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  <m:r>
                      <a:rPr lang="pt-BR" b="0" i="1" smtClean="0">
                        <a:latin typeface="Cambria Math"/>
                      </a:rPr>
                      <m:t>(</m:t>
                    </m:r>
                    <m:r>
                      <a:rPr lang="pt-BR" b="0" i="1" smtClean="0">
                        <a:latin typeface="Cambria Math"/>
                      </a:rPr>
                      <m:t>𝐸</m:t>
                    </m:r>
                    <m:r>
                      <a:rPr lang="pt-BR" b="0" i="1" smtClean="0">
                        <a:latin typeface="Cambria Math"/>
                      </a:rPr>
                      <m:t>)=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𝑁</m:t>
                        </m:r>
                      </m:den>
                    </m:f>
                  </m:oMath>
                </a14:m>
                <a:endParaRPr lang="pt-BR" dirty="0" smtClean="0"/>
              </a:p>
              <a:p>
                <a:r>
                  <a:rPr lang="pt-BR" dirty="0" smtClean="0"/>
                  <a:t>Onde:</a:t>
                </a:r>
              </a:p>
              <a:p>
                <a:pPr lvl="1"/>
                <a:r>
                  <a:rPr lang="pt-BR" b="1" i="1" dirty="0" smtClean="0"/>
                  <a:t>P(E)</a:t>
                </a:r>
                <a:r>
                  <a:rPr lang="pt-BR" dirty="0" smtClean="0"/>
                  <a:t> indica  a chance de ocorrência do evento </a:t>
                </a:r>
                <a:r>
                  <a:rPr lang="pt-BR" b="1" i="1" dirty="0" smtClean="0"/>
                  <a:t>E</a:t>
                </a:r>
                <a:r>
                  <a:rPr lang="pt-BR" dirty="0" smtClean="0"/>
                  <a:t>;</a:t>
                </a:r>
              </a:p>
              <a:p>
                <a:pPr lvl="1"/>
                <a:r>
                  <a:rPr lang="pt-BR" dirty="0" smtClean="0"/>
                  <a:t>O </a:t>
                </a:r>
                <a:r>
                  <a:rPr lang="pt-BR" b="1" i="1" dirty="0" smtClean="0"/>
                  <a:t>n</a:t>
                </a:r>
                <a:r>
                  <a:rPr lang="pt-BR" dirty="0" smtClean="0"/>
                  <a:t> no numerador indica o número de elementos de </a:t>
                </a:r>
                <a:r>
                  <a:rPr lang="pt-BR" b="1" i="1" dirty="0" smtClean="0"/>
                  <a:t>E</a:t>
                </a:r>
                <a:r>
                  <a:rPr lang="pt-BR" dirty="0" smtClean="0"/>
                  <a:t>;</a:t>
                </a:r>
              </a:p>
              <a:p>
                <a:pPr lvl="1"/>
                <a:r>
                  <a:rPr lang="pt-BR" dirty="0" smtClean="0"/>
                  <a:t>O </a:t>
                </a:r>
                <a:r>
                  <a:rPr lang="pt-BR" b="1" i="1" dirty="0" smtClean="0"/>
                  <a:t>N</a:t>
                </a:r>
                <a:r>
                  <a:rPr lang="pt-BR" dirty="0" smtClean="0"/>
                  <a:t> no denominador indica o número de todos os resultados possíveis de um experimento </a:t>
                </a:r>
                <a:r>
                  <a:rPr lang="pt-BR" dirty="0"/>
                  <a:t>(</a:t>
                </a:r>
                <a:r>
                  <a:rPr lang="pt-BR" b="1" i="1" dirty="0" smtClean="0"/>
                  <a:t>Espaço Amostral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/>
                        <a:ea typeface="Cambria Math"/>
                      </a:rPr>
                      <m:t>𝛀</m:t>
                    </m:r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4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Clássico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exemplo, considere o experimento de jogar  uma moeda; os dois resultados experimentais – cara ou coroa – são igualmente prováveis.</a:t>
            </a:r>
          </a:p>
          <a:p>
            <a:r>
              <a:rPr lang="pt-BR" dirty="0"/>
              <a:t>Como um dos dois resultados igualmente prováveis é cara, a probabilidade de se obter uma cara é ½, ou 0,50. </a:t>
            </a:r>
          </a:p>
          <a:p>
            <a:r>
              <a:rPr lang="pt-BR" dirty="0"/>
              <a:t>Analogamente, a probabilidade de obter coroa é também ½ ou 0,50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4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Clássico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outro exemplo, considere o experimento de lançar um dado.</a:t>
            </a:r>
          </a:p>
          <a:p>
            <a:r>
              <a:rPr lang="pt-BR" dirty="0"/>
              <a:t>Parece razoável concluir que os seis resultados possíveis são igualmente prováveis e, portanto, a cada resultado é atribuída uma probabilidade de 1/6. </a:t>
            </a:r>
          </a:p>
          <a:p>
            <a:r>
              <a:rPr lang="pt-BR" dirty="0"/>
              <a:t>Se P(1) denota a probabilidade de que um ponto apareça na face virada para cima do dado, então P(1) = 1/6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53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Clássico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Analogamente, P(2) = 1/6, P(3) = 1/6, P(4) = 1/6, P(5) = 1/6, P(6) = 1/6.</a:t>
                </a:r>
              </a:p>
              <a:p>
                <a:r>
                  <a:rPr lang="pt-BR" dirty="0"/>
                  <a:t>Note que as exigências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𝟎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  <a:ea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pt-BR" b="1" i="1" dirty="0"/>
                  <a:t> para todo </a:t>
                </a:r>
                <a:r>
                  <a:rPr lang="pt-BR" b="1" i="1" dirty="0" smtClean="0"/>
                  <a:t>i</a:t>
                </a:r>
                <a:r>
                  <a:rPr lang="pt-BR" b="1" dirty="0" smtClean="0"/>
                  <a:t> 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</a:rPr>
                      <m:t>+</m:t>
                    </m:r>
                    <m:r>
                      <a:rPr lang="pt-B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b="1">
                        <a:latin typeface="Cambria Math"/>
                      </a:rPr>
                      <m:t>+…+</m:t>
                    </m:r>
                    <m:r>
                      <a:rPr lang="pt-BR" b="1" i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pt-BR" b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𝟏</m:t>
                    </m:r>
                  </m:oMath>
                </a14:m>
                <a:r>
                  <a:rPr lang="pt-BR" dirty="0" smtClean="0"/>
                  <a:t> são </a:t>
                </a:r>
                <a:r>
                  <a:rPr lang="pt-BR" dirty="0"/>
                  <a:t>ambas satisfeitas porque cada uma das probabilidades é maior ou igual a zero e elas somam um.  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0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 startAt="4"/>
                </a:pPr>
                <a:r>
                  <a:rPr lang="pt-BR" dirty="0"/>
                  <a:t>Suponha que um experimento tenha cinco resultados igualmente prováveis: E</a:t>
                </a:r>
                <a:r>
                  <a:rPr lang="pt-BR" baseline="-25000" dirty="0"/>
                  <a:t>1</a:t>
                </a:r>
                <a:r>
                  <a:rPr lang="pt-BR" dirty="0"/>
                  <a:t>, E</a:t>
                </a:r>
                <a:r>
                  <a:rPr lang="pt-BR" baseline="-25000" dirty="0"/>
                  <a:t>2</a:t>
                </a:r>
                <a:r>
                  <a:rPr lang="pt-BR" dirty="0"/>
                  <a:t>, E</a:t>
                </a:r>
                <a:r>
                  <a:rPr lang="pt-BR" baseline="-25000" dirty="0"/>
                  <a:t>3</a:t>
                </a:r>
                <a:r>
                  <a:rPr lang="pt-BR" dirty="0"/>
                  <a:t>, E</a:t>
                </a:r>
                <a:r>
                  <a:rPr lang="pt-BR" baseline="-25000" dirty="0"/>
                  <a:t>4</a:t>
                </a:r>
                <a:r>
                  <a:rPr lang="pt-BR" dirty="0"/>
                  <a:t>, E</a:t>
                </a:r>
                <a:r>
                  <a:rPr lang="pt-BR" baseline="-25000" dirty="0"/>
                  <a:t>5</a:t>
                </a:r>
                <a:r>
                  <a:rPr lang="pt-BR" dirty="0"/>
                  <a:t>. Atribua probabilidades a cada resultado e mostre que as condições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𝟎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  <a:ea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pt-BR" b="1" i="1" dirty="0"/>
                  <a:t> para todo i</a:t>
                </a:r>
                <a:r>
                  <a:rPr lang="pt-BR" b="1" dirty="0"/>
                  <a:t> 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</a:rPr>
                      <m:t>+</m:t>
                    </m:r>
                    <m:r>
                      <a:rPr lang="pt-B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b="1">
                        <a:latin typeface="Cambria Math"/>
                      </a:rPr>
                      <m:t>+…+</m:t>
                    </m:r>
                    <m:r>
                      <a:rPr lang="pt-BR" b="1" i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pt-BR" b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𝟏</m:t>
                    </m:r>
                  </m:oMath>
                </a14:m>
                <a:r>
                  <a:rPr lang="pt-BR" dirty="0"/>
                  <a:t> estão </a:t>
                </a:r>
                <a:r>
                  <a:rPr lang="pt-BR" dirty="0" smtClean="0"/>
                  <a:t>satisfeitas.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pt-BR" dirty="0" smtClean="0"/>
                  <a:t>Qual a probabilidade de obter uma cara em três jogadas de uma moeda?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pt-BR" dirty="0"/>
                  <a:t>Qual a probabilidade de sair um </a:t>
                </a:r>
                <a:r>
                  <a:rPr lang="pt-BR" b="1" i="1" dirty="0"/>
                  <a:t>Ás</a:t>
                </a:r>
                <a:r>
                  <a:rPr lang="pt-BR" i="1" dirty="0"/>
                  <a:t> </a:t>
                </a:r>
                <a:r>
                  <a:rPr lang="pt-BR" dirty="0"/>
                  <a:t>na extração de uma carta de um baralho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2830" r="-1037" b="-1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2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das Frequências Relativas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Neste método, as probabilidades são obtidas após a realização dos experimentos e a ocorrência dos eventos, razão pela qual é denominado </a:t>
            </a:r>
            <a:r>
              <a:rPr lang="pt-BR" b="1" i="1" dirty="0" smtClean="0"/>
              <a:t>a posteriori</a:t>
            </a:r>
            <a:r>
              <a:rPr lang="pt-BR" dirty="0" smtClean="0"/>
              <a:t>.</a:t>
            </a:r>
          </a:p>
          <a:p>
            <a:r>
              <a:rPr lang="pt-BR" dirty="0" smtClean="0"/>
              <a:t>Aqui, a probabilidade de o evento </a:t>
            </a:r>
            <a:r>
              <a:rPr lang="pt-BR" b="1" i="1" dirty="0" smtClean="0"/>
              <a:t>A</a:t>
            </a:r>
            <a:r>
              <a:rPr lang="pt-BR" dirty="0" smtClean="0"/>
              <a:t> ocorrer no futuro tende </a:t>
            </a:r>
            <a:r>
              <a:rPr lang="pt-BR" dirty="0"/>
              <a:t>à</a:t>
            </a:r>
            <a:r>
              <a:rPr lang="pt-BR" dirty="0" smtClean="0"/>
              <a:t>s frequências anotadas em experimentos ou observações passadas.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40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Frequências Relativas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probabilidade neste método </a:t>
                </a:r>
                <a:r>
                  <a:rPr lang="pt-BR" dirty="0"/>
                  <a:t>é apontado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endParaRPr lang="pt-BR" dirty="0" smtClean="0"/>
              </a:p>
              <a:p>
                <a:r>
                  <a:rPr lang="pt-BR" dirty="0" smtClean="0"/>
                  <a:t>Onde: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indica a probabilidade de o evento </a:t>
                </a:r>
                <a:r>
                  <a:rPr lang="pt-BR" b="1" i="1" dirty="0" smtClean="0"/>
                  <a:t>E</a:t>
                </a:r>
                <a:r>
                  <a:rPr lang="pt-BR" dirty="0" smtClean="0"/>
                  <a:t> ocorrer;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pt-BR" dirty="0" smtClean="0"/>
                  <a:t> indica a frequência relativa com que ele ocorreu nas observações ou experimentos efetuados.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22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6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Experimento Aleatório</a:t>
            </a:r>
          </a:p>
          <a:p>
            <a:r>
              <a:rPr lang="pt-BR" dirty="0" smtClean="0"/>
              <a:t>Espaço Amostral</a:t>
            </a:r>
          </a:p>
          <a:p>
            <a:r>
              <a:rPr lang="pt-BR" dirty="0" smtClean="0"/>
              <a:t>Evento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1C97-65EE-440D-BDBB-A8F51FCE473B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</a:t>
            </a:fld>
            <a:endParaRPr lang="pt-BR"/>
          </a:p>
        </p:txBody>
      </p:sp>
      <p:sp>
        <p:nvSpPr>
          <p:cNvPr id="7" name="Retângulo 6">
            <a:hlinkClick r:id="rId2" action="ppaction://hlinksldjump"/>
          </p:cNvPr>
          <p:cNvSpPr/>
          <p:nvPr/>
        </p:nvSpPr>
        <p:spPr>
          <a:xfrm>
            <a:off x="899592" y="1700808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hlinkClick r:id="rId3" action="ppaction://hlinksldjump"/>
          </p:cNvPr>
          <p:cNvSpPr/>
          <p:nvPr/>
        </p:nvSpPr>
        <p:spPr>
          <a:xfrm>
            <a:off x="899592" y="2276872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4" action="ppaction://hlinksldjump"/>
          </p:cNvPr>
          <p:cNvSpPr/>
          <p:nvPr/>
        </p:nvSpPr>
        <p:spPr>
          <a:xfrm>
            <a:off x="894121" y="2852936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234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Frequências Relativas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exemplo, considere um estudo do tempo de espera no departamento de raio-X de um hospital local.</a:t>
            </a:r>
          </a:p>
          <a:p>
            <a:r>
              <a:rPr lang="pt-BR" dirty="0"/>
              <a:t>O número de pacientes à espera do serviço às 9 da manhã foi registrado em 20 dias sucessivos.</a:t>
            </a:r>
          </a:p>
          <a:p>
            <a:r>
              <a:rPr lang="pt-BR" dirty="0"/>
              <a:t>Os seguintes resultados foram obtidos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44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Frequências Relativas</a:t>
            </a:r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8196426"/>
              </p:ext>
            </p:extLst>
          </p:nvPr>
        </p:nvGraphicFramePr>
        <p:xfrm>
          <a:off x="457200" y="1600200"/>
          <a:ext cx="8229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Pacientes à espera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Número de dias em que o resultado ocorreu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b="1" dirty="0" smtClean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pt-BR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18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Frequências Relativas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Estes dados mostram que em 2 dos 20 dias, zero pacientes estavam esperando o serviço; em 5 dias, um paciente estava esperando o serviço; e assim por diante.</a:t>
            </a:r>
          </a:p>
          <a:p>
            <a:r>
              <a:rPr lang="pt-BR" dirty="0"/>
              <a:t>Usando-se o </a:t>
            </a:r>
            <a:r>
              <a:rPr lang="pt-BR" i="1" dirty="0"/>
              <a:t>Método de Frequência Relativa</a:t>
            </a:r>
            <a:r>
              <a:rPr lang="pt-BR" dirty="0"/>
              <a:t>, poderíamos atribuir uma probabilidade de 2/20 = 0,10 ao resultado experimental de zero pacientes à espera do serviço, 5/20 = 0,25 para um paciente à espera, 6/20 = 0,30 para dois pacientes à espera, 4/20 = 0,20 para três pacientes à espera e 3/20 = 0,15 para quatro pacientes à espera.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37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das Frequências Relativas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Tal como o método clássico, as duas exigências básicas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𝟎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  <a:ea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</a:rPr>
                      <m:t>+</m:t>
                    </m:r>
                    <m:r>
                      <a:rPr lang="pt-B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b="1">
                        <a:latin typeface="Cambria Math"/>
                      </a:rPr>
                      <m:t>+…+</m:t>
                    </m:r>
                    <m:r>
                      <a:rPr lang="pt-BR" b="1" i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pt-BR" b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𝟏</m:t>
                    </m:r>
                  </m:oMath>
                </a14:m>
                <a:r>
                  <a:rPr lang="pt-BR" dirty="0"/>
                  <a:t> são automaticamente satisfeitas quando o método de frequência relativa é usado.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69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7"/>
            </a:pPr>
            <a:r>
              <a:rPr lang="pt-BR" dirty="0"/>
              <a:t>Um experimento com três resultados foi repetido 50 vezes e viu-se que E</a:t>
            </a:r>
            <a:r>
              <a:rPr lang="pt-BR" baseline="-25000" dirty="0"/>
              <a:t>1 </a:t>
            </a:r>
            <a:r>
              <a:rPr lang="pt-BR" dirty="0"/>
              <a:t>ocorreu 20 vezes, E</a:t>
            </a:r>
            <a:r>
              <a:rPr lang="pt-BR" baseline="-25000" dirty="0"/>
              <a:t>2</a:t>
            </a:r>
            <a:r>
              <a:rPr lang="pt-BR" dirty="0"/>
              <a:t> ocorreu 13 vezes e E</a:t>
            </a:r>
            <a:r>
              <a:rPr lang="pt-BR" baseline="-25000" dirty="0"/>
              <a:t>3</a:t>
            </a:r>
            <a:r>
              <a:rPr lang="pt-BR" dirty="0"/>
              <a:t> ocorreu 17 vezes. Atribua probabilidades a estes resultados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pt-BR" dirty="0" smtClean="0"/>
              <a:t>Saca-se uma bola de uma urna que contém cinco bolas brancas e quinze verdes. Qual a chance de ela ser a) branca e b) verde?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55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 Subjetivo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 No Método Subjetivo, os indivíduos </a:t>
            </a:r>
            <a:r>
              <a:rPr lang="pt-BR" b="1" i="1" dirty="0" smtClean="0"/>
              <a:t>arbitram</a:t>
            </a:r>
            <a:r>
              <a:rPr lang="pt-BR" dirty="0" smtClean="0"/>
              <a:t> as probabilidades, instante a instante, tomando por base suas experiências, sensibilidades, intuições e conhecimentos dos fatos em análise.</a:t>
            </a:r>
          </a:p>
          <a:p>
            <a:r>
              <a:rPr lang="pt-BR" dirty="0" smtClean="0"/>
              <a:t>É um método </a:t>
            </a:r>
            <a:r>
              <a:rPr lang="pt-BR" b="1" i="1" dirty="0" smtClean="0"/>
              <a:t>personalista</a:t>
            </a:r>
            <a:r>
              <a:rPr lang="pt-BR" dirty="0" smtClean="0"/>
              <a:t>, cujos resultados podem ser tidos como </a:t>
            </a:r>
            <a:r>
              <a:rPr lang="pt-BR" b="1" i="1" dirty="0" smtClean="0"/>
              <a:t>chutes</a:t>
            </a:r>
            <a:r>
              <a:rPr lang="pt-BR" dirty="0" smtClean="0"/>
              <a:t> e </a:t>
            </a:r>
            <a:r>
              <a:rPr lang="pt-BR" b="1" i="1" dirty="0" smtClean="0"/>
              <a:t>palpites</a:t>
            </a:r>
            <a:r>
              <a:rPr lang="pt-BR" dirty="0"/>
              <a:t> </a:t>
            </a:r>
            <a:r>
              <a:rPr lang="pt-BR" dirty="0" smtClean="0"/>
              <a:t>e seus mentores, como </a:t>
            </a:r>
            <a:r>
              <a:rPr lang="pt-BR" b="1" i="1" dirty="0" smtClean="0"/>
              <a:t>chutadores</a:t>
            </a:r>
            <a:r>
              <a:rPr lang="pt-BR" dirty="0" smtClean="0"/>
              <a:t> e </a:t>
            </a:r>
            <a:r>
              <a:rPr lang="pt-BR" b="1" i="1" dirty="0" smtClean="0"/>
              <a:t>palpiteiros </a:t>
            </a:r>
            <a:r>
              <a:rPr lang="pt-BR" dirty="0" smtClean="0"/>
              <a:t>(quanto mais superficial o conhecimento que a pessoa dispõe, mais longe do alvo é o chute).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92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Subjetivo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Neste método, dois indivíduos podem estimar de formas diferentes uma mesma probabilidade.</a:t>
            </a:r>
          </a:p>
          <a:p>
            <a:r>
              <a:rPr lang="pt-BR" dirty="0" smtClean="0"/>
              <a:t>A interpretação subjetiva possibilita falar significativamente sobre as probabilidades de uma classe mais ampla de eventos, mas as probabilidades se tornam mais intangíveis porque não podemos especificar objetivamente o que elas são.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15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Subjetivo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Ao utilizar o método de atribuição de probabilidade subjetivo, um cuidado extra precisa ser tomado para assegurar que as exigências </a:t>
                </a:r>
                <a:r>
                  <a:rPr lang="pt-BR" dirty="0" smtClean="0"/>
                  <a:t>básicas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𝟎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  <a:ea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  <a:ea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pt-BR" b="1" i="1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pt-BR" b="1" i="1">
                        <a:latin typeface="Cambria Math"/>
                      </a:rPr>
                      <m:t>+</m:t>
                    </m:r>
                    <m:r>
                      <a:rPr lang="pt-BR" b="1" i="1">
                        <a:latin typeface="Cambria Math"/>
                      </a:rPr>
                      <m:t>𝑷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b="1">
                        <a:latin typeface="Cambria Math"/>
                      </a:rPr>
                      <m:t>+…+</m:t>
                    </m:r>
                    <m:r>
                      <a:rPr lang="pt-BR" b="1" i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pt-BR" b="1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1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pt-BR" b="1" i="1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e>
                    </m:d>
                    <m:r>
                      <a:rPr lang="pt-BR" b="1">
                        <a:latin typeface="Cambria Math"/>
                      </a:rPr>
                      <m:t>=</m:t>
                    </m:r>
                    <m:r>
                      <a:rPr lang="pt-BR" b="1" i="1">
                        <a:latin typeface="Cambria Math"/>
                      </a:rPr>
                      <m:t>𝟏</m:t>
                    </m:r>
                  </m:oMath>
                </a14:m>
                <a:r>
                  <a:rPr lang="pt-BR" dirty="0"/>
                  <a:t> sejam satisfeitas.</a:t>
                </a:r>
              </a:p>
              <a:p>
                <a:r>
                  <a:rPr lang="pt-BR" dirty="0"/>
                  <a:t>Independentemente do grau de credibilidade de uma pessoa, o valor da probabilidade atribuído a cada resultado experimental precisa estar entre 0 e 1, inclusive, e a soma de todas as probabilidades do resultado experimental precisa ser igual a um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2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76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Subjetivo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Considere o caso no qual Tom e Judy </a:t>
            </a:r>
            <a:r>
              <a:rPr lang="pt-BR" sz="2400" dirty="0" smtClean="0"/>
              <a:t>fizeram </a:t>
            </a:r>
            <a:r>
              <a:rPr lang="pt-BR" sz="2400" dirty="0"/>
              <a:t>uma oferta para comprar uma casa</a:t>
            </a:r>
            <a:r>
              <a:rPr lang="pt-BR" sz="2400" dirty="0" smtClean="0"/>
              <a:t>. Dois </a:t>
            </a:r>
            <a:r>
              <a:rPr lang="pt-BR" sz="2400" dirty="0"/>
              <a:t>resultados são possíveis:</a:t>
            </a:r>
          </a:p>
          <a:p>
            <a:pPr lvl="1"/>
            <a:r>
              <a:rPr lang="pt-BR" sz="2400" dirty="0"/>
              <a:t>E</a:t>
            </a:r>
            <a:r>
              <a:rPr lang="pt-BR" sz="2400" baseline="-25000" dirty="0"/>
              <a:t>1</a:t>
            </a:r>
            <a:r>
              <a:rPr lang="pt-BR" sz="2400" dirty="0"/>
              <a:t> = sua oferta é aceita</a:t>
            </a:r>
          </a:p>
          <a:p>
            <a:pPr lvl="1"/>
            <a:r>
              <a:rPr lang="pt-BR" sz="2400" dirty="0"/>
              <a:t>E</a:t>
            </a:r>
            <a:r>
              <a:rPr lang="pt-BR" sz="2400" baseline="-25000" dirty="0"/>
              <a:t>2</a:t>
            </a:r>
            <a:r>
              <a:rPr lang="pt-BR" sz="2400" dirty="0"/>
              <a:t> = sua oferta é rejeitada </a:t>
            </a:r>
          </a:p>
          <a:p>
            <a:r>
              <a:rPr lang="pt-BR" sz="2400" dirty="0"/>
              <a:t>Judy acredita que a probabilidade de que sua oferta será aceita é de 0,8; assim, Judy estabeleceria que P(E</a:t>
            </a:r>
            <a:r>
              <a:rPr lang="pt-BR" sz="2400" baseline="-25000" dirty="0"/>
              <a:t>1</a:t>
            </a:r>
            <a:r>
              <a:rPr lang="pt-BR" sz="2400" dirty="0"/>
              <a:t>)=0,8 e que P(E</a:t>
            </a:r>
            <a:r>
              <a:rPr lang="pt-BR" sz="2400" baseline="-25000" dirty="0"/>
              <a:t>2</a:t>
            </a:r>
            <a:r>
              <a:rPr lang="pt-BR" sz="2400" dirty="0"/>
              <a:t>)=0,2.</a:t>
            </a:r>
          </a:p>
          <a:p>
            <a:r>
              <a:rPr lang="pt-BR" sz="2400" dirty="0"/>
              <a:t>Tom, no entanto, acredita que a probabilidade de que sua oferta será aceita é de 0,6; portanto tom estabeleceria que P(E</a:t>
            </a:r>
            <a:r>
              <a:rPr lang="pt-BR" sz="2400" baseline="-25000" dirty="0"/>
              <a:t>1</a:t>
            </a:r>
            <a:r>
              <a:rPr lang="pt-BR" sz="2400" dirty="0"/>
              <a:t>)=0,6 e P(E</a:t>
            </a:r>
            <a:r>
              <a:rPr lang="pt-BR" sz="2400" baseline="-25000" dirty="0"/>
              <a:t>2</a:t>
            </a:r>
            <a:r>
              <a:rPr lang="pt-BR" sz="2400" dirty="0"/>
              <a:t>)=0,4</a:t>
            </a:r>
            <a:r>
              <a:rPr lang="pt-BR" sz="2400" dirty="0" smtClean="0"/>
              <a:t>.</a:t>
            </a:r>
            <a:endParaRPr lang="pt-BR" sz="240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07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Subjetivo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Note que a estimativa de probabilidade para E1 reflete o fato de que ele é um pouco mais pessimista de que Judy a respeito da aceitação de sua oferta.</a:t>
            </a:r>
          </a:p>
          <a:p>
            <a:r>
              <a:rPr lang="pt-BR" dirty="0"/>
              <a:t>Tanto Judy quanto Tom atribuíram probabilidades que satisfazem as duas exigências básicas.</a:t>
            </a:r>
          </a:p>
          <a:p>
            <a:r>
              <a:rPr lang="pt-BR" dirty="0"/>
              <a:t>O fato de suas probabilidades serem diferentes enfatiza a natureza pessoal do método subjetivo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30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Aleatório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Experimentos ou fenômenos aleatórios são aqueles que, mesmo repetidos várias vezes sob condições semelhantes, apresentam resultados imprevisíveis.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Lançar uma moeda;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Jogar um dado;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Retirar uma bola de uma urna.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2669-4C19-4973-AF00-7FEB6526246A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2846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Subjetivo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Mesmo em situações de negócios onde tanto a abordagem clássica como a abordagem da frequência relativa podem ser aplicadas, os gerentes podem querer fornecer estimativas de probabilidade subjetiva.</a:t>
            </a:r>
          </a:p>
          <a:p>
            <a:r>
              <a:rPr lang="pt-BR" dirty="0"/>
              <a:t>Em tais casos, a melhor estimativa de probabilidade frequentemente é obtida combinando-se estimativas das abordagens clássicas e de frequência relativa com as estimativas de probabilidade </a:t>
            </a:r>
            <a:r>
              <a:rPr lang="pt-BR" dirty="0" smtClean="0"/>
              <a:t>subjetiva.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2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pt-BR" sz="2400" dirty="0"/>
              <a:t>Um tomador de decisões atribuiu subjetivamente as seguintes probabilidades aos quatro resultados de um experimento: P(E</a:t>
            </a:r>
            <a:r>
              <a:rPr lang="pt-BR" sz="2400" baseline="-25000" dirty="0"/>
              <a:t>1</a:t>
            </a:r>
            <a:r>
              <a:rPr lang="pt-BR" sz="2400" dirty="0"/>
              <a:t>) = 0,10, P(E</a:t>
            </a:r>
            <a:r>
              <a:rPr lang="pt-BR" sz="2400" baseline="-25000" dirty="0"/>
              <a:t>2</a:t>
            </a:r>
            <a:r>
              <a:rPr lang="pt-BR" sz="2400" dirty="0"/>
              <a:t>) = 0,15, P(E</a:t>
            </a:r>
            <a:r>
              <a:rPr lang="pt-BR" sz="2400" baseline="-25000" dirty="0"/>
              <a:t>3</a:t>
            </a:r>
            <a:r>
              <a:rPr lang="pt-BR" sz="2400" dirty="0"/>
              <a:t>) = 0,40 e P(E</a:t>
            </a:r>
            <a:r>
              <a:rPr lang="pt-BR" sz="2400" baseline="-25000" dirty="0"/>
              <a:t>4</a:t>
            </a:r>
            <a:r>
              <a:rPr lang="pt-BR" sz="2400" dirty="0"/>
              <a:t>) = 0,20. Essas atribuições de probabilidade são válidas</a:t>
            </a:r>
            <a:r>
              <a:rPr lang="pt-BR" sz="2400" dirty="0" smtClean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pt-BR" sz="2400" dirty="0" smtClean="0"/>
              <a:t> A  </a:t>
            </a:r>
            <a:r>
              <a:rPr lang="pt-BR" sz="2400" dirty="0" err="1" smtClean="0"/>
              <a:t>Strom</a:t>
            </a:r>
            <a:r>
              <a:rPr lang="pt-BR" sz="2400" dirty="0" smtClean="0"/>
              <a:t> </a:t>
            </a:r>
            <a:r>
              <a:rPr lang="pt-BR" sz="2400" dirty="0" err="1" smtClean="0"/>
              <a:t>Construction</a:t>
            </a:r>
            <a:r>
              <a:rPr lang="pt-BR" sz="2400" dirty="0" smtClean="0"/>
              <a:t> fez propostas em dois contratos. O proprietário identificou os possíveis resultados e subjetivamente atribuiu as </a:t>
            </a:r>
            <a:r>
              <a:rPr lang="pt-BR" sz="2400" dirty="0" smtClean="0"/>
              <a:t>probabilidades abaixo, verifique se são válidas.  </a:t>
            </a:r>
            <a:endParaRPr lang="pt-BR" sz="2400" dirty="0" smtClean="0"/>
          </a:p>
          <a:p>
            <a:pPr marL="0" indent="0">
              <a:buNone/>
            </a:pPr>
            <a:endParaRPr lang="pt-BR" sz="2400" dirty="0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41</a:t>
            </a:fld>
            <a:endParaRPr lang="pt-BR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668660"/>
              </p:ext>
            </p:extLst>
          </p:nvPr>
        </p:nvGraphicFramePr>
        <p:xfrm>
          <a:off x="467544" y="4293096"/>
          <a:ext cx="8208912" cy="1884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1604"/>
                <a:gridCol w="2051909"/>
                <a:gridCol w="2051909"/>
                <a:gridCol w="1613490"/>
              </a:tblGrid>
              <a:tr h="5429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Resultado</a:t>
                      </a:r>
                      <a:r>
                        <a:rPr lang="pt-BR" sz="1600" baseline="0" dirty="0" smtClean="0">
                          <a:solidFill>
                            <a:schemeClr val="bg1"/>
                          </a:solidFill>
                        </a:rPr>
                        <a:t> Experimental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Obter o Contrato 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Obter o Contrato 2</a:t>
                      </a: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Probabilidade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143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Sim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Sim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0,15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143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Sim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Não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0,20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143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Não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Sim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0,30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1432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Não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Não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smtClean="0">
                          <a:solidFill>
                            <a:schemeClr val="bg1"/>
                          </a:solidFill>
                        </a:rPr>
                        <a:t>0,25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45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Técnicas de Contagem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Por definição, é possível calcular a probabilidade de uma dada ocorrência sempre que conhecidos </a:t>
            </a:r>
            <a:r>
              <a:rPr lang="pt-BR" b="1" i="1" dirty="0" smtClean="0"/>
              <a:t>n</a:t>
            </a:r>
            <a:r>
              <a:rPr lang="pt-BR" dirty="0" smtClean="0"/>
              <a:t> e </a:t>
            </a:r>
            <a:r>
              <a:rPr lang="pt-BR" b="1" i="1" dirty="0" smtClean="0"/>
              <a:t>N</a:t>
            </a:r>
            <a:r>
              <a:rPr lang="pt-BR" dirty="0" smtClean="0"/>
              <a:t>, números de elementos do evento considerado e do espaço amostral do experimento em que o referido evento está inserido.</a:t>
            </a:r>
          </a:p>
          <a:p>
            <a:r>
              <a:rPr lang="pt-BR" dirty="0" smtClean="0"/>
              <a:t>Ao longo do tempo, foram desenvolvidas várias técnicas de contagem que permitem determinar tais valores, umas primárias, outras até bem complexas.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74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Contagem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As técnicas de contagem que iremos discutir são:</a:t>
            </a:r>
          </a:p>
          <a:p>
            <a:pPr lvl="1"/>
            <a:r>
              <a:rPr lang="pt-BR" dirty="0" smtClean="0"/>
              <a:t>Diagrama de árvore (ou de decisão)</a:t>
            </a:r>
          </a:p>
          <a:p>
            <a:pPr lvl="1"/>
            <a:r>
              <a:rPr lang="pt-BR" dirty="0" smtClean="0"/>
              <a:t>Análise Combinatória (com e sem reposição)</a:t>
            </a:r>
          </a:p>
          <a:p>
            <a:pPr lvl="2"/>
            <a:r>
              <a:rPr lang="pt-BR" dirty="0" smtClean="0"/>
              <a:t>Permutação</a:t>
            </a:r>
          </a:p>
          <a:p>
            <a:pPr lvl="2"/>
            <a:r>
              <a:rPr lang="pt-BR" dirty="0" smtClean="0"/>
              <a:t>Arranjo</a:t>
            </a:r>
          </a:p>
          <a:p>
            <a:pPr lvl="2"/>
            <a:r>
              <a:rPr lang="pt-BR" dirty="0" smtClean="0"/>
              <a:t>Combinação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43</a:t>
            </a:fld>
            <a:endParaRPr lang="pt-BR"/>
          </a:p>
        </p:txBody>
      </p:sp>
      <p:sp>
        <p:nvSpPr>
          <p:cNvPr id="7" name="Retângulo 6">
            <a:hlinkClick r:id="rId2" action="ppaction://hlinksldjump"/>
          </p:cNvPr>
          <p:cNvSpPr/>
          <p:nvPr/>
        </p:nvSpPr>
        <p:spPr>
          <a:xfrm>
            <a:off x="1187624" y="3717032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hlinkClick r:id="rId3" action="ppaction://hlinksldjump"/>
          </p:cNvPr>
          <p:cNvSpPr/>
          <p:nvPr/>
        </p:nvSpPr>
        <p:spPr>
          <a:xfrm>
            <a:off x="1218068" y="2708920"/>
            <a:ext cx="537015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hlinkClick r:id="rId4" action="ppaction://hlinksldjump"/>
          </p:cNvPr>
          <p:cNvSpPr/>
          <p:nvPr/>
        </p:nvSpPr>
        <p:spPr>
          <a:xfrm>
            <a:off x="1140946" y="4581128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hlinkClick r:id="rId2" action="ppaction://hlinksldjump"/>
          </p:cNvPr>
          <p:cNvSpPr/>
          <p:nvPr/>
        </p:nvSpPr>
        <p:spPr>
          <a:xfrm>
            <a:off x="1340024" y="3717032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hlinkClick r:id="rId5" action="ppaction://hlinksldjump"/>
          </p:cNvPr>
          <p:cNvSpPr/>
          <p:nvPr/>
        </p:nvSpPr>
        <p:spPr>
          <a:xfrm>
            <a:off x="1492424" y="4149080"/>
            <a:ext cx="3816424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hlinkClick r:id="rId6" action="ppaction://hlinksldjump"/>
          </p:cNvPr>
          <p:cNvSpPr/>
          <p:nvPr/>
        </p:nvSpPr>
        <p:spPr>
          <a:xfrm>
            <a:off x="899592" y="3212976"/>
            <a:ext cx="6984776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43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Também conhecido por Diagrama de Decisão ou ainda Árvore de Possibilidades, consiste em um dos processos que permite a contagem de </a:t>
            </a:r>
            <a:r>
              <a:rPr lang="pt-BR" b="1" i="1" dirty="0" smtClean="0"/>
              <a:t>n</a:t>
            </a:r>
            <a:r>
              <a:rPr lang="pt-BR" dirty="0" smtClean="0"/>
              <a:t> e </a:t>
            </a:r>
            <a:r>
              <a:rPr lang="pt-BR" b="1" i="1" dirty="0" smtClean="0"/>
              <a:t>N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Seus princípios básicos são:</a:t>
            </a:r>
          </a:p>
          <a:p>
            <a:pPr lvl="1"/>
            <a:r>
              <a:rPr lang="pt-BR" dirty="0" smtClean="0"/>
              <a:t>Explicitação do espaço amostral;</a:t>
            </a:r>
          </a:p>
          <a:p>
            <a:pPr lvl="1"/>
            <a:r>
              <a:rPr lang="pt-BR" dirty="0" smtClean="0"/>
              <a:t>Pontos do espaço amostral definidos pelas possíveis variantes do experimentos; e</a:t>
            </a:r>
          </a:p>
          <a:p>
            <a:pPr lvl="1"/>
            <a:r>
              <a:rPr lang="pt-BR" dirty="0" smtClean="0"/>
              <a:t>Pontos favoráveis estabelecidos pelo número de eventos que atendem </a:t>
            </a:r>
            <a:r>
              <a:rPr lang="pt-BR" dirty="0"/>
              <a:t> </a:t>
            </a:r>
            <a:r>
              <a:rPr lang="pt-BR" dirty="0" smtClean="0"/>
              <a:t>à condição especificada.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8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Árvore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pt-BR" sz="2400" dirty="0" smtClean="0"/>
                  <a:t>O número de elementos possíveis de </a:t>
                </a:r>
                <a:r>
                  <a:rPr lang="el-GR" sz="2400" dirty="0" smtClean="0">
                    <a:latin typeface="Calibri"/>
                  </a:rPr>
                  <a:t>Ω</a:t>
                </a:r>
                <a:r>
                  <a:rPr lang="pt-BR" sz="2400" dirty="0" smtClean="0">
                    <a:latin typeface="Calibri"/>
                  </a:rPr>
                  <a:t> corresponde ao número de ramificações possíveis, dado pelo </a:t>
                </a:r>
                <a:r>
                  <a:rPr lang="pt-BR" sz="2400" b="1" i="1" dirty="0" smtClean="0">
                    <a:latin typeface="Calibri"/>
                  </a:rPr>
                  <a:t>princípio multiplicativo</a:t>
                </a:r>
                <a:r>
                  <a:rPr lang="pt-BR" sz="2400" dirty="0" smtClean="0">
                    <a:latin typeface="Calibri"/>
                  </a:rPr>
                  <a:t>.</a:t>
                </a:r>
              </a:p>
              <a:p>
                <a:r>
                  <a:rPr lang="pt-BR" sz="2400" dirty="0" smtClean="0"/>
                  <a:t>De modo geral, dada a sequência de d</a:t>
                </a:r>
                <a:r>
                  <a:rPr lang="pt-BR" sz="2400" baseline="-25000" dirty="0" smtClean="0"/>
                  <a:t>1</a:t>
                </a:r>
                <a:r>
                  <a:rPr lang="pt-BR" sz="2400" dirty="0" smtClean="0"/>
                  <a:t>, d</a:t>
                </a:r>
                <a:r>
                  <a:rPr lang="pt-BR" sz="2400" baseline="-25000" dirty="0" smtClean="0"/>
                  <a:t>2</a:t>
                </a:r>
                <a:r>
                  <a:rPr lang="pt-BR" sz="2400" dirty="0" smtClean="0"/>
                  <a:t>, ..., </a:t>
                </a:r>
                <a:r>
                  <a:rPr lang="pt-BR" sz="2400" dirty="0" err="1" smtClean="0"/>
                  <a:t>d</a:t>
                </a:r>
                <a:r>
                  <a:rPr lang="pt-BR" sz="2400" baseline="-25000" dirty="0" err="1" smtClean="0"/>
                  <a:t>n</a:t>
                </a:r>
                <a:r>
                  <a:rPr lang="pt-BR" sz="2400" dirty="0" smtClean="0"/>
                  <a:t>, cujos números de possibilidades são, respectivamente m</a:t>
                </a:r>
                <a:r>
                  <a:rPr lang="pt-BR" sz="2400" baseline="-25000" dirty="0" smtClean="0"/>
                  <a:t>1</a:t>
                </a:r>
                <a:r>
                  <a:rPr lang="pt-BR" sz="2400" dirty="0" smtClean="0"/>
                  <a:t>, m</a:t>
                </a:r>
                <a:r>
                  <a:rPr lang="pt-BR" sz="2400" baseline="-25000" dirty="0" smtClean="0"/>
                  <a:t>2</a:t>
                </a:r>
                <a:r>
                  <a:rPr lang="pt-BR" sz="2400" dirty="0" smtClean="0"/>
                  <a:t>, ..., </a:t>
                </a:r>
                <a:r>
                  <a:rPr lang="pt-BR" sz="2400" dirty="0" err="1" smtClean="0"/>
                  <a:t>m</a:t>
                </a:r>
                <a:r>
                  <a:rPr lang="pt-BR" sz="2400" baseline="-25000" dirty="0" err="1" smtClean="0"/>
                  <a:t>n</a:t>
                </a:r>
                <a:r>
                  <a:rPr lang="pt-BR" sz="2400" dirty="0" smtClean="0"/>
                  <a:t>, o número de decisões alternativas, </a:t>
                </a:r>
                <a:r>
                  <a:rPr lang="pt-BR" sz="2400" b="1" i="1" dirty="0" smtClean="0"/>
                  <a:t>k</a:t>
                </a:r>
                <a:r>
                  <a:rPr lang="pt-BR" sz="2400" dirty="0" smtClean="0"/>
                  <a:t>, é dado pelo produto das possibilidades de cada uma das decisões a tomar: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𝑘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/>
                              <a:ea typeface="Cambria Math"/>
                            </a:rPr>
                            <m:t>×…×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400" dirty="0" smtClean="0"/>
              </a:p>
              <a:p>
                <a:r>
                  <a:rPr lang="pt-BR" sz="2400" dirty="0" smtClean="0"/>
                  <a:t>Se as </a:t>
                </a:r>
                <a:r>
                  <a:rPr lang="pt-BR" sz="2400" b="1" i="1" dirty="0" smtClean="0"/>
                  <a:t>n</a:t>
                </a:r>
                <a:r>
                  <a:rPr lang="pt-BR" sz="2400" dirty="0" smtClean="0"/>
                  <a:t> decisões sequenciais têm todas o mesmo número </a:t>
                </a:r>
                <a:r>
                  <a:rPr lang="pt-BR" sz="2400" b="1" i="1" dirty="0" smtClean="0"/>
                  <a:t>m </a:t>
                </a:r>
                <a:r>
                  <a:rPr lang="pt-BR" sz="2400" dirty="0" smtClean="0"/>
                  <a:t>de alternativas possíveis, então:  </a:t>
                </a:r>
                <a14:m>
                  <m:oMath xmlns:m="http://schemas.openxmlformats.org/officeDocument/2006/math">
                    <m:r>
                      <a:rPr lang="pt-BR" sz="2400" b="0" i="1" smtClean="0">
                        <a:latin typeface="Cambria Math"/>
                      </a:rPr>
                      <m:t>𝑘</m:t>
                    </m:r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400" dirty="0" smtClean="0"/>
                  <a:t>.</a:t>
                </a:r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078" r="-1778" b="-5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36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Árvore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Um estudante é submetido a quatro testes tipo verdadeiro (V) ou falso (F). Qual a chance de ele acertar, no chute, pelo menos 3 questões?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Árvore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 caso, pelo princípio multiplicativo, têm-se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=16</m:t>
                    </m:r>
                  </m:oMath>
                </a14:m>
                <a:r>
                  <a:rPr lang="pt-BR" dirty="0" smtClean="0"/>
                  <a:t> respostas possíveis (se há duas alternativas em cada uma das n decisões possíveis, então: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𝑘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dirty="0" smtClean="0"/>
                  <a:t>).</a:t>
                </a:r>
              </a:p>
              <a:p>
                <a:r>
                  <a:rPr lang="pt-BR" dirty="0" smtClean="0"/>
                  <a:t>No entanto, a determinação da probabilidade pedida exige que se conheçam também os casos favoráveis, os quais são explicitáveis pelo diagrama de árvore.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72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957392"/>
              </p:ext>
            </p:extLst>
          </p:nvPr>
        </p:nvGraphicFramePr>
        <p:xfrm>
          <a:off x="457200" y="44624"/>
          <a:ext cx="8229600" cy="6244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44038">
                <a:tc gridSpan="4"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Questões e resultados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2000" b="1" dirty="0" smtClean="0">
                          <a:solidFill>
                            <a:schemeClr val="bg1"/>
                          </a:solidFill>
                        </a:rPr>
                        <a:t>Total de acertos</a:t>
                      </a:r>
                      <a:endParaRPr lang="pt-BR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alpha val="70000"/>
                      </a:schemeClr>
                    </a:solidFill>
                  </a:tcPr>
                </a:tc>
              </a:tr>
              <a:tr h="344038">
                <a:tc rowSpan="8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rowSpan="8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pt-BR" sz="18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  <a:tr h="344038"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pt-BR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alpha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48</a:t>
            </a:fld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-36512" y="44624"/>
            <a:ext cx="461665" cy="6375656"/>
          </a:xfrm>
          <a:prstGeom prst="rect">
            <a:avLst/>
          </a:prstGeom>
          <a:solidFill>
            <a:schemeClr val="tx1">
              <a:alpha val="80000"/>
            </a:schemeClr>
          </a:solidFill>
        </p:spPr>
        <p:txBody>
          <a:bodyPr vert="vert270" wrap="non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Diagrama de alternativas de um teste com quatro questões V ou F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5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Árvore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Segundo o diagrama de árvore, em 16 alternativas, espera-se que em uma das vezes ele acerte todas, que em quatro acerte três, que em seis acerte duas, que em quatro acerte uma e quem em uma das vezes erre todas.</a:t>
            </a:r>
          </a:p>
          <a:p>
            <a:r>
              <a:rPr lang="pt-BR" dirty="0" smtClean="0"/>
              <a:t>Combinando os resultados, vê-se também que em cinco ele acerta pelo menos três questões.</a:t>
            </a:r>
          </a:p>
          <a:p>
            <a:r>
              <a:rPr lang="pt-BR" dirty="0" smtClean="0"/>
              <a:t>Em termos probabilísticos, p=5/16 ou p=31,25%.</a:t>
            </a:r>
          </a:p>
          <a:p>
            <a:r>
              <a:rPr lang="pt-BR" dirty="0" smtClean="0"/>
              <a:t>Em contrapartida, a probabilidade de ele acertar menos de três questões é o complemento de p, isto é, q=11/16 ou q=68,75%.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3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Espaço Amostral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Ao conjunto desses resultados possíveis damos o nome de espaço amostral ou conjunto universo, representado por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Cada um dos elementos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pt-BR" dirty="0" smtClean="0"/>
                  <a:t> que corresponde a um resultado recebe o nome de ponto amostral.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/>
                  <a:t>L</a:t>
                </a:r>
                <a:r>
                  <a:rPr lang="pt-BR" dirty="0" smtClean="0"/>
                  <a:t>ançar uma moeda: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𝐶𝑎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𝐶𝑜</m:t>
                        </m:r>
                      </m:e>
                    </m:d>
                  </m:oMath>
                </a14:m>
                <a:r>
                  <a:rPr lang="pt-BR" dirty="0" smtClean="0"/>
                  <a:t>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Jogar um dado: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1,2,3,4,5,6</m:t>
                        </m:r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8D2D-8F2D-4838-B944-D0DD641B1CFC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6076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Árvore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Exemplo: Suponha um experimento aleatório em que se disponha de 5 “caminhos” alternativos para a conexão </a:t>
            </a:r>
            <a:r>
              <a:rPr lang="pt-BR" i="1" dirty="0" smtClean="0"/>
              <a:t>online</a:t>
            </a:r>
            <a:r>
              <a:rPr lang="pt-BR" dirty="0" smtClean="0"/>
              <a:t> entre dois pontos O e D.</a:t>
            </a:r>
          </a:p>
          <a:p>
            <a:r>
              <a:rPr lang="pt-BR" dirty="0" smtClean="0"/>
              <a:t>Quando, a partir de O, procura-se na rede de comunicação acessar D, pode-se encontrar 0, 1, 2, 3, 4 ou 5 caminhos no estado de “livre acesso” (referindo, simplesmente, como </a:t>
            </a:r>
            <a:r>
              <a:rPr lang="pt-BR" b="1" i="1" dirty="0" smtClean="0"/>
              <a:t>livre</a:t>
            </a:r>
            <a:r>
              <a:rPr lang="pt-BR" dirty="0" smtClean="0"/>
              <a:t>, e, caso contrário como </a:t>
            </a:r>
            <a:r>
              <a:rPr lang="pt-BR" b="1" i="1" dirty="0" smtClean="0"/>
              <a:t>não livre</a:t>
            </a:r>
            <a:r>
              <a:rPr lang="pt-BR" dirty="0" smtClean="0"/>
              <a:t>).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6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Árvore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Um possível espaço amostral para descrever o estado deste sistema é: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pt-BR" sz="28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i="1" smtClean="0">
                                  <a:latin typeface="Cambria Math"/>
                                  <a:ea typeface="Cambria Math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pt-BR" sz="280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8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/>
                                          <a:ea typeface="Cambria Math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=1</m:t>
                              </m:r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𝑙𝑖𝑣𝑟𝑒</m:t>
                                  </m:r>
                                </m:e>
                              </m:d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𝑜𝑢</m:t>
                              </m:r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  <m:d>
                                <m:dPr>
                                  <m:ctrlP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𝑛</m:t>
                                  </m:r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ã</m:t>
                                  </m:r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 </m:t>
                                  </m:r>
                                  <m:r>
                                    <a:rPr lang="pt-BR" sz="2800" b="0" i="1" smtClean="0">
                                      <a:latin typeface="Cambria Math"/>
                                      <a:ea typeface="Cambria Math"/>
                                    </a:rPr>
                                    <m:t>𝑙𝑖𝑣𝑟𝑒</m:t>
                                  </m:r>
                                </m:e>
                              </m:d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pt-BR" sz="2800" b="0" i="1" smtClean="0">
                                  <a:latin typeface="Cambria Math"/>
                                  <a:ea typeface="Cambria Math"/>
                                </a:rPr>
                                <m:t>=1,2,3,4,5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sz="2800" dirty="0" smtClean="0"/>
              </a:p>
              <a:p>
                <a:r>
                  <a:rPr lang="pt-BR" sz="2800" dirty="0" smtClean="0"/>
                  <a:t>Como atribuição dos valores, a cada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 smtClean="0"/>
                  <a:t>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28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pt-BR" sz="28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pt-BR" sz="2800" i="1">
                                <a:latin typeface="Cambria Math"/>
                                <a:ea typeface="Cambria Math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800" dirty="0" smtClean="0"/>
                  <a:t>, pode ser considerada uma etapa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pt-BR" sz="28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2800" dirty="0"/>
                  <a:t> </a:t>
                </a:r>
                <a:r>
                  <a:rPr lang="pt-BR" sz="2800" dirty="0" smtClean="0"/>
                  <a:t>do procedimento de procura de caminhos de pronto acesso, em que estes valores podem ser selecionados de 2 modos distintos (0 ou 1), então, pelo princípio da multiplicação, o número de pontos amostrais de </a:t>
                </a:r>
                <a:r>
                  <a:rPr lang="el-GR" sz="2800" dirty="0" smtClean="0">
                    <a:latin typeface="Calibri"/>
                  </a:rPr>
                  <a:t>Ω</a:t>
                </a:r>
                <a:r>
                  <a:rPr lang="pt-BR" sz="2800" dirty="0" smtClean="0">
                    <a:latin typeface="Calibri"/>
                  </a:rPr>
                  <a:t> é dado por: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/>
                      </a:rPr>
                      <m:t>𝑛</m:t>
                    </m:r>
                    <m:d>
                      <m:d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dPr>
                      <m:e>
                        <m:nary>
                          <m:naryPr>
                            <m:chr m:val="⋂"/>
                            <m:ctrlPr>
                              <a:rPr lang="pt-BR" sz="2800" b="0" i="1" smtClean="0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8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pt-BR" sz="2800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800" b="0" i="1" smtClean="0">
                                <a:latin typeface="Cambria Math"/>
                              </a:rPr>
                              <m:t>5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8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pt-BR" sz="28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 sz="2800" b="0" i="1" smtClean="0">
                        <a:latin typeface="Cambria Math"/>
                      </a:rPr>
                      <m:t>=2.2.2.2.2=</m:t>
                    </m:r>
                    <m:sSup>
                      <m:sSupPr>
                        <m:ctrlPr>
                          <a:rPr lang="pt-BR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28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pt-BR" sz="2800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pt-BR" sz="2800" b="0" i="1" smtClean="0">
                        <a:latin typeface="Cambria Math"/>
                      </a:rPr>
                      <m:t>=32</m:t>
                    </m:r>
                  </m:oMath>
                </a14:m>
                <a:r>
                  <a:rPr lang="pt-BR" sz="2800" dirty="0" smtClean="0"/>
                  <a:t>.</a:t>
                </a:r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1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7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 de Árvore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Dessas 32 possibilidades existe somente uma que não permite o acesso ao outro ponto, que é o (0,0,0,0,0).</a:t>
            </a:r>
          </a:p>
          <a:p>
            <a:r>
              <a:rPr lang="pt-BR" dirty="0" smtClean="0"/>
              <a:t>Em todas as outras o acesso é possível, ou somente por um dos caminhos (e não se tem outra escolha de acesso), ou por mais de um deles (em que o sistema escolhe a melhor opção de acesso naquele mom</a:t>
            </a:r>
            <a:r>
              <a:rPr lang="pt-BR" dirty="0"/>
              <a:t>e</a:t>
            </a:r>
            <a:r>
              <a:rPr lang="pt-BR" dirty="0" smtClean="0"/>
              <a:t>nto).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95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11"/>
            </a:pPr>
            <a:r>
              <a:rPr lang="pt-BR" dirty="0" smtClean="0"/>
              <a:t>De quantos modos um turista pode fazer uma viagem, indo de ônibus e voltando de avião, se seu agente lhe oferece três opções de companhias aéreas e cinco de ônibus? Monte o diagrama de árvore correspondente.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 smtClean="0"/>
              <a:t>Um homem tem três paletós, quatro camisas e seis gravatas. Quantos dias pode variar sua vasta indumentária?</a:t>
            </a:r>
          </a:p>
          <a:p>
            <a:pPr marL="514350" indent="-514350">
              <a:buFont typeface="+mj-lt"/>
              <a:buAutoNum type="arabicPeriod" startAt="11"/>
            </a:pPr>
            <a:r>
              <a:rPr lang="pt-BR" dirty="0" smtClean="0"/>
              <a:t>Dados os conjuntos X={3,4}, Y={2,4,6} e Z={1,7}, represente, por meio de um diagrama de árvore, o produto X </a:t>
            </a:r>
            <a:r>
              <a:rPr lang="pt-BR" dirty="0" err="1" smtClean="0"/>
              <a:t>x</a:t>
            </a:r>
            <a:r>
              <a:rPr lang="pt-BR" dirty="0" smtClean="0"/>
              <a:t> Y x Z.</a:t>
            </a:r>
          </a:p>
          <a:p>
            <a:pPr marL="514350" indent="-514350">
              <a:buFont typeface="+mj-lt"/>
              <a:buAutoNum type="arabicPeriod" startAt="11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Combinatória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Determinar </a:t>
            </a:r>
            <a:r>
              <a:rPr lang="pt-BR" b="1" i="1" dirty="0" smtClean="0"/>
              <a:t>n</a:t>
            </a:r>
            <a:r>
              <a:rPr lang="pt-BR" dirty="0" smtClean="0"/>
              <a:t> e </a:t>
            </a:r>
            <a:r>
              <a:rPr lang="pt-BR" b="1" i="1" dirty="0" smtClean="0"/>
              <a:t>N</a:t>
            </a:r>
            <a:r>
              <a:rPr lang="pt-BR" dirty="0" smtClean="0"/>
              <a:t> (número de elementos do evento </a:t>
            </a:r>
            <a:r>
              <a:rPr lang="pt-BR" b="1" i="1" dirty="0" smtClean="0"/>
              <a:t>A</a:t>
            </a:r>
            <a:r>
              <a:rPr lang="pt-BR" dirty="0" smtClean="0"/>
              <a:t> e de pontos do espaço amostral </a:t>
            </a:r>
            <a:r>
              <a:rPr lang="el-GR" b="1" i="1" dirty="0" smtClean="0">
                <a:latin typeface="Calibri"/>
              </a:rPr>
              <a:t>Ω</a:t>
            </a:r>
            <a:r>
              <a:rPr lang="pt-BR" dirty="0" smtClean="0">
                <a:latin typeface="Calibri"/>
              </a:rPr>
              <a:t> do experimento </a:t>
            </a:r>
            <a:r>
              <a:rPr lang="pt-BR" b="1" i="1" dirty="0" smtClean="0">
                <a:latin typeface="Calibri"/>
              </a:rPr>
              <a:t>E</a:t>
            </a:r>
            <a:r>
              <a:rPr lang="pt-BR" dirty="0" smtClean="0">
                <a:latin typeface="Calibri"/>
              </a:rPr>
              <a:t>) por meio do diagrama de árvore é sempre possível, mas nem sempre fácil; ao contrário, na maior parte das vezes, é extremamente trabalhoso.</a:t>
            </a:r>
          </a:p>
          <a:p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021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Combinatória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recurso matemático que suaviza essa tarefa é a análise combinatória, técnica que permite escapar de contagens em geral enfadonhas e por vezes impossíveis.</a:t>
            </a:r>
          </a:p>
          <a:p>
            <a:r>
              <a:rPr lang="pt-BR" dirty="0" smtClean="0"/>
              <a:t>O cuidado a observar é que sua correta aplicação exige a classificação adequada dos agrupamentos.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35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Combinatória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Dados os conceitos básicos de </a:t>
            </a:r>
            <a:r>
              <a:rPr lang="pt-BR" b="1" i="1" dirty="0" smtClean="0"/>
              <a:t>permutação</a:t>
            </a:r>
            <a:r>
              <a:rPr lang="pt-BR" dirty="0" smtClean="0"/>
              <a:t>, </a:t>
            </a:r>
            <a:r>
              <a:rPr lang="pt-BR" b="1" i="1" dirty="0" smtClean="0"/>
              <a:t>arranjo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combinação</a:t>
            </a:r>
            <a:r>
              <a:rPr lang="pt-BR" dirty="0" smtClean="0"/>
              <a:t>, a </a:t>
            </a:r>
            <a:r>
              <a:rPr lang="pt-BR" b="1" i="1" dirty="0" smtClean="0"/>
              <a:t>análise combinatória </a:t>
            </a:r>
            <a:r>
              <a:rPr lang="pt-BR" dirty="0" smtClean="0"/>
              <a:t>estuda os subconjuntos que se pode obter sacando certo número de pontos do espaço amostral.</a:t>
            </a:r>
          </a:p>
          <a:p>
            <a:r>
              <a:rPr lang="pt-BR" dirty="0" smtClean="0"/>
              <a:t>Em todos os casos, sempre se leva em conta se as referidas extrações são </a:t>
            </a:r>
            <a:r>
              <a:rPr lang="pt-BR" b="1" i="1" dirty="0" smtClean="0"/>
              <a:t>com</a:t>
            </a:r>
            <a:r>
              <a:rPr lang="pt-BR" dirty="0" smtClean="0"/>
              <a:t> ou </a:t>
            </a:r>
            <a:r>
              <a:rPr lang="pt-BR" b="1" i="1" dirty="0" smtClean="0"/>
              <a:t>sem</a:t>
            </a:r>
            <a:r>
              <a:rPr lang="pt-BR" dirty="0" smtClean="0"/>
              <a:t> reposição do item avaliado.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Permutação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b="1" i="1" dirty="0" smtClean="0"/>
              <a:t>permutação de ordem n</a:t>
            </a:r>
            <a:r>
              <a:rPr lang="pt-BR" dirty="0" smtClean="0"/>
              <a:t> é aqui definida como uma das ordenações de todos os elementos de </a:t>
            </a:r>
            <a:r>
              <a:rPr lang="el-GR" b="1" i="1" dirty="0" smtClean="0">
                <a:latin typeface="Calibri"/>
              </a:rPr>
              <a:t>Ω</a:t>
            </a:r>
            <a:r>
              <a:rPr lang="pt-BR" dirty="0" smtClean="0">
                <a:latin typeface="Calibri"/>
              </a:rPr>
              <a:t>.</a:t>
            </a:r>
          </a:p>
          <a:p>
            <a:r>
              <a:rPr lang="pt-BR" dirty="0" smtClean="0">
                <a:latin typeface="Calibri"/>
              </a:rPr>
              <a:t>O número de todas as permutações distintas, sem repetições, que se pode formar com os </a:t>
            </a:r>
            <a:r>
              <a:rPr lang="pt-BR" b="1" i="1" dirty="0" smtClean="0">
                <a:latin typeface="Calibri"/>
              </a:rPr>
              <a:t>n</a:t>
            </a:r>
            <a:r>
              <a:rPr lang="pt-BR" dirty="0" smtClean="0">
                <a:latin typeface="Calibri"/>
              </a:rPr>
              <a:t> diferentes pontos amostrais de </a:t>
            </a:r>
            <a:r>
              <a:rPr lang="el-GR" dirty="0" smtClean="0">
                <a:latin typeface="Calibri"/>
              </a:rPr>
              <a:t>Ω</a:t>
            </a:r>
            <a:r>
              <a:rPr lang="pt-BR" dirty="0" smtClean="0">
                <a:latin typeface="Calibri"/>
              </a:rPr>
              <a:t>={</a:t>
            </a:r>
            <a:r>
              <a:rPr lang="el-GR" dirty="0" smtClean="0">
                <a:latin typeface="Calibri"/>
              </a:rPr>
              <a:t>ω</a:t>
            </a:r>
            <a:r>
              <a:rPr lang="pt-BR" baseline="-25000" dirty="0" smtClean="0">
                <a:latin typeface="Calibri"/>
              </a:rPr>
              <a:t>1</a:t>
            </a:r>
            <a:r>
              <a:rPr lang="pt-BR" dirty="0" smtClean="0">
                <a:latin typeface="Calibri"/>
              </a:rPr>
              <a:t>, </a:t>
            </a:r>
            <a:r>
              <a:rPr lang="el-GR" dirty="0" smtClean="0"/>
              <a:t>ω</a:t>
            </a:r>
            <a:r>
              <a:rPr lang="pt-BR" baseline="-25000" dirty="0" smtClean="0"/>
              <a:t>2</a:t>
            </a:r>
            <a:r>
              <a:rPr lang="pt-BR" dirty="0" smtClean="0"/>
              <a:t>, </a:t>
            </a:r>
            <a:r>
              <a:rPr lang="el-GR" dirty="0" smtClean="0"/>
              <a:t>ω</a:t>
            </a:r>
            <a:r>
              <a:rPr lang="pt-BR" baseline="-25000" dirty="0" smtClean="0"/>
              <a:t>3</a:t>
            </a:r>
            <a:r>
              <a:rPr lang="pt-BR" dirty="0" smtClean="0"/>
              <a:t>, ..., </a:t>
            </a:r>
            <a:r>
              <a:rPr lang="el-GR" dirty="0" smtClean="0"/>
              <a:t>ω</a:t>
            </a:r>
            <a:r>
              <a:rPr lang="pt-BR" baseline="-25000" dirty="0" smtClean="0"/>
              <a:t>n</a:t>
            </a:r>
            <a:r>
              <a:rPr lang="pt-BR" dirty="0" smtClean="0"/>
              <a:t>} pode ser obtido mediante o princípio da multiplicação.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pPr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pPr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Permutação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Isso pode ser executado em </a:t>
            </a:r>
            <a:r>
              <a:rPr lang="pt-BR" b="1" i="1" dirty="0" smtClean="0"/>
              <a:t>n</a:t>
            </a:r>
            <a:r>
              <a:rPr lang="pt-BR" dirty="0" smtClean="0"/>
              <a:t> etapas, em que cada uma delas consiste em ir “ocupando com pontos amostrais”, sequencialmente, cada uma das posições da </a:t>
            </a:r>
            <a:r>
              <a:rPr lang="pt-BR" b="1" i="1" dirty="0" err="1" smtClean="0"/>
              <a:t>n-upla</a:t>
            </a:r>
            <a:r>
              <a:rPr lang="pt-BR" dirty="0" smtClean="0"/>
              <a:t>:</a:t>
            </a:r>
          </a:p>
          <a:p>
            <a:pPr marL="0" indent="0" algn="ctr">
              <a:buNone/>
            </a:pPr>
            <a:r>
              <a:rPr lang="pt-BR" sz="2800" dirty="0" smtClean="0"/>
              <a:t>(1ª posição, 2ª posição,</a:t>
            </a:r>
            <a:r>
              <a:rPr lang="pt-BR" sz="2800" dirty="0"/>
              <a:t> </a:t>
            </a:r>
            <a:r>
              <a:rPr lang="pt-BR" sz="2800" dirty="0" smtClean="0"/>
              <a:t>3ª posição,...,</a:t>
            </a:r>
            <a:r>
              <a:rPr lang="pt-BR" sz="2800" dirty="0"/>
              <a:t> </a:t>
            </a:r>
            <a:r>
              <a:rPr lang="pt-BR" sz="2800" dirty="0" smtClean="0"/>
              <a:t>nª posição)</a:t>
            </a:r>
          </a:p>
          <a:p>
            <a:r>
              <a:rPr lang="pt-BR" dirty="0" smtClean="0"/>
              <a:t>Então a primeira etapa consiste em selecionar, em </a:t>
            </a:r>
            <a:r>
              <a:rPr lang="el-GR" b="1" i="1" dirty="0" smtClean="0">
                <a:latin typeface="Calibri"/>
              </a:rPr>
              <a:t>Ω</a:t>
            </a:r>
            <a:r>
              <a:rPr lang="pt-BR" dirty="0" smtClean="0">
                <a:latin typeface="Calibri"/>
              </a:rPr>
              <a:t>, o primeiro elemento que constituirá a permutação, o que pode ser feito de </a:t>
            </a:r>
            <a:r>
              <a:rPr lang="pt-BR" b="1" i="1" dirty="0" smtClean="0">
                <a:latin typeface="Calibri"/>
              </a:rPr>
              <a:t>n</a:t>
            </a:r>
            <a:r>
              <a:rPr lang="pt-BR" dirty="0" smtClean="0">
                <a:latin typeface="Calibri"/>
              </a:rPr>
              <a:t> diferentes modos.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9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Permutação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havendo a reposição em </a:t>
            </a:r>
            <a:r>
              <a:rPr lang="el-GR" dirty="0" smtClean="0">
                <a:latin typeface="Calibri"/>
              </a:rPr>
              <a:t>Ω</a:t>
            </a:r>
            <a:r>
              <a:rPr lang="pt-BR" dirty="0" smtClean="0">
                <a:latin typeface="Calibri"/>
              </a:rPr>
              <a:t> do elemento escolhido nesta primeira seleção, restarão    (n-1) alternativas para, na segunda etapa, fazer a seleção do segundo elemento da permutação.</a:t>
            </a:r>
          </a:p>
          <a:p>
            <a:r>
              <a:rPr lang="pt-BR" dirty="0" smtClean="0">
                <a:latin typeface="Calibri"/>
              </a:rPr>
              <a:t>Depois da segunda seleção ficarão (n-2) elementos para a terceira seleção e assim por diante.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Chamamos de evento qualquer subconjunto do espaço amostral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Ω</m:t>
                    </m:r>
                  </m:oMath>
                </a14:m>
                <a:r>
                  <a:rPr lang="pt-BR" dirty="0" smtClean="0"/>
                  <a:t> de um experimento aleatório.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Lançar uma moeda duas vezes. </a:t>
                </a:r>
                <a:endParaRPr lang="pt-BR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Ω</m:t>
                      </m:r>
                      <m:r>
                        <a:rPr lang="pt-BR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𝐶𝑎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𝐶𝑎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𝐶𝑎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𝐶𝑜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𝐶𝑜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𝐶𝑎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𝐶𝑜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𝐶𝑜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𝐸</m:t>
                      </m:r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𝑆𝑎𝑖𝑟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𝑢𝑚𝑎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/>
                            </a:rPr>
                            <m:t>𝐶𝑎𝑟𝑎</m:t>
                          </m:r>
                        </m:e>
                      </m:d>
                      <m:r>
                        <a:rPr lang="pt-BR" sz="24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400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𝐶𝑎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𝐶𝑎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𝐶𝑎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𝐶𝑜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/>
                            </a:rPr>
                            <m:t>,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/>
                                </a:rPr>
                                <m:t>𝐶𝑜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pt-BR" sz="2400" b="0" i="1" smtClean="0">
                                  <a:latin typeface="Cambria Math"/>
                                </a:rPr>
                                <m:t>𝐶𝑎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26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4939-0A24-4B89-AEB4-85CA3B8CCB48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29133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Permutação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Conduzindo esse processo até o preenchimento da última posição, tem-se que o número de permutações, </a:t>
                </a:r>
                <a:r>
                  <a:rPr lang="pt-BR" b="1" i="1" dirty="0" smtClean="0"/>
                  <a:t>sem reposição</a:t>
                </a:r>
                <a:r>
                  <a:rPr lang="pt-BR" dirty="0" smtClean="0"/>
                  <a:t>, dos </a:t>
                </a:r>
                <a:r>
                  <a:rPr lang="pt-BR" b="1" i="1" dirty="0" smtClean="0"/>
                  <a:t>n</a:t>
                </a:r>
                <a:r>
                  <a:rPr lang="pt-BR" dirty="0" smtClean="0"/>
                  <a:t> elementos de </a:t>
                </a:r>
                <a:r>
                  <a:rPr lang="el-GR" b="1" i="1" dirty="0" smtClean="0">
                    <a:latin typeface="Calibri"/>
                  </a:rPr>
                  <a:t>Ω</a:t>
                </a:r>
                <a:r>
                  <a:rPr lang="pt-BR" dirty="0" smtClean="0">
                    <a:latin typeface="Calibri"/>
                  </a:rPr>
                  <a:t>, é dado pelo princípio multiplicativo: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−1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𝑛</m:t>
                        </m:r>
                        <m:r>
                          <a:rPr lang="pt-BR" sz="2400" b="0" i="1" smtClean="0">
                            <a:latin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pt-BR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/>
                              </a:rPr>
                              <m:t>𝑘</m:t>
                            </m:r>
                            <m:r>
                              <a:rPr lang="pt-BR" sz="2400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pt-BR" sz="2400" b="0" i="1" smtClean="0">
                        <a:latin typeface="Cambria Math"/>
                      </a:rPr>
                      <m:t>…</m:t>
                    </m:r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3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2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pt-BR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b="0" i="1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pt-BR" sz="2400" b="0" i="1" smtClean="0">
                        <a:latin typeface="Cambria Math"/>
                      </a:rPr>
                      <m:t>=</m:t>
                    </m:r>
                    <m:r>
                      <a:rPr lang="pt-BR" sz="2400" b="0" i="1" smtClean="0">
                        <a:latin typeface="Cambria Math"/>
                      </a:rPr>
                      <m:t>𝑛</m:t>
                    </m:r>
                    <m:r>
                      <a:rPr lang="pt-BR" sz="2400" b="0" i="1" smtClean="0">
                        <a:latin typeface="Cambria Math"/>
                        <a:ea typeface="Cambria Math"/>
                      </a:rPr>
                      <m:t>!</m:t>
                    </m:r>
                  </m:oMath>
                </a14:m>
                <a:r>
                  <a:rPr lang="pt-BR" sz="2400" dirty="0" smtClean="0"/>
                  <a:t>,</a:t>
                </a:r>
                <a:endParaRPr lang="pt-BR" dirty="0" smtClean="0"/>
              </a:p>
              <a:p>
                <a:pPr marL="0" indent="0">
                  <a:buNone/>
                </a:pPr>
                <a:r>
                  <a:rPr lang="pt-BR" sz="2400" dirty="0" smtClean="0"/>
                  <a:t>em que define-se que: 0!=1 (fatorial de 0) e 1!=1 (fatorial de 1).</a:t>
                </a:r>
              </a:p>
              <a:p>
                <a:r>
                  <a:rPr lang="pt-BR" dirty="0" smtClean="0"/>
                  <a:t>Usando o mesmo raciocínio para o caso </a:t>
                </a:r>
                <a:r>
                  <a:rPr lang="pt-BR" b="1" i="1" dirty="0" smtClean="0"/>
                  <a:t>com reposição</a:t>
                </a:r>
                <a:r>
                  <a:rPr lang="pt-BR" dirty="0" smtClean="0"/>
                  <a:t>, após a execução de cada etapa, obtêm-se: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sz="26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sz="2600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pt-BR" sz="2600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pt-BR" sz="2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pt-BR" sz="2600" b="0" i="1" smtClean="0">
                          <a:latin typeface="Cambria Math"/>
                        </a:rPr>
                        <m:t>…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pt-BR" sz="2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pt-BR" sz="2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pt-BR" sz="2600" b="0" i="1" smtClean="0">
                              <a:latin typeface="Cambria Math"/>
                            </a:rPr>
                            <m:t>𝑛</m:t>
                          </m:r>
                        </m:e>
                        <m:sup>
                          <m:r>
                            <a:rPr lang="pt-BR" sz="2600" b="0" i="1" smtClean="0"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 r="-23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32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Permutação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Quando o espaço amostral é composto de dados não todos distintos, isto é, quando em </a:t>
                </a:r>
                <a:r>
                  <a:rPr lang="el-GR" dirty="0" smtClean="0">
                    <a:latin typeface="Calibri"/>
                  </a:rPr>
                  <a:t>Ω</a:t>
                </a:r>
                <a:r>
                  <a:rPr lang="pt-BR" dirty="0" smtClean="0">
                    <a:latin typeface="Calibri"/>
                  </a:rPr>
                  <a:t> há t</a:t>
                </a:r>
                <a:r>
                  <a:rPr lang="pt-BR" baseline="-25000" dirty="0" smtClean="0">
                    <a:latin typeface="Calibri"/>
                  </a:rPr>
                  <a:t>1</a:t>
                </a:r>
                <a:r>
                  <a:rPr lang="pt-BR" dirty="0" smtClean="0">
                    <a:latin typeface="Calibri"/>
                  </a:rPr>
                  <a:t> eventos do tipo 1, t</a:t>
                </a:r>
                <a:r>
                  <a:rPr lang="pt-BR" baseline="-25000" dirty="0" smtClean="0">
                    <a:latin typeface="Calibri"/>
                  </a:rPr>
                  <a:t>2</a:t>
                </a:r>
                <a:r>
                  <a:rPr lang="pt-BR" dirty="0" smtClean="0">
                    <a:latin typeface="Calibri"/>
                  </a:rPr>
                  <a:t>, do tipo 2, t</a:t>
                </a:r>
                <a:r>
                  <a:rPr lang="pt-BR" baseline="-25000" dirty="0" smtClean="0">
                    <a:latin typeface="Calibri"/>
                  </a:rPr>
                  <a:t>3</a:t>
                </a:r>
                <a:r>
                  <a:rPr lang="pt-BR" dirty="0" smtClean="0">
                    <a:latin typeface="Calibri"/>
                  </a:rPr>
                  <a:t>, do tipo 3, e </a:t>
                </a:r>
                <a:r>
                  <a:rPr lang="pt-BR" dirty="0" err="1" smtClean="0">
                    <a:latin typeface="Calibri"/>
                  </a:rPr>
                  <a:t>t</a:t>
                </a:r>
                <a:r>
                  <a:rPr lang="pt-BR" baseline="-25000" dirty="0" err="1" smtClean="0">
                    <a:latin typeface="Calibri"/>
                  </a:rPr>
                  <a:t>k</a:t>
                </a:r>
                <a:r>
                  <a:rPr lang="pt-BR" dirty="0" smtClean="0">
                    <a:latin typeface="Calibri"/>
                  </a:rPr>
                  <a:t>, do tipo k (com N=t</a:t>
                </a:r>
                <a:r>
                  <a:rPr lang="pt-BR" baseline="-25000" dirty="0" smtClean="0">
                    <a:latin typeface="Calibri"/>
                  </a:rPr>
                  <a:t>1</a:t>
                </a:r>
                <a:r>
                  <a:rPr lang="pt-BR" dirty="0" smtClean="0">
                    <a:latin typeface="Calibri"/>
                  </a:rPr>
                  <a:t>+t</a:t>
                </a:r>
                <a:r>
                  <a:rPr lang="pt-BR" baseline="-25000" dirty="0" smtClean="0">
                    <a:latin typeface="Calibri"/>
                  </a:rPr>
                  <a:t>2</a:t>
                </a:r>
                <a:r>
                  <a:rPr lang="pt-BR" dirty="0" smtClean="0">
                    <a:latin typeface="Calibri"/>
                  </a:rPr>
                  <a:t>+...+</a:t>
                </a:r>
                <a:r>
                  <a:rPr lang="pt-BR" dirty="0" err="1" smtClean="0">
                    <a:latin typeface="Calibri"/>
                  </a:rPr>
                  <a:t>t</a:t>
                </a:r>
                <a:r>
                  <a:rPr lang="pt-BR" baseline="-25000" dirty="0" err="1" smtClean="0">
                    <a:latin typeface="Calibri"/>
                  </a:rPr>
                  <a:t>k</a:t>
                </a:r>
                <a:r>
                  <a:rPr lang="pt-BR" dirty="0" smtClean="0">
                    <a:latin typeface="Calibri"/>
                  </a:rPr>
                  <a:t>), as permutações são ditas </a:t>
                </a:r>
                <a:r>
                  <a:rPr lang="pt-BR" b="1" i="1" dirty="0" smtClean="0">
                    <a:latin typeface="Calibri"/>
                  </a:rPr>
                  <a:t>com repetição</a:t>
                </a:r>
                <a:r>
                  <a:rPr lang="pt-BR" dirty="0" smtClean="0">
                    <a:latin typeface="Calibri"/>
                  </a:rPr>
                  <a:t>.</a:t>
                </a:r>
              </a:p>
              <a:p>
                <a:r>
                  <a:rPr lang="pt-BR" dirty="0" smtClean="0">
                    <a:latin typeface="Calibri"/>
                  </a:rPr>
                  <a:t>O número de permutações com repetição que se pode formar com os N pontos de </a:t>
                </a:r>
                <a:r>
                  <a:rPr lang="el-GR" dirty="0" smtClean="0"/>
                  <a:t>Ω</a:t>
                </a:r>
                <a:r>
                  <a:rPr lang="pt-BR" dirty="0" smtClean="0"/>
                  <a:t>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sub>
                        <m:sup>
                          <m:sSub>
                            <m:sSubPr>
                              <m:ctrlPr>
                                <a:rPr lang="pt-B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num>
                        <m:den>
                          <m:nary>
                            <m:naryPr>
                              <m:chr m:val="∏"/>
                              <m:subHide m:val="on"/>
                              <m:supHide m:val="on"/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!</m:t>
                              </m:r>
                            </m:e>
                          </m:nary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…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1617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14"/>
            </a:pPr>
            <a:r>
              <a:rPr lang="pt-BR" dirty="0" smtClean="0"/>
              <a:t> Quantos são os anagramas distintos da palavra ARARA?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pt-BR" dirty="0"/>
              <a:t> D</a:t>
            </a:r>
            <a:r>
              <a:rPr lang="pt-BR" dirty="0" smtClean="0"/>
              <a:t>e quantos modos se podem dispor oito pessoas em uma fila indiana?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pt-BR" dirty="0" smtClean="0"/>
              <a:t> Quantos eventos de três elementos podem ser formados de </a:t>
            </a:r>
            <a:r>
              <a:rPr lang="el-GR" dirty="0" smtClean="0">
                <a:latin typeface="Calibri"/>
              </a:rPr>
              <a:t>Ω</a:t>
            </a:r>
            <a:r>
              <a:rPr lang="pt-BR" dirty="0" smtClean="0">
                <a:latin typeface="Calibri"/>
              </a:rPr>
              <a:t>={</a:t>
            </a:r>
            <a:r>
              <a:rPr lang="pt-BR" dirty="0" smtClean="0"/>
              <a:t>a, b, c} admitindo-se repetições? Construa o diagrama de árvore.</a:t>
            </a:r>
          </a:p>
          <a:p>
            <a:pPr marL="514350" indent="-514350">
              <a:buFont typeface="+mj-lt"/>
              <a:buAutoNum type="arabicPeriod" startAt="14"/>
            </a:pPr>
            <a:r>
              <a:rPr lang="pt-BR" dirty="0" smtClean="0"/>
              <a:t>Refaça o exercício anterior não admitindo-se repetições.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90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Arranjo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b="1" i="1" dirty="0" smtClean="0"/>
              <a:t>permutação de ordem k </a:t>
            </a:r>
            <a:r>
              <a:rPr lang="pt-BR" dirty="0" smtClean="0"/>
              <a:t>é aqui definida como uma </a:t>
            </a:r>
            <a:r>
              <a:rPr lang="pt-BR" b="1" i="1" dirty="0" smtClean="0"/>
              <a:t>amostra ordenada </a:t>
            </a:r>
            <a:r>
              <a:rPr lang="pt-BR" dirty="0" smtClean="0"/>
              <a:t>de </a:t>
            </a:r>
            <a:r>
              <a:rPr lang="pt-BR" b="1" i="1" dirty="0" smtClean="0"/>
              <a:t>k</a:t>
            </a:r>
            <a:r>
              <a:rPr lang="pt-BR" dirty="0" smtClean="0"/>
              <a:t> dos </a:t>
            </a:r>
            <a:r>
              <a:rPr lang="pt-BR" b="1" i="1" dirty="0" smtClean="0"/>
              <a:t>n</a:t>
            </a:r>
            <a:r>
              <a:rPr lang="pt-BR" dirty="0" smtClean="0"/>
              <a:t> elementos de </a:t>
            </a:r>
            <a:r>
              <a:rPr lang="el-GR" b="1" i="1" dirty="0" smtClean="0">
                <a:latin typeface="Calibri"/>
              </a:rPr>
              <a:t>Ω</a:t>
            </a:r>
            <a:r>
              <a:rPr lang="pt-BR" dirty="0" smtClean="0">
                <a:latin typeface="Calibri"/>
              </a:rPr>
              <a:t>.</a:t>
            </a:r>
          </a:p>
          <a:p>
            <a:r>
              <a:rPr lang="pt-BR" dirty="0" smtClean="0">
                <a:latin typeface="Calibri"/>
              </a:rPr>
              <a:t>O interesse é determinar o número de </a:t>
            </a:r>
            <a:r>
              <a:rPr lang="pt-BR" b="1" i="1" dirty="0" smtClean="0">
                <a:latin typeface="Calibri"/>
              </a:rPr>
              <a:t>amostras ordenadas</a:t>
            </a:r>
            <a:r>
              <a:rPr lang="pt-BR" dirty="0" smtClean="0">
                <a:latin typeface="Calibri"/>
              </a:rPr>
              <a:t> de tamanho </a:t>
            </a:r>
            <a:r>
              <a:rPr lang="pt-BR" b="1" i="1" dirty="0" smtClean="0">
                <a:latin typeface="Calibri"/>
              </a:rPr>
              <a:t>k</a:t>
            </a:r>
            <a:r>
              <a:rPr lang="pt-BR" dirty="0" smtClean="0">
                <a:latin typeface="Calibri"/>
              </a:rPr>
              <a:t>, que podem ser retiradas nos </a:t>
            </a:r>
            <a:r>
              <a:rPr lang="pt-BR" b="1" i="1" dirty="0" smtClean="0">
                <a:latin typeface="Calibri"/>
              </a:rPr>
              <a:t>n</a:t>
            </a:r>
            <a:r>
              <a:rPr lang="pt-BR" dirty="0" smtClean="0">
                <a:latin typeface="Calibri"/>
              </a:rPr>
              <a:t> elemento</a:t>
            </a:r>
            <a:r>
              <a:rPr lang="pt-BR" dirty="0" smtClean="0"/>
              <a:t>s de </a:t>
            </a:r>
            <a:r>
              <a:rPr lang="el-GR" b="1" i="1" dirty="0" smtClean="0"/>
              <a:t>Ω</a:t>
            </a:r>
            <a:r>
              <a:rPr lang="pt-BR" b="1" i="1" dirty="0" smtClean="0"/>
              <a:t>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pPr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pPr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1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Arranjo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Se as retiradas forem </a:t>
                </a:r>
                <a:r>
                  <a:rPr lang="pt-BR" b="1" i="1" dirty="0" smtClean="0"/>
                  <a:t>sem reposição</a:t>
                </a:r>
                <a:r>
                  <a:rPr lang="pt-BR" dirty="0" smtClean="0"/>
                  <a:t>, usa-se o mesmo raciocínio anterior (princípio da multiplicação) para ocupar as posições de uma </a:t>
                </a:r>
                <a:r>
                  <a:rPr lang="pt-BR" b="1" i="1" dirty="0" smtClean="0"/>
                  <a:t>k-</a:t>
                </a:r>
                <a:r>
                  <a:rPr lang="pt-BR" b="1" i="1" dirty="0" err="1" smtClean="0"/>
                  <a:t>upla</a:t>
                </a:r>
                <a:r>
                  <a:rPr lang="pt-BR" dirty="0" smtClean="0"/>
                  <a:t>, usando os </a:t>
                </a:r>
                <a:r>
                  <a:rPr lang="pt-BR" b="1" i="1" dirty="0" smtClean="0"/>
                  <a:t>n</a:t>
                </a:r>
                <a:r>
                  <a:rPr lang="pt-BR" dirty="0" smtClean="0"/>
                  <a:t> elementos de </a:t>
                </a:r>
                <a:r>
                  <a:rPr lang="el-GR" b="1" i="1" dirty="0" smtClean="0">
                    <a:latin typeface="Calibri"/>
                  </a:rPr>
                  <a:t>Ω</a:t>
                </a:r>
                <a:r>
                  <a:rPr lang="pt-BR" dirty="0" smtClean="0">
                    <a:latin typeface="Calibri"/>
                  </a:rPr>
                  <a:t>.</a:t>
                </a:r>
              </a:p>
              <a:p>
                <a:pPr marL="0" indent="0" algn="ctr">
                  <a:buNone/>
                </a:pPr>
                <a:r>
                  <a:rPr lang="pt-BR" sz="2800" dirty="0"/>
                  <a:t>(1ª posição, 2ª posição, 3ª posição,..., nª posição)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este caso, o número de permutações é chamado de </a:t>
                </a:r>
                <a:r>
                  <a:rPr lang="pt-BR" b="1" i="1" dirty="0" smtClean="0"/>
                  <a:t>arranjos</a:t>
                </a:r>
                <a:r>
                  <a:rPr lang="pt-BR" dirty="0" smtClean="0"/>
                  <a:t>, </a:t>
                </a:r>
                <a:r>
                  <a:rPr lang="pt-BR" b="1" i="1" dirty="0" smtClean="0"/>
                  <a:t>sem reposição</a:t>
                </a:r>
                <a:r>
                  <a:rPr lang="pt-BR" dirty="0" smtClean="0"/>
                  <a:t>, dos </a:t>
                </a:r>
                <a:r>
                  <a:rPr lang="pt-BR" b="1" i="1" dirty="0" smtClean="0"/>
                  <a:t>n elementos tomados k a k</a:t>
                </a:r>
                <a:r>
                  <a:rPr lang="pt-BR" dirty="0" smtClean="0"/>
                  <a:t> em indicado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…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pt-BR" b="0" i="1" smtClean="0">
                          <a:latin typeface="Cambria Math"/>
                        </a:rPr>
                        <m:t>…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−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Assim,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  <m:r>
                        <a:rPr lang="pt-B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No caso de serem </a:t>
                </a:r>
                <a:r>
                  <a:rPr lang="pt-BR" b="1" i="1" dirty="0" smtClean="0"/>
                  <a:t>com reposição</a:t>
                </a:r>
                <a:r>
                  <a:rPr lang="pt-BR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pt-BR" b="0" i="1" smtClean="0">
                            <a:latin typeface="Cambria Math"/>
                          </a:rPr>
                          <m:t>𝑟</m:t>
                        </m:r>
                      </m:sup>
                    </m:sSubSup>
                    <m:r>
                      <a:rPr lang="pt-BR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2156" r="-11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4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18"/>
            </a:pPr>
            <a:r>
              <a:rPr lang="pt-BR" dirty="0" smtClean="0"/>
              <a:t>Dos inteiros positivos de cinco algarismos, quantos não têm valores adjacentes iguais?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BR" dirty="0" smtClean="0"/>
              <a:t>Quantos números de dois algarismos se podem formar com os dígitos </a:t>
            </a:r>
            <a:r>
              <a:rPr lang="pt-BR" dirty="0"/>
              <a:t>1, 2 e </a:t>
            </a:r>
            <a:r>
              <a:rPr lang="pt-BR" dirty="0" smtClean="0"/>
              <a:t>3?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BR" dirty="0"/>
              <a:t>Quantos eventos de </a:t>
            </a:r>
            <a:r>
              <a:rPr lang="pt-BR" dirty="0" smtClean="0"/>
              <a:t>três </a:t>
            </a:r>
            <a:r>
              <a:rPr lang="pt-BR" dirty="0"/>
              <a:t>elementos podem ser formados de </a:t>
            </a:r>
            <a:r>
              <a:rPr lang="el-GR" dirty="0"/>
              <a:t>Ω</a:t>
            </a:r>
            <a:r>
              <a:rPr lang="pt-BR" dirty="0"/>
              <a:t>={a, </a:t>
            </a:r>
            <a:r>
              <a:rPr lang="pt-BR" dirty="0" smtClean="0"/>
              <a:t>b, c, d} admitindo-se reposições</a:t>
            </a:r>
            <a:r>
              <a:rPr lang="pt-BR" dirty="0"/>
              <a:t>? Construa o diagrama de árvore</a:t>
            </a:r>
            <a:r>
              <a:rPr lang="pt-BR" dirty="0" smtClean="0"/>
              <a:t>.</a:t>
            </a:r>
          </a:p>
          <a:p>
            <a:pPr marL="514350" indent="-514350">
              <a:buFont typeface="+mj-lt"/>
              <a:buAutoNum type="arabicPeriod" startAt="18"/>
            </a:pPr>
            <a:r>
              <a:rPr lang="pt-BR" dirty="0" smtClean="0"/>
              <a:t>Refaça o exercício anterior não admitindo-se reposições.</a:t>
            </a:r>
            <a:endParaRPr lang="pt-BR" dirty="0"/>
          </a:p>
          <a:p>
            <a:pPr marL="514350" indent="-514350">
              <a:buFont typeface="+mj-lt"/>
              <a:buAutoNum type="arabicPeriod" startAt="18"/>
            </a:pPr>
            <a:endParaRPr lang="pt-BR" dirty="0" smtClean="0"/>
          </a:p>
          <a:p>
            <a:pPr marL="514350" indent="-514350">
              <a:buFont typeface="+mj-lt"/>
              <a:buAutoNum type="arabicPeriod" startAt="18"/>
            </a:pPr>
            <a:endParaRPr lang="pt-BR" dirty="0"/>
          </a:p>
          <a:p>
            <a:pPr marL="514350" indent="-514350">
              <a:buFont typeface="+mj-lt"/>
              <a:buAutoNum type="arabicPeriod" startAt="18"/>
            </a:pPr>
            <a:endParaRPr lang="pt-BR" dirty="0" smtClean="0"/>
          </a:p>
          <a:p>
            <a:pPr marL="514350" indent="-514350">
              <a:buFont typeface="+mj-lt"/>
              <a:buAutoNum type="arabicPeriod" startAt="18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Combinação</a:t>
            </a:r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</a:t>
            </a:r>
            <a:r>
              <a:rPr lang="pt-BR" b="1" i="1" dirty="0" smtClean="0"/>
              <a:t>combinação de ordem k </a:t>
            </a:r>
            <a:r>
              <a:rPr lang="pt-BR" dirty="0" smtClean="0"/>
              <a:t>é uma </a:t>
            </a:r>
            <a:r>
              <a:rPr lang="pt-BR" b="1" i="1" dirty="0" smtClean="0"/>
              <a:t>amostra não ordenada</a:t>
            </a:r>
            <a:r>
              <a:rPr lang="pt-BR" dirty="0" smtClean="0"/>
              <a:t> de </a:t>
            </a:r>
            <a:r>
              <a:rPr lang="pt-BR" b="1" i="1" dirty="0" smtClean="0"/>
              <a:t>k</a:t>
            </a:r>
            <a:r>
              <a:rPr lang="pt-BR" dirty="0" smtClean="0"/>
              <a:t> dos </a:t>
            </a:r>
            <a:r>
              <a:rPr lang="pt-BR" b="1" i="1" dirty="0" smtClean="0"/>
              <a:t>n</a:t>
            </a:r>
            <a:r>
              <a:rPr lang="pt-BR" dirty="0" smtClean="0"/>
              <a:t> elementos de </a:t>
            </a:r>
            <a:r>
              <a:rPr lang="el-GR" b="1" i="1" dirty="0" smtClean="0">
                <a:latin typeface="Calibri"/>
              </a:rPr>
              <a:t>Ω</a:t>
            </a:r>
            <a:r>
              <a:rPr lang="pt-BR" dirty="0" smtClean="0">
                <a:latin typeface="Calibri"/>
              </a:rPr>
              <a:t>.</a:t>
            </a:r>
          </a:p>
          <a:p>
            <a:r>
              <a:rPr lang="pt-BR" dirty="0" smtClean="0">
                <a:latin typeface="Calibri"/>
              </a:rPr>
              <a:t>O número de </a:t>
            </a:r>
            <a:r>
              <a:rPr lang="pt-BR" b="1" i="1" dirty="0" smtClean="0">
                <a:latin typeface="Calibri"/>
              </a:rPr>
              <a:t> amostras não ordenadas</a:t>
            </a:r>
            <a:r>
              <a:rPr lang="pt-BR" dirty="0" smtClean="0">
                <a:latin typeface="Calibri"/>
              </a:rPr>
              <a:t>, </a:t>
            </a:r>
            <a:r>
              <a:rPr lang="pt-BR" b="1" i="1" dirty="0" smtClean="0">
                <a:latin typeface="Calibri"/>
              </a:rPr>
              <a:t>sem reposições</a:t>
            </a:r>
            <a:r>
              <a:rPr lang="pt-BR" dirty="0" smtClean="0">
                <a:latin typeface="Calibri"/>
              </a:rPr>
              <a:t>, de tamanho </a:t>
            </a:r>
            <a:r>
              <a:rPr lang="pt-BR" b="1" i="1" dirty="0" smtClean="0">
                <a:latin typeface="Calibri"/>
              </a:rPr>
              <a:t>k</a:t>
            </a:r>
            <a:r>
              <a:rPr lang="pt-BR" dirty="0" smtClean="0">
                <a:latin typeface="Calibri"/>
              </a:rPr>
              <a:t>, que podem ser formadas com os </a:t>
            </a:r>
            <a:r>
              <a:rPr lang="pt-BR" b="1" i="1" dirty="0" smtClean="0">
                <a:latin typeface="Calibri"/>
              </a:rPr>
              <a:t>n</a:t>
            </a:r>
            <a:r>
              <a:rPr lang="pt-BR" dirty="0" smtClean="0">
                <a:latin typeface="Calibri"/>
              </a:rPr>
              <a:t> elementos de </a:t>
            </a:r>
            <a:r>
              <a:rPr lang="el-GR" b="1" i="1" dirty="0" smtClean="0"/>
              <a:t>Ω</a:t>
            </a:r>
            <a:r>
              <a:rPr lang="pt-BR" dirty="0" smtClean="0"/>
              <a:t>, pode ser determinado em função do número de arranjos, sem reposições, conforme é feito a seguir.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pPr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pPr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65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Combinação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Para cada amostra não ordenada de </a:t>
                </a:r>
                <a:r>
                  <a:rPr lang="pt-BR" b="1" i="1" dirty="0" smtClean="0"/>
                  <a:t>k</a:t>
                </a:r>
                <a:r>
                  <a:rPr lang="pt-BR" dirty="0" smtClean="0"/>
                  <a:t> elementos não repetidos, existem </a:t>
                </a:r>
                <a:r>
                  <a:rPr lang="pt-BR" b="1" i="1" dirty="0" smtClean="0"/>
                  <a:t>k!</a:t>
                </a:r>
                <a:r>
                  <a:rPr lang="pt-BR" dirty="0" smtClean="0"/>
                  <a:t> arranjos, sem reposições, então o número </a:t>
                </a:r>
                <a:r>
                  <a:rPr lang="pt-BR" b="1" i="1" dirty="0" err="1" smtClean="0"/>
                  <a:t>A</a:t>
                </a:r>
                <a:r>
                  <a:rPr lang="pt-BR" b="1" i="1" baseline="-25000" dirty="0" err="1" smtClean="0"/>
                  <a:t>n,k</a:t>
                </a:r>
                <a:r>
                  <a:rPr lang="pt-BR" dirty="0" smtClean="0"/>
                  <a:t> de amostras ordenadas para todas as combinações de ordem </a:t>
                </a:r>
                <a:r>
                  <a:rPr lang="pt-BR" b="1" i="1" dirty="0" smtClean="0"/>
                  <a:t>k</a:t>
                </a:r>
                <a:r>
                  <a:rPr lang="pt-BR" dirty="0" smtClean="0"/>
                  <a:t>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.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/>
                        <a:ea typeface="Cambria Math"/>
                      </a:rPr>
                      <m:t>⇒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Portanto: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</a:rPr>
                          <m:t>,</m:t>
                        </m:r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𝑘</m:t>
                        </m:r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!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pt-BR" b="0" i="1" smtClean="0">
                            <a:latin typeface="Cambria Math"/>
                            <a:ea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Para as situações que se permitem reposições: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,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𝑟</m:t>
                          </m:r>
                        </m:sup>
                      </m:sSubSup>
                      <m:r>
                        <a:rPr lang="pt-B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num>
                        <m:den>
                          <m:r>
                            <a:rPr lang="pt-BR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2022" r="-17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37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2"/>
            </a:pPr>
            <a:r>
              <a:rPr lang="pt-BR" dirty="0"/>
              <a:t>Quantos eventos </a:t>
            </a:r>
            <a:r>
              <a:rPr lang="pt-BR" dirty="0" smtClean="0"/>
              <a:t>distintos de </a:t>
            </a:r>
            <a:r>
              <a:rPr lang="pt-BR" dirty="0"/>
              <a:t>três elementos podem ser formados de </a:t>
            </a:r>
            <a:r>
              <a:rPr lang="el-GR" dirty="0"/>
              <a:t>Ω</a:t>
            </a:r>
            <a:r>
              <a:rPr lang="pt-BR" dirty="0"/>
              <a:t>={a, b, c, d} admitindo-se </a:t>
            </a:r>
            <a:r>
              <a:rPr lang="pt-BR" dirty="0" smtClean="0"/>
              <a:t>reposições</a:t>
            </a:r>
            <a:r>
              <a:rPr lang="pt-BR" dirty="0"/>
              <a:t>? Construa o diagrama de árvore.</a:t>
            </a:r>
          </a:p>
          <a:p>
            <a:pPr marL="514350" indent="-514350">
              <a:buFont typeface="+mj-lt"/>
              <a:buAutoNum type="arabicPeriod" startAt="22"/>
            </a:pPr>
            <a:r>
              <a:rPr lang="pt-BR" dirty="0"/>
              <a:t>Refaça o exercício anterior não admitindo-se </a:t>
            </a:r>
            <a:r>
              <a:rPr lang="pt-BR" dirty="0" smtClean="0"/>
              <a:t>reposições.</a:t>
            </a:r>
          </a:p>
          <a:p>
            <a:pPr marL="514350" indent="-514350">
              <a:buFont typeface="+mj-lt"/>
              <a:buAutoNum type="arabicPeriod" startAt="22"/>
            </a:pPr>
            <a:r>
              <a:rPr lang="pt-BR" dirty="0" smtClean="0"/>
              <a:t>Tomando-se 10 indivíduos, quantos comitês de três pessoas se podem formar?</a:t>
            </a:r>
          </a:p>
          <a:p>
            <a:pPr marL="514350" indent="-514350">
              <a:buFont typeface="+mj-lt"/>
              <a:buAutoNum type="arabicPeriod" startAt="22"/>
            </a:pPr>
            <a:r>
              <a:rPr lang="pt-BR" dirty="0" smtClean="0"/>
              <a:t>Construa eventos de dois elementos que se podem obter de </a:t>
            </a:r>
            <a:r>
              <a:rPr lang="el-GR" dirty="0" smtClean="0"/>
              <a:t>Ω</a:t>
            </a:r>
            <a:r>
              <a:rPr lang="pt-BR" dirty="0" smtClean="0"/>
              <a:t>={a, b, c, d, e}</a:t>
            </a:r>
            <a:endParaRPr lang="pt-BR" dirty="0"/>
          </a:p>
          <a:p>
            <a:pPr marL="514350" indent="-514350">
              <a:buFont typeface="+mj-lt"/>
              <a:buAutoNum type="arabicPeriod" startAt="22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50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Calculadora de Análise Combinatória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69</a:t>
            </a:fld>
            <a:endParaRPr lang="pt-BR"/>
          </a:p>
        </p:txBody>
      </p:sp>
      <p:sp>
        <p:nvSpPr>
          <p:cNvPr id="19" name="Espaço Reservado para Conteúdo 1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30" name="Picture 6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9" t="25345" r="11118" b="9976"/>
          <a:stretch/>
        </p:blipFill>
        <p:spPr bwMode="auto">
          <a:xfrm>
            <a:off x="467544" y="1700808"/>
            <a:ext cx="8179343" cy="3690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23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Considere o experimento de jogar uma moeda e um dado simultaneamente.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Encontre os o espaço amostral deste experimento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D</a:t>
            </a:r>
            <a:r>
              <a:rPr lang="pt-BR" dirty="0" smtClean="0"/>
              <a:t>etermine os seguintes eventos: 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Sair Coroa.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Sair o número 5.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Sair um número par.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Sair Cara e um número múltiplo de 3.</a:t>
            </a:r>
          </a:p>
          <a:p>
            <a:pPr marL="914400" lvl="1" indent="-514350">
              <a:buFont typeface="+mj-lt"/>
              <a:buAutoNum type="alphaLcParenR"/>
            </a:pPr>
            <a:r>
              <a:rPr lang="pt-BR" dirty="0" smtClean="0"/>
              <a:t>Sair o número 10.</a:t>
            </a:r>
          </a:p>
          <a:p>
            <a:pPr marL="914400" lvl="1" indent="-514350">
              <a:buFont typeface="+mj-lt"/>
              <a:buAutoNum type="alphaLcParenR"/>
            </a:pP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B826-D07E-48E8-8BF2-9B1D842F93CC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7790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BENZE, B. G. </a:t>
            </a:r>
            <a:r>
              <a:rPr lang="pt-BR" b="1" dirty="0"/>
              <a:t>Estatística aplicada a sistemas de informação</a:t>
            </a:r>
            <a:r>
              <a:rPr lang="pt-BR" dirty="0"/>
              <a:t>. São Carlos: </a:t>
            </a:r>
            <a:r>
              <a:rPr lang="pt-BR" dirty="0" err="1"/>
              <a:t>EdUFSCAR</a:t>
            </a:r>
            <a:r>
              <a:rPr lang="pt-BR" dirty="0"/>
              <a:t>, 2009. </a:t>
            </a:r>
          </a:p>
          <a:p>
            <a:r>
              <a:rPr lang="pt-BR" dirty="0"/>
              <a:t>DOWNING, D. et al. </a:t>
            </a:r>
            <a:r>
              <a:rPr lang="pt-BR" b="1" dirty="0"/>
              <a:t>Estatística Aplicada</a:t>
            </a:r>
            <a:r>
              <a:rPr lang="pt-BR" dirty="0"/>
              <a:t>. São Paulo: Saraiva, 2000.</a:t>
            </a:r>
          </a:p>
          <a:p>
            <a:r>
              <a:rPr lang="pt-BR" dirty="0" smtClean="0"/>
              <a:t>MILONE, G. </a:t>
            </a:r>
            <a:r>
              <a:rPr lang="pt-BR" b="1" dirty="0" smtClean="0"/>
              <a:t>Estatística Geral e Aplicada</a:t>
            </a:r>
            <a:r>
              <a:rPr lang="pt-BR" dirty="0" smtClean="0"/>
              <a:t>. São Paulo: Pioneira Thomson Learning, 2004.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4025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Resolução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pt-BR" sz="2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,3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,6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,3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pt-BR" sz="28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sz="2800" b="0" i="1" smtClean="0">
                                    <a:latin typeface="Cambria Math"/>
                                    <a:ea typeface="Cambria Math"/>
                                  </a:rPr>
                                  <m:t>,6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pt-BR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pt-BR" dirty="0" smtClean="0"/>
                  <a:t> C=Cara, K=Coroa</a:t>
                </a:r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pt-BR" dirty="0"/>
                  <a:t>Sair </a:t>
                </a:r>
                <a:r>
                  <a:rPr lang="pt-BR" dirty="0" smtClean="0"/>
                  <a:t>Coroa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𝐸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,1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,3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,5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,6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pt-BR" dirty="0"/>
                  <a:t>Sair o número </a:t>
                </a:r>
                <a:r>
                  <a:rPr lang="pt-BR" dirty="0" smtClean="0"/>
                  <a:t>5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𝐸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5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,5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pt-BR" dirty="0"/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pt-BR" dirty="0"/>
                  <a:t>Sair um número </a:t>
                </a:r>
                <a:r>
                  <a:rPr lang="pt-BR" dirty="0" smtClean="0"/>
                  <a:t>par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𝐸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𝐾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,6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pt-BR" dirty="0"/>
                  <a:t>Sair Cara e um número múltiplo de </a:t>
                </a:r>
                <a:r>
                  <a:rPr lang="pt-BR" dirty="0" smtClean="0"/>
                  <a:t>3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𝐸</m:t>
                    </m:r>
                    <m:r>
                      <a:rPr lang="pt-BR" i="1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pt-BR" i="1">
                                <a:latin typeface="Cambria Math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 </m:t>
                            </m:r>
                          </m:e>
                          <m:e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,3</m:t>
                                </m:r>
                              </m:e>
                            </m:d>
                            <m:r>
                              <a:rPr lang="pt-BR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  <m:r>
                                  <a:rPr lang="pt-BR" i="1">
                                    <a:latin typeface="Cambria Math"/>
                                    <a:ea typeface="Cambria Math"/>
                                  </a:rPr>
                                  <m:t>,6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marL="914400" lvl="1" indent="-514350">
                  <a:buFont typeface="+mj-lt"/>
                  <a:buAutoNum type="alphaLcParenR"/>
                </a:pPr>
                <a:r>
                  <a:rPr lang="pt-BR" dirty="0"/>
                  <a:t>Sair o número </a:t>
                </a:r>
                <a:r>
                  <a:rPr lang="pt-BR" dirty="0" smtClean="0"/>
                  <a:t>10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𝐸</m:t>
                    </m:r>
                    <m:r>
                      <a:rPr lang="pt-BR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/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pPr marL="514350" indent="-514350">
                  <a:buFont typeface="+mj-lt"/>
                  <a:buAutoNum type="arabicPeriod"/>
                </a:pPr>
                <a:endParaRPr lang="pt-BR" dirty="0" smtClean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04" t="-809" b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9060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Cálculo de Probabilidades </a:t>
            </a:r>
            <a:br>
              <a:rPr lang="pt-BR" dirty="0" smtClean="0"/>
            </a:br>
            <a:r>
              <a:rPr lang="pt-BR" dirty="0" smtClean="0"/>
              <a:t>(Jogada de uma Moeda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 modo geral, jogando uma moeda </a:t>
            </a:r>
            <a:r>
              <a:rPr lang="pt-BR" b="1" i="1" dirty="0" smtClean="0"/>
              <a:t>n</a:t>
            </a:r>
            <a:r>
              <a:rPr lang="pt-BR" dirty="0" smtClean="0"/>
              <a:t> vezes (</a:t>
            </a:r>
            <a:r>
              <a:rPr lang="pt-BR" b="1" i="1" dirty="0" smtClean="0"/>
              <a:t>n</a:t>
            </a:r>
            <a:r>
              <a:rPr lang="pt-BR" dirty="0" smtClean="0"/>
              <a:t> sendo um número grande), é de se esperar que o número de caras esteja próximo de </a:t>
            </a:r>
            <a:r>
              <a:rPr lang="pt-BR" b="1" i="1" dirty="0" smtClean="0"/>
              <a:t>n/2</a:t>
            </a:r>
            <a:r>
              <a:rPr lang="pt-BR" dirty="0" smtClean="0"/>
              <a:t>, e que seria extremamente improvável obtermos </a:t>
            </a:r>
            <a:r>
              <a:rPr lang="pt-BR" b="1" i="1" dirty="0" smtClean="0"/>
              <a:t>n</a:t>
            </a:r>
            <a:r>
              <a:rPr lang="pt-BR" dirty="0" smtClean="0"/>
              <a:t> caras em sequência. 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4A0F-55AA-48E4-AB22-1394B3283747}" type="datetime8">
              <a:rPr lang="pt-BR" smtClean="0"/>
              <a:t>02/06/2015 15:33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Prof. Me. Josney Freitas Silva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B1D05-6425-4F38-8F57-05616E276F4A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54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-Estatístic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Modelo-Estatística</Template>
  <TotalTime>4253</TotalTime>
  <Words>5325</Words>
  <Application>Microsoft Office PowerPoint</Application>
  <PresentationFormat>Apresentação na tela (4:3)</PresentationFormat>
  <Paragraphs>617</Paragraphs>
  <Slides>70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70</vt:i4>
      </vt:variant>
    </vt:vector>
  </HeadingPairs>
  <TitlesOfParts>
    <vt:vector size="71" baseType="lpstr">
      <vt:lpstr>Modelo-Estatística</vt:lpstr>
      <vt:lpstr>Estatística e Probabilidade</vt:lpstr>
      <vt:lpstr>Introdução</vt:lpstr>
      <vt:lpstr>Conceitos</vt:lpstr>
      <vt:lpstr>Experimento Aleatório</vt:lpstr>
      <vt:lpstr>Espaço Amostral</vt:lpstr>
      <vt:lpstr>Evento</vt:lpstr>
      <vt:lpstr>Exercícios</vt:lpstr>
      <vt:lpstr>Resolução</vt:lpstr>
      <vt:lpstr>Cálculo de Probabilidades  (Jogada de uma Moeda)</vt:lpstr>
      <vt:lpstr>Cálculo de Probabilidades  (Jogada de uma Moeda)</vt:lpstr>
      <vt:lpstr>Cálculo de Probabilidades  (Jogada de uma Moeda)</vt:lpstr>
      <vt:lpstr>Cálculo de Probabilidades  (Jogada de uma Moeda)</vt:lpstr>
      <vt:lpstr>Cálculo de Probabilidades  (Jogada de uma Moeda)</vt:lpstr>
      <vt:lpstr>Cálculo de Probabilidades  (Jogada de uma Moeda)</vt:lpstr>
      <vt:lpstr>Cálculo de Probabilidades  (Jogada de uma Moeda)</vt:lpstr>
      <vt:lpstr>Cálculo de Probabilidades  (Jogada de uma Moeda)</vt:lpstr>
      <vt:lpstr>Exercício</vt:lpstr>
      <vt:lpstr>Cálculo de Probabilidades</vt:lpstr>
      <vt:lpstr>Interpretações da Probabilidade</vt:lpstr>
      <vt:lpstr>Interpretações da Probabilidade</vt:lpstr>
      <vt:lpstr>Exigências Básicas para se Atribuir Probabilidades</vt:lpstr>
      <vt:lpstr>Método Clássico</vt:lpstr>
      <vt:lpstr>Método Clássico</vt:lpstr>
      <vt:lpstr>Método Clássico</vt:lpstr>
      <vt:lpstr>Método Clássico</vt:lpstr>
      <vt:lpstr>Método Clássico</vt:lpstr>
      <vt:lpstr>Exercícios</vt:lpstr>
      <vt:lpstr>Método das Frequências Relativas</vt:lpstr>
      <vt:lpstr>Método das Frequências Relativas</vt:lpstr>
      <vt:lpstr>Método das Frequências Relativas</vt:lpstr>
      <vt:lpstr>Método das Frequências Relativas</vt:lpstr>
      <vt:lpstr>Método das Frequências Relativas</vt:lpstr>
      <vt:lpstr>Método das Frequências Relativas</vt:lpstr>
      <vt:lpstr>Exercícios</vt:lpstr>
      <vt:lpstr>Método Subjetivo</vt:lpstr>
      <vt:lpstr>Método Subjetivo</vt:lpstr>
      <vt:lpstr>Método Subjetivo</vt:lpstr>
      <vt:lpstr>Método Subjetivo</vt:lpstr>
      <vt:lpstr>Método Subjetivo</vt:lpstr>
      <vt:lpstr>Método Subjetivo</vt:lpstr>
      <vt:lpstr>Exercícios</vt:lpstr>
      <vt:lpstr>Técnicas de Contagem</vt:lpstr>
      <vt:lpstr>Técnicas de Contagem</vt:lpstr>
      <vt:lpstr>Diagrama de Árvore</vt:lpstr>
      <vt:lpstr>Diagrama de Árvore</vt:lpstr>
      <vt:lpstr>Diagrama de Árvore</vt:lpstr>
      <vt:lpstr>Diagrama de Árvore</vt:lpstr>
      <vt:lpstr>Apresentação do PowerPoint</vt:lpstr>
      <vt:lpstr>Diagrama de Árvore</vt:lpstr>
      <vt:lpstr>Diagrama de Árvore</vt:lpstr>
      <vt:lpstr>Diagrama de Árvore</vt:lpstr>
      <vt:lpstr>Diagrama de Árvore</vt:lpstr>
      <vt:lpstr>Exercícios</vt:lpstr>
      <vt:lpstr>Análise Combinatória</vt:lpstr>
      <vt:lpstr>Análise Combinatória</vt:lpstr>
      <vt:lpstr>Análise Combinatória</vt:lpstr>
      <vt:lpstr>Permutação</vt:lpstr>
      <vt:lpstr>Permutação</vt:lpstr>
      <vt:lpstr>Permutação</vt:lpstr>
      <vt:lpstr>Permutação</vt:lpstr>
      <vt:lpstr>Permutação</vt:lpstr>
      <vt:lpstr>Exercícios</vt:lpstr>
      <vt:lpstr>Arranjo</vt:lpstr>
      <vt:lpstr>Arranjo</vt:lpstr>
      <vt:lpstr>Exercícios</vt:lpstr>
      <vt:lpstr>Combinação</vt:lpstr>
      <vt:lpstr>Combinação</vt:lpstr>
      <vt:lpstr>Exercícios</vt:lpstr>
      <vt:lpstr>Calculadora de Análise Combinatória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e Probabilidade</dc:title>
  <dc:creator>Josney</dc:creator>
  <cp:lastModifiedBy>Josney</cp:lastModifiedBy>
  <cp:revision>105</cp:revision>
  <dcterms:created xsi:type="dcterms:W3CDTF">2015-05-26T20:51:10Z</dcterms:created>
  <dcterms:modified xsi:type="dcterms:W3CDTF">2015-06-02T21:51:53Z</dcterms:modified>
</cp:coreProperties>
</file>