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media/image10.jpeg" ContentType="image/jpeg"/>
  <Override PartName="/ppt/media/image8.jpeg" ContentType="image/jpeg"/>
  <Override PartName="/ppt/media/image13.jpeg" ContentType="image/jpeg"/>
  <Override PartName="/ppt/media/image12.jpeg" ContentType="image/jpeg"/>
  <Override PartName="/ppt/media/image7.png" ContentType="image/png"/>
  <Override PartName="/ppt/media/image4.png" ContentType="image/png"/>
  <Override PartName="/ppt/media/image9.jpeg" ContentType="image/jpeg"/>
  <Override PartName="/ppt/media/image6.jpeg" ContentType="image/jpeg"/>
  <Override PartName="/ppt/media/image3.png" ContentType="image/png"/>
  <Override PartName="/ppt/media/image5.jpeg" ContentType="image/jpeg"/>
  <Override PartName="/ppt/media/image2.png" ContentType="image/png"/>
  <Override PartName="/ppt/media/image14.jpeg" ContentType="image/jpeg"/>
  <Override PartName="/ppt/media/image11.png" ContentType="image/png"/>
  <Override PartName="/ppt/media/image1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07900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lang="pt-BR" sz="4400">
                <a:latin typeface="Arial"/>
              </a:rPr>
              <a:t>Clique para editar o formato do texto do título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Arial"/>
              </a:rPr>
              <a:t>Clique para editar o formato do texto da estrutura de tópicos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800">
                <a:latin typeface="Arial"/>
              </a:rPr>
              <a:t>2.º nível da estrutura de tópicos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400">
                <a:latin typeface="Arial"/>
              </a:rPr>
              <a:t>3.º nível da estrutura de tópicos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Arial"/>
              </a:rPr>
              <a:t>4.º nível da estrutura de tópicos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5.º nível da estrutura de tópicos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6.º nível da estrutura de tópicos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Arial"/>
              </a:rPr>
              <a:t>7.º nível da estrutura de tópicos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720000" y="906480"/>
            <a:ext cx="7771680" cy="146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Código de Huffman</a:t>
            </a:r>
            <a:endParaRPr/>
          </a:p>
        </p:txBody>
      </p:sp>
      <p:sp>
        <p:nvSpPr>
          <p:cNvPr id="73" name="CustomShape 2"/>
          <p:cNvSpPr/>
          <p:nvPr/>
        </p:nvSpPr>
        <p:spPr>
          <a:xfrm>
            <a:off x="792000" y="3432240"/>
            <a:ext cx="655200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Gustavo Pinoti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Leonardo Matias Baldo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Leopoldo Ferreira de Paula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Lorenna de Araújo Martins</a:t>
            </a:r>
            <a:endParaRPr/>
          </a:p>
          <a:p>
            <a:pPr>
              <a:lnSpc>
                <a:spcPct val="100000"/>
              </a:lnSpc>
            </a:pPr>
            <a:r>
              <a:rPr lang="pt-BR" sz="3200" strike="noStrike">
                <a:solidFill>
                  <a:srgbClr val="8b8b8b"/>
                </a:solidFill>
                <a:latin typeface="Calibri"/>
              </a:rPr>
              <a:t>Murillo Cuervo Tarôuco</a:t>
            </a:r>
            <a:endParaRPr/>
          </a:p>
        </p:txBody>
      </p:sp>
      <p:pic>
        <p:nvPicPr>
          <p:cNvPr id="74" name="" descr=""/>
          <p:cNvPicPr/>
          <p:nvPr/>
        </p:nvPicPr>
        <p:blipFill>
          <a:blip r:embed="rId1"/>
          <a:stretch/>
        </p:blipFill>
        <p:spPr>
          <a:xfrm>
            <a:off x="6552360" y="88200"/>
            <a:ext cx="2519280" cy="6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395640" y="332640"/>
            <a:ext cx="8228880" cy="1142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Principio do Huffman seria usar menos bits para letras mais populares, casos que seriam mais comuns de ocorrer, como exemplo A e E sendo mais populares e Z ou K menos,  assim como é usado em arquivos .zip, a compactação de arquivos depende do uso de um menor número de bits que o normal para representar dados.</a:t>
            </a:r>
            <a:endParaRPr/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6552720" y="88560"/>
            <a:ext cx="2519280" cy="6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2" descr=""/>
          <p:cNvPicPr/>
          <p:nvPr/>
        </p:nvPicPr>
        <p:blipFill>
          <a:blip r:embed="rId1"/>
          <a:srcRect l="0" t="21457" r="0" b="0"/>
          <a:stretch/>
        </p:blipFill>
        <p:spPr>
          <a:xfrm>
            <a:off x="0" y="764640"/>
            <a:ext cx="5447160" cy="5625360"/>
          </a:xfrm>
          <a:prstGeom prst="rect">
            <a:avLst/>
          </a:prstGeom>
          <a:ln>
            <a:noFill/>
          </a:ln>
        </p:spPr>
      </p:pic>
      <p:sp>
        <p:nvSpPr>
          <p:cNvPr id="79" name="CustomShape 1"/>
          <p:cNvSpPr/>
          <p:nvPr/>
        </p:nvSpPr>
        <p:spPr>
          <a:xfrm>
            <a:off x="5328000" y="864000"/>
            <a:ext cx="3383640" cy="557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trike="noStrike">
                <a:solidFill>
                  <a:srgbClr val="000000"/>
                </a:solidFill>
                <a:latin typeface="Calibri"/>
                <a:ea typeface="DejaVu Sans"/>
              </a:rPr>
              <a:t>Se você quer codificar informações eficientemente, pode se usar o bem conhecido Código de Morse, podemos observar que a letra mais comum E, possui apenas 1 bip curto, o problema desta codificação é que não se pode decodificar imediatamente pois se  por exemplo ouvisse um bip curto e um longo, pode representar tanto A, quanto E seguido de T, poderia se pausar em cada letra para melhor identificação, mas, qual o sentido de pausar se o objetivo é acelerar o envio de informação?</a:t>
            </a:r>
            <a:endParaRPr/>
          </a:p>
        </p:txBody>
      </p:sp>
      <p:sp>
        <p:nvSpPr>
          <p:cNvPr id="80" name="CustomShape 2"/>
          <p:cNvSpPr/>
          <p:nvPr/>
        </p:nvSpPr>
        <p:spPr>
          <a:xfrm>
            <a:off x="0" y="338760"/>
            <a:ext cx="4463640" cy="36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b="1" lang="pt-BR" strike="noStrike">
                <a:solidFill>
                  <a:srgbClr val="000000"/>
                </a:solidFill>
                <a:latin typeface="Arial"/>
                <a:ea typeface="DejaVu Sans"/>
              </a:rPr>
              <a:t>Código Morse</a:t>
            </a:r>
            <a:endParaRPr/>
          </a:p>
        </p:txBody>
      </p:sp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6552720" y="88560"/>
            <a:ext cx="2519280" cy="6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179640" y="1080000"/>
            <a:ext cx="8640360" cy="58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Foi então que  </a:t>
            </a:r>
            <a:r>
              <a:rPr b="1" lang="pt-BR" sz="2000" strike="noStrike">
                <a:solidFill>
                  <a:srgbClr val="000000"/>
                </a:solidFill>
                <a:latin typeface="Calibri"/>
              </a:rPr>
              <a:t>David Albert Huffman 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criou uma codificação que fizesse com que os padrões de letras mais populares fosse menor, e menos populares maiores, porém, sem a falha que o código morse pode causar sendo uma representação prefixo de outra.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Baseado em Árvores Binárias onde há talvez um filho a esquerda, talvez um a direito e só, por exemplo, se uma pessoa queira enviar uma mensagem assim: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ECEABEADCAEDEEEECEADEEEEEDBAAEABDBBAAEAAACDDCCEABEEDCBEEDEAEEEEEAEEDBCEBEEADEAEEDAEBCDEDEAEEDCEEAEEE”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Caso conte a frequência das letras e as dividir pelo número total de letras, obtemos a seguinte tabela: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graphicFrame>
        <p:nvGraphicFramePr>
          <p:cNvPr id="83" name="Table 2"/>
          <p:cNvGraphicFramePr/>
          <p:nvPr/>
        </p:nvGraphicFramePr>
        <p:xfrm>
          <a:off x="127800" y="5438160"/>
          <a:ext cx="8728200" cy="1167840"/>
        </p:xfrm>
        <a:graphic>
          <a:graphicData uri="http://schemas.openxmlformats.org/drawingml/2006/table">
            <a:tbl>
              <a:tblPr/>
              <a:tblGrid>
                <a:gridCol w="1454400"/>
                <a:gridCol w="1454400"/>
                <a:gridCol w="1454400"/>
                <a:gridCol w="1454400"/>
                <a:gridCol w="1454400"/>
                <a:gridCol w="1456200"/>
              </a:tblGrid>
              <a:tr h="54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pt-BR" strike="noStrike">
                          <a:solidFill>
                            <a:srgbClr val="ffffff"/>
                          </a:solidFill>
                          <a:latin typeface="Calibri"/>
                        </a:rPr>
                        <a:t>Carácter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trike="noStrike">
                          <a:solidFill>
                            <a:srgbClr val="ffffff"/>
                          </a:solidFill>
                          <a:latin typeface="Calibri"/>
                        </a:rPr>
                        <a:t>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trike="noStrike">
                          <a:solidFill>
                            <a:srgbClr val="ffffff"/>
                          </a:solidFill>
                          <a:latin typeface="Calibri"/>
                        </a:rPr>
                        <a:t>B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trike="noStrike">
                          <a:solidFill>
                            <a:srgbClr val="ffffff"/>
                          </a:solidFill>
                          <a:latin typeface="Calibri"/>
                        </a:rPr>
                        <a:t>C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trike="noStrike">
                          <a:solidFill>
                            <a:srgbClr val="ffffff"/>
                          </a:solidFill>
                          <a:latin typeface="Calibri"/>
                        </a:rPr>
                        <a:t>D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pt-BR" strike="noStrike">
                          <a:solidFill>
                            <a:srgbClr val="ffffff"/>
                          </a:solidFill>
                          <a:latin typeface="Calibri"/>
                        </a:rPr>
                        <a:t>E</a:t>
                      </a:r>
                      <a:endParaRPr/>
                    </a:p>
                  </a:txBody>
                  <a:tcPr/>
                </a:tc>
              </a:tr>
              <a:tr h="540000">
                <a:tc>
                  <a:txBody>
                    <a:bodyPr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</a:rPr>
                        <a:t>Frequência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</a:rPr>
                        <a:t>0.2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</a:rPr>
                        <a:t>0.1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</a:rPr>
                        <a:t>0.15</a:t>
                      </a:r>
                      <a:endParaRPr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pt-BR" strike="noStrike">
                          <a:solidFill>
                            <a:srgbClr val="000000"/>
                          </a:solidFill>
                          <a:latin typeface="Calibri"/>
                        </a:rPr>
                        <a:t>0.45</a:t>
                      </a:r>
                      <a:endParaRPr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6552720" y="88560"/>
            <a:ext cx="2519280" cy="6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410760" y="1296000"/>
            <a:ext cx="8228880" cy="58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Como podemos obter uma decodificação em binário para cada uma dessas letras de um jeito que os “E”s tenham um padrão pequeno e “B”s e “C”s tenham um padrão um pouco mais longo?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De um jeito mais rudimentar podemos pensar na linguagem C como variáveis float representando as frequências e variáveis char representando as letras, no nível maior, representa uma floresta de cinco árvores onde cada uma delas tem apenas um Nó, o que Huffman propõe é combinar essas árvores que tem menores frequências em árvores um pouco maiores as fundindo por uma nova árvore que recebe um filho a esquerda e um a direita, após isso repete o processo buscando os dois menores nós, os juntam até que se obtenha uma única árvore.</a:t>
            </a:r>
            <a:endParaRPr/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6552720" y="88560"/>
            <a:ext cx="2519280" cy="6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icture 2" descr=""/>
          <p:cNvPicPr/>
          <p:nvPr/>
        </p:nvPicPr>
        <p:blipFill>
          <a:blip r:embed="rId1"/>
          <a:stretch/>
        </p:blipFill>
        <p:spPr>
          <a:xfrm>
            <a:off x="936000" y="936000"/>
            <a:ext cx="6531840" cy="5449320"/>
          </a:xfrm>
          <a:prstGeom prst="rect">
            <a:avLst/>
          </a:prstGeom>
          <a:ln>
            <a:noFill/>
          </a:ln>
        </p:spPr>
      </p:pic>
      <p:pic>
        <p:nvPicPr>
          <p:cNvPr id="88" name="" descr=""/>
          <p:cNvPicPr/>
          <p:nvPr/>
        </p:nvPicPr>
        <p:blipFill>
          <a:blip r:embed="rId2"/>
          <a:stretch/>
        </p:blipFill>
        <p:spPr>
          <a:xfrm>
            <a:off x="6552720" y="88560"/>
            <a:ext cx="2519280" cy="6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410760" y="1334880"/>
            <a:ext cx="8228880" cy="5936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Assim obtemos a codificação de Huffman onde a letra E, é representado por 1, pois deve-se apenas mover a direita para se chegar, já o A, será representado por 01, pois deve-se mover a esquerda depois a direita para se chegar até ele, seguindo essa lógica obtemos: 100011010000101001000101100111110001101001111110010000010110100000010000000001011010101000100100100010001101000011001000100001100110111111011100100000001100001101001101110010110000000100110011011100100011101111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Não tem como se confundir ou conflitar entre as letras pois estão todas sendo construídas da raiz para as folhas, os padrões são determinantes e únicos para cada letra resolvendo a ambiguidade de Morse.</a:t>
            </a:r>
            <a:endParaRPr/>
          </a:p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endParaRPr/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6552720" y="88560"/>
            <a:ext cx="2519280" cy="6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482760" y="1262880"/>
            <a:ext cx="8228880" cy="5864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lang="pt-BR" sz="2000" strike="noStrike">
                <a:solidFill>
                  <a:srgbClr val="000000"/>
                </a:solidFill>
                <a:latin typeface="Calibri"/>
              </a:rPr>
              <a:t>A sua grande utilidade é que se caso você queira enviar uma mensagem prensada pela internet, melhor que usar a comum tabela ASCII, pode-se enviar uma “mensagem Huffman codificada” onde caso queira enviar a letra E, utilizará apenas 1 bit, contrário aos comuns 8 bits seguidos de outros 8 bits. O problema desta codificação é que a escolha entre frequências iguais é feito de forma arbitrária (B e C = 10%) portanto receptor da mensagem codificada não consegue codificá-la sem antes ser informado o mapeamento da árvore. A sacada do uso do codificação de Huffman vem de que seja enviada apenas mensagens médias ou grandes pois enviar uma mensagem pequena como Oi, seria enviado apenas 3 bits, porém informar o mapeamento da árvore daria muito mais trabalho e “pesar mais” que apenas enviar os 16 bits de uma vez, podemos ver o caso de arquivos Zips que se forem muito pequenos, eles podem até aumentar o tamanho para compressão, mas o zip identifica e não executa nada.</a:t>
            </a:r>
            <a:endParaRPr/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6552720" y="88560"/>
            <a:ext cx="2519280" cy="63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Application>LibreOffice/4.4.6.3$Linux_X86_64 LibreOffice_project/40m0$Build-3</Application>
  <Paragraphs>32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2015-11-12T01:11:12Z</dcterms:created>
  <dc:creator>Leopoldo</dc:creator>
  <dc:language>pt-BR</dc:language>
  <dcterms:modified xsi:type="dcterms:W3CDTF">2015-11-12T17:03:44Z</dcterms:modified>
  <cp:revision>13</cp:revision>
  <dc:title>Código de Huffman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8</vt:i4>
  </property>
</Properties>
</file>