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60" r:id="rId2"/>
    <p:sldId id="256" r:id="rId3"/>
    <p:sldId id="258" r:id="rId4"/>
    <p:sldId id="257" r:id="rId5"/>
    <p:sldId id="259" r:id="rId6"/>
    <p:sldId id="261" r:id="rId7"/>
    <p:sldId id="270" r:id="rId8"/>
    <p:sldId id="262" r:id="rId9"/>
    <p:sldId id="263" r:id="rId10"/>
    <p:sldId id="264" r:id="rId11"/>
    <p:sldId id="265" r:id="rId12"/>
    <p:sldId id="268" r:id="rId13"/>
    <p:sldId id="269" r:id="rId14"/>
    <p:sldId id="267" r:id="rId15"/>
    <p:sldId id="266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4" autoAdjust="0"/>
    <p:restoredTop sz="94660"/>
  </p:normalViewPr>
  <p:slideViewPr>
    <p:cSldViewPr>
      <p:cViewPr varScale="1">
        <p:scale>
          <a:sx n="79" d="100"/>
          <a:sy n="79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46A00-43A9-4781-ABA2-B9C15120BB8A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CB51D-4770-4BC7-B382-6A1B7989E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27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CB51D-4770-4BC7-B382-6A1B7989E5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5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30/09/2016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eusite.mackenzie.com.br/rogerio/tgi/2003XMLXindex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1482815"/>
            <a:ext cx="7315200" cy="1154097"/>
          </a:xfrm>
        </p:spPr>
        <p:txBody>
          <a:bodyPr>
            <a:normAutofit/>
          </a:bodyPr>
          <a:lstStyle/>
          <a:p>
            <a:r>
              <a:rPr lang="pt-BR" sz="6000" dirty="0" smtClean="0"/>
              <a:t>Realização: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Leopo\Desktop\Arquivos Seminário BD\fru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2636912"/>
            <a:ext cx="9137648" cy="22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9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000" dirty="0" smtClean="0"/>
              <a:t>Banco de Dados nativos em XML</a:t>
            </a:r>
            <a:endParaRPr lang="pt-BR" sz="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Comércio Eletrônico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8727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Comércio Eletrônico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“No mundo, a expectativa é que em 2020 o mercado de E-commerce B2B dobre o tamanho do mercado online B2C — </a:t>
            </a:r>
            <a:r>
              <a:rPr lang="pt-BR" b="1" dirty="0"/>
              <a:t>U$6,7 trilhões </a:t>
            </a:r>
            <a:r>
              <a:rPr lang="pt-BR" b="1" dirty="0" err="1"/>
              <a:t>vs</a:t>
            </a:r>
            <a:r>
              <a:rPr lang="pt-BR" b="1" dirty="0"/>
              <a:t> U$3,2 trilhões</a:t>
            </a:r>
            <a:r>
              <a:rPr lang="pt-BR" dirty="0"/>
              <a:t> de faturamento mundial — de acordo o provedor de pesquisas </a:t>
            </a:r>
            <a:r>
              <a:rPr lang="pt-BR" dirty="0" err="1"/>
              <a:t>Frost</a:t>
            </a:r>
            <a:r>
              <a:rPr lang="pt-BR" dirty="0"/>
              <a:t> &amp; </a:t>
            </a:r>
            <a:r>
              <a:rPr lang="pt-BR" dirty="0" err="1"/>
              <a:t>Sullivan</a:t>
            </a:r>
            <a:r>
              <a:rPr lang="pt-BR" dirty="0"/>
              <a:t>. A empresa prevê que o país da </a:t>
            </a:r>
            <a:r>
              <a:rPr lang="pt-BR" dirty="0" err="1"/>
              <a:t>Alibaba</a:t>
            </a:r>
            <a:r>
              <a:rPr lang="pt-BR" dirty="0"/>
              <a:t>, a China (assim como acontece no B2C), seja o maior mercado online </a:t>
            </a:r>
            <a:r>
              <a:rPr lang="pt-BR" b="1" dirty="0"/>
              <a:t>com U$2,1 trilhões em vendas online em 2020.</a:t>
            </a:r>
            <a:endParaRPr lang="pt-BR" dirty="0"/>
          </a:p>
          <a:p>
            <a:r>
              <a:rPr lang="pt-BR" dirty="0"/>
              <a:t>Nos Estados Unidos, país da </a:t>
            </a:r>
            <a:r>
              <a:rPr lang="pt-BR" dirty="0" err="1"/>
              <a:t>Amazon</a:t>
            </a:r>
            <a:r>
              <a:rPr lang="pt-BR" dirty="0"/>
              <a:t>, o E-commerce B2B já é duas vezes maior que o B2C. A </a:t>
            </a:r>
            <a:r>
              <a:rPr lang="pt-BR" dirty="0" err="1"/>
              <a:t>Forrester</a:t>
            </a:r>
            <a:r>
              <a:rPr lang="pt-BR" dirty="0"/>
              <a:t> </a:t>
            </a:r>
            <a:r>
              <a:rPr lang="pt-BR" dirty="0" err="1"/>
              <a:t>Researcher</a:t>
            </a:r>
            <a:r>
              <a:rPr lang="pt-BR" dirty="0"/>
              <a:t> estima que o mercado B2B supere os U$780 bilhões e com um </a:t>
            </a:r>
            <a:r>
              <a:rPr lang="pt-BR" dirty="0" err="1"/>
              <a:t>share</a:t>
            </a:r>
            <a:r>
              <a:rPr lang="pt-BR" dirty="0"/>
              <a:t> de 9.3% das vendas de todo o mercado no fim de 2015. As previsões apontam um crescimento anual de 7,7% ao longo dos próximos 5 anos, dados resultantes da necessidade das empresas em diminuir custos.”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8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Comércio Eletrônico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EDI</a:t>
            </a:r>
          </a:p>
          <a:p>
            <a:r>
              <a:rPr lang="pt-BR" sz="3600" dirty="0" smtClean="0"/>
              <a:t>XML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460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/>
              <a:t>Conclusão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9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Referências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FIGUEIREDO, Flávio J. V.; HIGASI, Hilton; MURAOKA, Lincoln M. J. “XML e Banco de Dados”. Universidade Presbiteriana Mackenzie, São Paulo/SP, 2003; Disponível em: </a:t>
            </a:r>
            <a:r>
              <a:rPr lang="pt-BR" u="sng" dirty="0">
                <a:hlinkClick r:id="rId2"/>
              </a:rPr>
              <a:t>http://meusite.mackenzie.com.br/rogerio/tgi/2003XMLXindex.PDF</a:t>
            </a:r>
            <a:r>
              <a:rPr lang="pt-BR" dirty="0"/>
              <a:t> Acesso em: Setembro de 2016.</a:t>
            </a:r>
          </a:p>
        </p:txBody>
      </p:sp>
    </p:spTree>
    <p:extLst>
      <p:ext uri="{BB962C8B-B14F-4D97-AF65-F5344CB8AC3E}">
        <p14:creationId xmlns:p14="http://schemas.microsoft.com/office/powerpoint/2010/main" val="19949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Impacto da XML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4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2136511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Projeto de Banco de Dados em XML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229200"/>
            <a:ext cx="9144000" cy="1628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Curso de Sistemas de Informação – Turma </a:t>
            </a:r>
            <a:r>
              <a:rPr lang="pt-BR" dirty="0"/>
              <a:t>X – </a:t>
            </a:r>
            <a:r>
              <a:rPr lang="pt-BR" dirty="0" smtClean="0"/>
              <a:t>5º Período </a:t>
            </a:r>
          </a:p>
          <a:p>
            <a:r>
              <a:rPr lang="pt-BR" dirty="0" smtClean="0"/>
              <a:t>Disciplina: Banco de Dados II</a:t>
            </a:r>
          </a:p>
          <a:p>
            <a:r>
              <a:rPr lang="pt-BR" dirty="0" smtClean="0"/>
              <a:t>Docente: Dr. Geraldo Nunes Corrêa</a:t>
            </a:r>
          </a:p>
          <a:p>
            <a:r>
              <a:rPr lang="pt-BR" dirty="0" smtClean="0"/>
              <a:t>Discentes: Leonardo Baldo, Leopoldo Ferreira</a:t>
            </a:r>
          </a:p>
        </p:txBody>
      </p:sp>
    </p:spTree>
    <p:extLst>
      <p:ext uri="{BB962C8B-B14F-4D97-AF65-F5344CB8AC3E}">
        <p14:creationId xmlns:p14="http://schemas.microsoft.com/office/powerpoint/2010/main" val="21891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628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pt-BR" sz="6000" dirty="0" smtClean="0"/>
              <a:t>XML E BANCO DE DADOS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pt-BR" sz="3000" dirty="0" smtClean="0"/>
              <a:t>Flávio </a:t>
            </a:r>
            <a:r>
              <a:rPr lang="pt-BR" sz="3000" dirty="0" err="1" smtClean="0"/>
              <a:t>Jíménez</a:t>
            </a:r>
            <a:r>
              <a:rPr lang="pt-BR" sz="3000" dirty="0" smtClean="0"/>
              <a:t> </a:t>
            </a:r>
            <a:r>
              <a:rPr lang="pt-BR" sz="3000" dirty="0" err="1" smtClean="0"/>
              <a:t>Vérdi</a:t>
            </a:r>
            <a:r>
              <a:rPr lang="pt-BR" sz="3000" dirty="0" smtClean="0"/>
              <a:t> de Figueiredo</a:t>
            </a:r>
          </a:p>
          <a:p>
            <a:pPr marL="45720" indent="0">
              <a:buNone/>
            </a:pPr>
            <a:r>
              <a:rPr lang="pt-BR" sz="3000" dirty="0" smtClean="0"/>
              <a:t>Hilton </a:t>
            </a:r>
            <a:r>
              <a:rPr lang="pt-BR" sz="3000" dirty="0" err="1" smtClean="0"/>
              <a:t>Higasi</a:t>
            </a:r>
            <a:endParaRPr lang="pt-BR" sz="3000" dirty="0" smtClean="0"/>
          </a:p>
          <a:p>
            <a:pPr marL="45720" indent="0">
              <a:buNone/>
            </a:pPr>
            <a:r>
              <a:rPr lang="pt-BR" sz="3000" dirty="0" smtClean="0"/>
              <a:t>Lincoln </a:t>
            </a:r>
            <a:r>
              <a:rPr lang="pt-BR" sz="3000" dirty="0" err="1" smtClean="0"/>
              <a:t>Masao</a:t>
            </a:r>
            <a:r>
              <a:rPr lang="pt-BR" sz="3000" dirty="0" smtClean="0"/>
              <a:t> </a:t>
            </a:r>
            <a:r>
              <a:rPr lang="pt-BR" sz="3000" dirty="0" err="1" smtClean="0"/>
              <a:t>Muraoka</a:t>
            </a:r>
            <a:r>
              <a:rPr lang="pt-BR" sz="3000" dirty="0" smtClean="0"/>
              <a:t> Junior</a:t>
            </a:r>
          </a:p>
          <a:p>
            <a:pPr marL="45720" indent="0">
              <a:buNone/>
            </a:pPr>
            <a:endParaRPr lang="pt-BR" sz="3000" dirty="0"/>
          </a:p>
          <a:p>
            <a:pPr marL="45720" indent="0">
              <a:buNone/>
            </a:pPr>
            <a:r>
              <a:rPr lang="pt-BR" sz="3000" dirty="0" smtClean="0"/>
              <a:t>Universidade Presbiteriana Mackenzie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102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628800"/>
            <a:ext cx="7315200" cy="1154097"/>
          </a:xfrm>
        </p:spPr>
        <p:txBody>
          <a:bodyPr>
            <a:normAutofit/>
          </a:bodyPr>
          <a:lstStyle/>
          <a:p>
            <a:r>
              <a:rPr lang="pt-BR" sz="6000" dirty="0" smtClean="0"/>
              <a:t>Introdução ao XML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Marcação</a:t>
            </a:r>
          </a:p>
          <a:p>
            <a:r>
              <a:rPr lang="pt-BR" sz="4000" dirty="0" smtClean="0"/>
              <a:t>SGML e HTML</a:t>
            </a:r>
          </a:p>
          <a:p>
            <a:r>
              <a:rPr lang="pt-BR" sz="4000" dirty="0" smtClean="0"/>
              <a:t>XML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099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/>
              <a:t>Conceitos Básicos de XML 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8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pt-BR" b="1" dirty="0"/>
              <a:t>Conceitos Básicos de XML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124744"/>
            <a:ext cx="7315200" cy="573325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&lt;p&gt;</a:t>
            </a:r>
            <a:endParaRPr lang="pt-BR" dirty="0"/>
          </a:p>
          <a:p>
            <a:pPr marL="45720" indent="0">
              <a:buNone/>
            </a:pPr>
            <a:r>
              <a:rPr lang="en-US" dirty="0"/>
              <a:t>&lt;font face=”</a:t>
            </a:r>
            <a:r>
              <a:rPr lang="en-US" dirty="0" err="1"/>
              <a:t>verdana</a:t>
            </a:r>
            <a:r>
              <a:rPr lang="en-US" dirty="0"/>
              <a:t>” size=10&gt;</a:t>
            </a:r>
            <a:endParaRPr lang="pt-BR" dirty="0"/>
          </a:p>
          <a:p>
            <a:pPr marL="45720" indent="0">
              <a:buNone/>
            </a:pPr>
            <a:r>
              <a:rPr lang="pt-BR" dirty="0"/>
              <a:t>&lt;b&gt;Remetente:&lt;/b&gt; José da Silva&lt;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&lt;b&gt;Destinatária:&lt;/b&gt; Maria </a:t>
            </a:r>
            <a:r>
              <a:rPr lang="pt-BR" dirty="0" smtClean="0"/>
              <a:t>da Silva&lt;</a:t>
            </a:r>
            <a:r>
              <a:rPr lang="pt-BR" dirty="0" err="1" smtClean="0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en-US" dirty="0"/>
              <a:t>&lt;/font&gt;</a:t>
            </a:r>
            <a:endParaRPr lang="pt-BR" dirty="0"/>
          </a:p>
          <a:p>
            <a:pPr marL="45720" indent="0">
              <a:buNone/>
            </a:pPr>
            <a:r>
              <a:rPr lang="en-US" dirty="0"/>
              <a:t>&lt;/p&gt;</a:t>
            </a:r>
            <a:endParaRPr lang="pt-BR" dirty="0"/>
          </a:p>
          <a:p>
            <a:pPr marL="45720" indent="0">
              <a:buNone/>
            </a:pPr>
            <a:r>
              <a:rPr lang="en-US" dirty="0"/>
              <a:t>&lt;p&gt;</a:t>
            </a:r>
            <a:endParaRPr lang="pt-BR" dirty="0"/>
          </a:p>
          <a:p>
            <a:pPr marL="45720" indent="0">
              <a:buNone/>
            </a:pPr>
            <a:r>
              <a:rPr lang="en-US" dirty="0"/>
              <a:t>&lt;font face=”</a:t>
            </a:r>
            <a:r>
              <a:rPr lang="en-US" dirty="0" err="1"/>
              <a:t>arial</a:t>
            </a:r>
            <a:r>
              <a:rPr lang="en-US" dirty="0"/>
              <a:t>” size=12&gt;</a:t>
            </a:r>
            <a:endParaRPr lang="pt-BR" dirty="0"/>
          </a:p>
          <a:p>
            <a:pPr marL="45720" indent="0">
              <a:buNone/>
            </a:pPr>
            <a:r>
              <a:rPr lang="pt-BR" dirty="0"/>
              <a:t>Olá, Maria, bom dia!&lt;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en-US" dirty="0"/>
              <a:t>&lt;/font&gt;</a:t>
            </a:r>
            <a:endParaRPr lang="pt-BR" dirty="0"/>
          </a:p>
          <a:p>
            <a:pPr marL="45720" indent="0">
              <a:buNone/>
            </a:pPr>
            <a:r>
              <a:rPr lang="en-US" dirty="0"/>
              <a:t>&lt;/p&gt;</a:t>
            </a:r>
            <a:endParaRPr lang="pt-BR" dirty="0"/>
          </a:p>
          <a:p>
            <a:pPr marL="45720" indent="0">
              <a:buNone/>
            </a:pPr>
            <a:r>
              <a:rPr lang="en-US" dirty="0"/>
              <a:t>&lt;p&gt;</a:t>
            </a:r>
            <a:endParaRPr lang="pt-BR" dirty="0"/>
          </a:p>
          <a:p>
            <a:pPr marL="45720" indent="0">
              <a:buNone/>
            </a:pPr>
            <a:r>
              <a:rPr lang="en-US" dirty="0"/>
              <a:t>&lt;font face=”</a:t>
            </a:r>
            <a:r>
              <a:rPr lang="en-US" dirty="0" err="1"/>
              <a:t>arial</a:t>
            </a:r>
            <a:r>
              <a:rPr lang="en-US" dirty="0"/>
              <a:t>” size=12&gt;</a:t>
            </a:r>
            <a:endParaRPr lang="pt-BR" dirty="0"/>
          </a:p>
          <a:p>
            <a:pPr marL="45720" indent="0">
              <a:buNone/>
            </a:pPr>
            <a:r>
              <a:rPr lang="pt-BR" dirty="0"/>
              <a:t>Espero notícias suas! Até mais.&lt;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&lt;/</a:t>
            </a:r>
            <a:r>
              <a:rPr lang="pt-BR" dirty="0" err="1"/>
              <a:t>font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&lt;/p&gt;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1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Problema HTML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6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pt-BR" b="1" dirty="0"/>
              <a:t>Conceitos Básicos de XML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052736"/>
            <a:ext cx="7315200" cy="5805263"/>
          </a:xfrm>
        </p:spPr>
        <p:txBody>
          <a:bodyPr/>
          <a:lstStyle/>
          <a:p>
            <a:pPr marL="45720" indent="0">
              <a:buNone/>
            </a:pPr>
            <a:r>
              <a:rPr lang="pt-BR" dirty="0"/>
              <a:t>&lt;carta tipo="social"&gt;</a:t>
            </a:r>
          </a:p>
          <a:p>
            <a:pPr marL="45720" indent="0">
              <a:buNone/>
            </a:pPr>
            <a:r>
              <a:rPr lang="pt-BR" dirty="0"/>
              <a:t>&lt;cabeçalho&gt;</a:t>
            </a:r>
          </a:p>
          <a:p>
            <a:pPr marL="45720" indent="0">
              <a:buNone/>
            </a:pPr>
            <a:r>
              <a:rPr lang="pt-BR" dirty="0"/>
              <a:t>&lt;remetente&gt; José da Silva &lt;/remetente&gt;</a:t>
            </a:r>
          </a:p>
          <a:p>
            <a:pPr marL="45720" indent="0">
              <a:buNone/>
            </a:pPr>
            <a:r>
              <a:rPr lang="pt-BR" dirty="0"/>
              <a:t>&lt;destinatário&gt; Maria da Silva &lt;/destinatário&gt;</a:t>
            </a:r>
          </a:p>
          <a:p>
            <a:pPr marL="45720" indent="0">
              <a:buNone/>
            </a:pPr>
            <a:r>
              <a:rPr lang="pt-BR" dirty="0"/>
              <a:t>&lt;/cabeçalho&gt;</a:t>
            </a:r>
          </a:p>
          <a:p>
            <a:pPr marL="45720" indent="0">
              <a:buNone/>
            </a:pPr>
            <a:r>
              <a:rPr lang="pt-BR" dirty="0"/>
              <a:t>&lt;parágrafo&gt;</a:t>
            </a:r>
          </a:p>
          <a:p>
            <a:pPr marL="45720" indent="0">
              <a:buNone/>
            </a:pPr>
            <a:r>
              <a:rPr lang="pt-BR" dirty="0"/>
              <a:t>Olá, Maria, bom dia!</a:t>
            </a:r>
          </a:p>
          <a:p>
            <a:pPr marL="45720" indent="0">
              <a:buNone/>
            </a:pPr>
            <a:r>
              <a:rPr lang="pt-BR" dirty="0"/>
              <a:t>&lt;/parágrafo&gt;</a:t>
            </a:r>
          </a:p>
          <a:p>
            <a:pPr marL="45720" indent="0">
              <a:buNone/>
            </a:pPr>
            <a:r>
              <a:rPr lang="pt-BR" dirty="0"/>
              <a:t>&lt;parágrafo&gt;</a:t>
            </a:r>
          </a:p>
          <a:p>
            <a:pPr marL="45720" indent="0">
              <a:buNone/>
            </a:pPr>
            <a:r>
              <a:rPr lang="pt-BR" dirty="0"/>
              <a:t>Espero notícias suas! Até mais.</a:t>
            </a:r>
          </a:p>
          <a:p>
            <a:pPr marL="45720" indent="0">
              <a:buNone/>
            </a:pPr>
            <a:r>
              <a:rPr lang="pt-BR" dirty="0"/>
              <a:t>&lt;/parágrafo&gt;</a:t>
            </a:r>
          </a:p>
          <a:p>
            <a:pPr marL="45720" indent="0">
              <a:buNone/>
            </a:pPr>
            <a:r>
              <a:rPr lang="pt-BR" dirty="0"/>
              <a:t>&lt;/carta&gt;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3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000" dirty="0" smtClean="0"/>
              <a:t>Tecnologias Relacionadas a XML:</a:t>
            </a:r>
            <a:endParaRPr lang="pt-BR" sz="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SAX</a:t>
            </a:r>
          </a:p>
          <a:p>
            <a:r>
              <a:rPr lang="pt-BR" sz="2800" dirty="0" smtClean="0"/>
              <a:t>DOM</a:t>
            </a:r>
          </a:p>
          <a:p>
            <a:r>
              <a:rPr lang="pt-BR" sz="2800" dirty="0" err="1" smtClean="0"/>
              <a:t>XPath</a:t>
            </a:r>
            <a:endParaRPr lang="pt-BR" sz="2800" dirty="0" smtClean="0"/>
          </a:p>
          <a:p>
            <a:r>
              <a:rPr lang="pt-BR" sz="2800" dirty="0" smtClean="0"/>
              <a:t>XSL</a:t>
            </a:r>
          </a:p>
        </p:txBody>
      </p:sp>
    </p:spTree>
    <p:extLst>
      <p:ext uri="{BB962C8B-B14F-4D97-AF65-F5344CB8AC3E}">
        <p14:creationId xmlns:p14="http://schemas.microsoft.com/office/powerpoint/2010/main" val="2222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505</TotalTime>
  <Words>328</Words>
  <Application>Microsoft Office PowerPoint</Application>
  <PresentationFormat>Apresentação na tela (4:3)</PresentationFormat>
  <Paragraphs>66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Perspectiva</vt:lpstr>
      <vt:lpstr>Realização:</vt:lpstr>
      <vt:lpstr>Projeto de Banco de Dados em XML</vt:lpstr>
      <vt:lpstr>XML E BANCO DE DADOS</vt:lpstr>
      <vt:lpstr>Introdução ao XML</vt:lpstr>
      <vt:lpstr>Conceitos Básicos de XML </vt:lpstr>
      <vt:lpstr>Conceitos Básicos de XML </vt:lpstr>
      <vt:lpstr>Problema HTML</vt:lpstr>
      <vt:lpstr>Conceitos Básicos de XML </vt:lpstr>
      <vt:lpstr>Tecnologias Relacionadas a XML:</vt:lpstr>
      <vt:lpstr>Banco de Dados nativos em XML</vt:lpstr>
      <vt:lpstr>Comércio Eletrônico</vt:lpstr>
      <vt:lpstr>Comércio Eletrônico</vt:lpstr>
      <vt:lpstr>Comércio Eletrônico</vt:lpstr>
      <vt:lpstr>Conclusão</vt:lpstr>
      <vt:lpstr>Referências</vt:lpstr>
      <vt:lpstr>Impacto da 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Banco de Dados em XML</dc:title>
  <dc:creator>Leopoldo Ferreira de Paula</dc:creator>
  <cp:lastModifiedBy>Leopoldo Ferreira de Paula</cp:lastModifiedBy>
  <cp:revision>15</cp:revision>
  <dcterms:modified xsi:type="dcterms:W3CDTF">2016-09-30T23:07:13Z</dcterms:modified>
</cp:coreProperties>
</file>