
<file path=[Content_Types].xml><?xml version="1.0" encoding="utf-8"?>
<Types xmlns="http://schemas.openxmlformats.org/package/2006/content-types">
  <Default Extension="tmp" ContentType="image/jpeg"/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1" r:id="rId10"/>
    <p:sldId id="262" r:id="rId11"/>
    <p:sldId id="275" r:id="rId12"/>
  </p:sldIdLst>
  <p:sldSz cx="10058400" cy="77724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1F704-049D-4BA2-99FA-CE0BBD9CAD9C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82F1D-BBF7-44B0-8795-339E46839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68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0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92340" y="352637"/>
            <a:ext cx="2263140" cy="751691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352637"/>
            <a:ext cx="6621780" cy="751691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93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8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2920" y="1813561"/>
            <a:ext cx="444246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3020" y="1813561"/>
            <a:ext cx="444246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0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11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44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77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1517" y="6082984"/>
            <a:ext cx="603504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9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2920" y="1813561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34E5-8BFC-4172-AB4A-C02BC5BDD918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00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124200" y="2209800"/>
            <a:ext cx="3964162" cy="1183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pt-BR" sz="4395" smtClean="0">
                <a:solidFill>
                  <a:srgbClr val="FFFFFF"/>
                </a:solidFill>
                <a:latin typeface="Arial"/>
              </a:rPr>
              <a:t>Blocos PL/SQL </a:t>
            </a:r>
          </a:p>
          <a:p>
            <a:pPr>
              <a:lnSpc>
                <a:spcPts val="5000"/>
              </a:lnSpc>
            </a:pP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492500" y="4051300"/>
            <a:ext cx="3021661" cy="8015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pt-BR" sz="2910" smtClean="0">
                <a:solidFill>
                  <a:srgbClr val="000000"/>
                </a:solidFill>
                <a:latin typeface="Times New Roman"/>
              </a:rPr>
              <a:t>Bancos de Dados II </a:t>
            </a:r>
          </a:p>
          <a:p>
            <a:pPr>
              <a:lnSpc>
                <a:spcPts val="3300"/>
              </a:lnSpc>
            </a:pPr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124200" y="4572000"/>
            <a:ext cx="3696781" cy="423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pt-BR" sz="2910" dirty="0" smtClean="0">
                <a:solidFill>
                  <a:srgbClr val="000000"/>
                </a:solidFill>
                <a:latin typeface="Times New Roman"/>
              </a:rPr>
              <a:t>Prof. Dr. Geraldo Corrêa</a:t>
            </a:r>
          </a:p>
        </p:txBody>
      </p:sp>
      <p:pic>
        <p:nvPicPr>
          <p:cNvPr id="7" name="Á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32900" y="6946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6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77"/>
    </mc:Choice>
    <mc:Fallback>
      <p:transition spd="slow" advTm="2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84265" y="357808"/>
            <a:ext cx="6397970" cy="848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pt-BR" sz="3200" b="1" dirty="0" smtClean="0">
                <a:sym typeface="Wingdings"/>
              </a:rPr>
              <a:t>USANDO A FUNÇÃO EM UMA TABELA</a:t>
            </a:r>
            <a:endParaRPr lang="pt-BR" sz="3200" b="1" dirty="0" smtClean="0">
              <a:solidFill>
                <a:srgbClr val="000000"/>
              </a:solidFill>
              <a:latin typeface="Times New Roman"/>
              <a:sym typeface="Wingdings"/>
            </a:endParaRPr>
          </a:p>
          <a:p>
            <a:pPr>
              <a:lnSpc>
                <a:spcPts val="3300"/>
              </a:lnSpc>
            </a:pP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8199" y="1049211"/>
            <a:ext cx="9505056" cy="57708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BR" sz="28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create</a:t>
            </a:r>
            <a:r>
              <a:rPr lang="pt-BR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table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tab_mp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(</a:t>
            </a:r>
          </a:p>
          <a:p>
            <a:pPr>
              <a:lnSpc>
                <a:spcPts val="3000"/>
              </a:lnSpc>
            </a:pP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n1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</a:p>
          <a:p>
            <a:pPr>
              <a:lnSpc>
                <a:spcPts val="3000"/>
              </a:lnSpc>
            </a:pP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p1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</a:p>
          <a:p>
            <a:pPr>
              <a:lnSpc>
                <a:spcPts val="3000"/>
              </a:lnSpc>
            </a:pP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n2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</a:p>
          <a:p>
            <a:pPr>
              <a:lnSpc>
                <a:spcPts val="3000"/>
              </a:lnSpc>
            </a:pP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p2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</a:p>
          <a:p>
            <a:pPr>
              <a:lnSpc>
                <a:spcPts val="3000"/>
              </a:lnSpc>
            </a:pP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mp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ts val="3000"/>
              </a:lnSpc>
            </a:pPr>
            <a:endParaRPr lang="pt-BR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ts val="3000"/>
              </a:lnSpc>
            </a:pP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insert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tab_mp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(n1,p1,n2,p2)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values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(10,1,5,2);</a:t>
            </a:r>
          </a:p>
          <a:p>
            <a:pPr>
              <a:lnSpc>
                <a:spcPts val="3000"/>
              </a:lnSpc>
            </a:pP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insert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tab_mp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(n1,p1,n2,p2)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values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(6,1,8,2);</a:t>
            </a:r>
          </a:p>
          <a:p>
            <a:pPr>
              <a:lnSpc>
                <a:spcPts val="3000"/>
              </a:lnSpc>
            </a:pP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insert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tab_mp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(n1,p1,n2,p2)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values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(10,1,8,2);</a:t>
            </a:r>
          </a:p>
          <a:p>
            <a:pPr>
              <a:lnSpc>
                <a:spcPts val="3000"/>
              </a:lnSpc>
            </a:pP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insert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tab_mp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(n1,p1,n2,p2)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values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(1,1,7,3);</a:t>
            </a:r>
          </a:p>
          <a:p>
            <a:pPr>
              <a:lnSpc>
                <a:spcPts val="3000"/>
              </a:lnSpc>
            </a:pPr>
            <a:endParaRPr lang="pt-BR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ts val="3000"/>
              </a:lnSpc>
            </a:pP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select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*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from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tab_mp</a:t>
            </a:r>
            <a:endParaRPr lang="pt-BR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ts val="3000"/>
              </a:lnSpc>
            </a:pPr>
            <a:endParaRPr lang="pt-BR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ts val="3000"/>
              </a:lnSpc>
            </a:pP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update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tab_mp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set 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mp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 = round(</a:t>
            </a:r>
            <a:r>
              <a:rPr lang="pt-BR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media_pond</a:t>
            </a:r>
            <a:r>
              <a:rPr lang="pt-BR" sz="2800" dirty="0">
                <a:solidFill>
                  <a:srgbClr val="000000"/>
                </a:solidFill>
                <a:latin typeface="Times New Roman"/>
                <a:cs typeface="Times New Roman"/>
              </a:rPr>
              <a:t>(n1,p1,n2,p2),2);</a:t>
            </a:r>
          </a:p>
        </p:txBody>
      </p:sp>
      <p:pic>
        <p:nvPicPr>
          <p:cNvPr id="2" name="Á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32900" y="6946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1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6"/>
    </mc:Choice>
    <mc:Fallback>
      <p:transition spd="slow" advTm="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96752" y="1437928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Exercício Proposto</a:t>
            </a:r>
            <a:r>
              <a:rPr lang="pt-BR" sz="2800" b="1" dirty="0" smtClean="0"/>
              <a:t>:</a:t>
            </a:r>
          </a:p>
          <a:p>
            <a:endParaRPr lang="pt-BR" sz="2800" dirty="0"/>
          </a:p>
          <a:p>
            <a:pPr marL="514350" indent="-514350">
              <a:buAutoNum type="arabicParenR"/>
            </a:pPr>
            <a:r>
              <a:rPr lang="pt-BR" sz="2800" dirty="0" smtClean="0"/>
              <a:t>Crie </a:t>
            </a:r>
            <a:r>
              <a:rPr lang="pt-BR" sz="2800" dirty="0"/>
              <a:t>uma função que dado o número de minutos retorne o número de </a:t>
            </a:r>
            <a:r>
              <a:rPr lang="pt-BR" sz="2800" dirty="0" smtClean="0"/>
              <a:t>horas correspondente.</a:t>
            </a:r>
          </a:p>
          <a:p>
            <a:pPr marL="514350" indent="-514350">
              <a:buAutoNum type="arabicParenR"/>
            </a:pPr>
            <a:endParaRPr lang="pt-BR" sz="2800" dirty="0"/>
          </a:p>
          <a:p>
            <a:pPr marL="514350" indent="-514350">
              <a:buAutoNum type="arabicParenR"/>
            </a:pPr>
            <a:r>
              <a:rPr lang="pt-BR" sz="2800" dirty="0" smtClean="0"/>
              <a:t>Crie </a:t>
            </a:r>
            <a:r>
              <a:rPr lang="pt-BR" sz="2800" dirty="0"/>
              <a:t>uma função que dado um salário retorne </a:t>
            </a:r>
            <a:r>
              <a:rPr lang="pt-BR" sz="2800" dirty="0" smtClean="0"/>
              <a:t>o número </a:t>
            </a:r>
            <a:r>
              <a:rPr lang="pt-BR" sz="2800" dirty="0"/>
              <a:t>de salários mínimos que a </a:t>
            </a:r>
            <a:r>
              <a:rPr lang="pt-BR" sz="2800" dirty="0" smtClean="0"/>
              <a:t>pessoa ganha.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  <p:pic>
        <p:nvPicPr>
          <p:cNvPr id="3" name="Á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32900" y="6946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0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6"/>
    </mc:Choice>
    <mc:Fallback>
      <p:transition spd="slow" advTm="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85800" y="927100"/>
            <a:ext cx="8835734" cy="29546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Wingdings"/>
              <a:buChar char="l"/>
            </a:pPr>
            <a:r>
              <a:rPr lang="pt-BR" sz="3200" dirty="0" smtClean="0"/>
              <a:t>O </a:t>
            </a:r>
            <a:r>
              <a:rPr lang="pt-BR" sz="3200" dirty="0"/>
              <a:t>PL/SQL é uma linguagem procedural que roda diretamente no núcleo do SGBD </a:t>
            </a:r>
            <a:r>
              <a:rPr lang="pt-BR" sz="3200" dirty="0" smtClean="0"/>
              <a:t>Oracle.</a:t>
            </a:r>
          </a:p>
          <a:p>
            <a:pPr marL="457200" indent="-457200">
              <a:buFont typeface="Wingdings"/>
              <a:buChar char="l"/>
            </a:pPr>
            <a:endParaRPr lang="pt-BR" sz="3200" dirty="0"/>
          </a:p>
          <a:p>
            <a:pPr marL="457200" indent="-457200" algn="just">
              <a:buFont typeface="Wingdings"/>
              <a:buChar char="l"/>
            </a:pPr>
            <a:r>
              <a:rPr lang="pt-BR" sz="3200" dirty="0" smtClean="0"/>
              <a:t>O </a:t>
            </a:r>
            <a:r>
              <a:rPr lang="pt-BR" sz="3200" dirty="0"/>
              <a:t>objetivo deste tutorial é mostrar a criação de funções e procedimentos em PL/SQL, </a:t>
            </a:r>
            <a:r>
              <a:rPr lang="pt-BR" sz="3200" dirty="0" smtClean="0"/>
              <a:t>interagindo com </a:t>
            </a:r>
            <a:r>
              <a:rPr lang="pt-BR" sz="3200" dirty="0"/>
              <a:t>comandos SQL padrões.</a:t>
            </a:r>
            <a:endParaRPr lang="pt-BR" sz="2910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Á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32900" y="6946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3"/>
    </mc:Choice>
    <mc:Fallback>
      <p:transition spd="slow" advTm="8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85800" y="952500"/>
            <a:ext cx="2749151" cy="8015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pt-BR" sz="3200" b="1" dirty="0" smtClean="0">
                <a:solidFill>
                  <a:srgbClr val="000000"/>
                </a:solidFill>
                <a:latin typeface="Times New Roman"/>
                <a:sym typeface="Wingdings"/>
              </a:rPr>
              <a:t>Características </a:t>
            </a:r>
          </a:p>
          <a:p>
            <a:pPr>
              <a:lnSpc>
                <a:spcPts val="3300"/>
              </a:lnSpc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" y="2302024"/>
            <a:ext cx="8879904" cy="524246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Times New Roman"/>
              </a:rPr>
              <a:t>Alterar, inserir excluir e pesquisar dados no BD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Times New Roman"/>
              </a:rPr>
              <a:t>Criar variáveis e constantes herdando o tipo de dados e o  tamanho de colunas de tabelas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Times New Roman"/>
              </a:rPr>
              <a:t>Criar registros para guardar o resultado de campos de tabelas, herdando o tipo de dados e o tamanho de </a:t>
            </a:r>
            <a:br>
              <a:rPr lang="pt-BR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pt-BR" sz="2800" dirty="0" smtClean="0">
                <a:solidFill>
                  <a:srgbClr val="000000"/>
                </a:solidFill>
                <a:latin typeface="Times New Roman"/>
              </a:rPr>
              <a:t>colunas de tabelas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Times New Roman"/>
              </a:rPr>
              <a:t>Tratar Erros </a:t>
            </a:r>
          </a:p>
          <a:p>
            <a:pPr algn="just">
              <a:lnSpc>
                <a:spcPts val="2800"/>
              </a:lnSpc>
            </a:pPr>
            <a:endParaRPr lang="pt-BR" sz="2800" dirty="0" smtClean="0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ts val="2800"/>
              </a:lnSpc>
            </a:pPr>
            <a:endParaRPr lang="pt-BR" sz="2800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Á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32900" y="6946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1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8"/>
    </mc:Choice>
    <mc:Fallback>
      <p:transition spd="slow" advTm="1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85800" y="914400"/>
            <a:ext cx="2500685" cy="6219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pt-BR" sz="3200" dirty="0" smtClean="0">
                <a:sym typeface="Wingdings"/>
              </a:rPr>
              <a:t></a:t>
            </a:r>
            <a:r>
              <a:rPr lang="pt-BR" sz="3200" dirty="0" smtClean="0">
                <a:solidFill>
                  <a:srgbClr val="000000"/>
                </a:solidFill>
                <a:latin typeface="Times New Roman"/>
                <a:sym typeface="Wingdings"/>
              </a:rPr>
              <a:t>    Vantagens </a:t>
            </a:r>
          </a:p>
          <a:p>
            <a:pPr>
              <a:lnSpc>
                <a:spcPts val="2500"/>
              </a:lnSpc>
            </a:pP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37402" y="1365920"/>
            <a:ext cx="8784976" cy="72071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000000"/>
                </a:solidFill>
                <a:latin typeface="Times New Roman"/>
              </a:rPr>
              <a:t>Portabilidade: </a:t>
            </a:r>
            <a:r>
              <a:rPr lang="pt-BR" sz="2400" dirty="0" smtClean="0">
                <a:solidFill>
                  <a:srgbClr val="000000"/>
                </a:solidFill>
                <a:latin typeface="Times New Roman"/>
              </a:rPr>
              <a:t>Qualquer computador que execute o SGBD </a:t>
            </a:r>
            <a:br>
              <a:rPr lang="pt-BR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pt-BR" sz="2400" dirty="0" smtClean="0">
                <a:solidFill>
                  <a:srgbClr val="000000"/>
                </a:solidFill>
                <a:latin typeface="Times New Roman"/>
              </a:rPr>
              <a:t>Oracle pode executar uma aplicação PL/SQL;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000000"/>
                </a:solidFill>
                <a:latin typeface="Times New Roman"/>
              </a:rPr>
              <a:t>Integração com o SGBD: </a:t>
            </a:r>
            <a:r>
              <a:rPr lang="pt-BR" sz="2400" dirty="0" smtClean="0">
                <a:solidFill>
                  <a:srgbClr val="000000"/>
                </a:solidFill>
                <a:latin typeface="Times New Roman"/>
              </a:rPr>
              <a:t>Como as variáveis podem herdar </a:t>
            </a:r>
            <a:br>
              <a:rPr lang="pt-BR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pt-BR" sz="2400" dirty="0" smtClean="0">
                <a:solidFill>
                  <a:srgbClr val="000000"/>
                </a:solidFill>
                <a:latin typeface="Times New Roman"/>
              </a:rPr>
              <a:t>tipos de dados e tamanho de colunas de tabelas, alterações feiras no BD refletirão automaticamente no bloco PL/SQL sem </a:t>
            </a:r>
            <a:br>
              <a:rPr lang="pt-BR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pt-BR" sz="2400" dirty="0" smtClean="0">
                <a:solidFill>
                  <a:srgbClr val="000000"/>
                </a:solidFill>
                <a:latin typeface="Times New Roman"/>
              </a:rPr>
              <a:t>qualquer alteração nele;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000000"/>
                </a:solidFill>
                <a:latin typeface="Times New Roman"/>
              </a:rPr>
              <a:t>Capacidade Procedural: </a:t>
            </a:r>
            <a:r>
              <a:rPr lang="pt-BR" sz="2400" dirty="0" smtClean="0">
                <a:solidFill>
                  <a:srgbClr val="000000"/>
                </a:solidFill>
                <a:latin typeface="Times New Roman"/>
              </a:rPr>
              <a:t>Comandos de repetição, controle de </a:t>
            </a:r>
            <a:br>
              <a:rPr lang="pt-BR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pt-BR" sz="2400" dirty="0" smtClean="0">
                <a:solidFill>
                  <a:srgbClr val="000000"/>
                </a:solidFill>
                <a:latin typeface="Times New Roman"/>
              </a:rPr>
              <a:t>fluxo e tratamento de erros;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000000"/>
                </a:solidFill>
                <a:latin typeface="Times New Roman"/>
              </a:rPr>
              <a:t>Produtividade: </a:t>
            </a:r>
            <a:r>
              <a:rPr lang="pt-BR" sz="2400" dirty="0" smtClean="0">
                <a:solidFill>
                  <a:srgbClr val="000000"/>
                </a:solidFill>
                <a:latin typeface="Times New Roman"/>
              </a:rPr>
              <a:t>Desenvolvimento de procedures, </a:t>
            </a:r>
            <a:r>
              <a:rPr lang="pt-BR" sz="2400" dirty="0" err="1" smtClean="0">
                <a:solidFill>
                  <a:srgbClr val="000000"/>
                </a:solidFill>
                <a:latin typeface="Times New Roman"/>
              </a:rPr>
              <a:t>functions</a:t>
            </a:r>
            <a:r>
              <a:rPr lang="pt-BR" sz="2400" dirty="0" smtClean="0">
                <a:solidFill>
                  <a:srgbClr val="000000"/>
                </a:solidFill>
                <a:latin typeface="Times New Roman"/>
              </a:rPr>
              <a:t> e </a:t>
            </a:r>
            <a:br>
              <a:rPr lang="pt-BR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pt-BR" sz="2400" dirty="0" smtClean="0">
                <a:solidFill>
                  <a:srgbClr val="000000"/>
                </a:solidFill>
                <a:latin typeface="Times New Roman"/>
              </a:rPr>
              <a:t>triggers de bancos de dados;</a:t>
            </a:r>
          </a:p>
          <a:p>
            <a:pPr>
              <a:lnSpc>
                <a:spcPts val="2600"/>
              </a:lnSpc>
            </a:pPr>
            <a:endParaRPr lang="pt-BR" sz="2215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600"/>
              </a:lnSpc>
            </a:pPr>
            <a:endParaRPr lang="pt-BR" sz="2215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600"/>
              </a:lnSpc>
            </a:pPr>
            <a:r>
              <a:rPr lang="pt-BR" sz="2215" dirty="0" smtClean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>
              <a:lnSpc>
                <a:spcPts val="2600"/>
              </a:lnSpc>
            </a:pPr>
            <a:endParaRPr lang="pt-BR" sz="2215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600"/>
              </a:lnSpc>
            </a:pPr>
            <a:endParaRPr lang="pt-BR" sz="2215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Á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32900" y="6946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2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7"/>
    </mc:Choice>
    <mc:Fallback>
      <p:transition spd="slow" advTm="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256"/>
            <a:ext cx="10058400" cy="77724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40768" y="285800"/>
            <a:ext cx="6846874" cy="7679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pt-BR" sz="2400" b="1" dirty="0" smtClean="0">
                <a:sym typeface="Wingdings"/>
              </a:rPr>
              <a:t>CRIANDO UM FUNÇÃO</a:t>
            </a:r>
          </a:p>
          <a:p>
            <a:pPr>
              <a:lnSpc>
                <a:spcPts val="3300"/>
              </a:lnSpc>
            </a:pPr>
            <a:endParaRPr lang="pt-BR" sz="3200" dirty="0"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create or </a:t>
            </a:r>
            <a:r>
              <a:rPr lang="en-US" sz="2400" dirty="0" smtClean="0"/>
              <a:t>replace function </a:t>
            </a:r>
            <a:r>
              <a:rPr lang="en-US" sz="2400" dirty="0"/>
              <a:t>"MEDIA_POND"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(nota1 in NUMBER,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peso1 in NUMBER,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nota2 in NUMBER,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peso2 in NUMBER)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return NUMBER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Is </a:t>
            </a:r>
            <a:r>
              <a:rPr lang="en-US" sz="2400" dirty="0" err="1" smtClean="0"/>
              <a:t>mp</a:t>
            </a:r>
            <a:r>
              <a:rPr lang="en-US" sz="2400" dirty="0" smtClean="0"/>
              <a:t> </a:t>
            </a:r>
            <a:r>
              <a:rPr lang="en-US" sz="2400" dirty="0"/>
              <a:t>NUMBER</a:t>
            </a:r>
            <a:r>
              <a:rPr lang="en-US" sz="24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begin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  mp:=(nota1*peso1 + nota2*peso2) / (peso1 + peso2);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  return mp;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end;</a:t>
            </a:r>
            <a:endParaRPr lang="pt-BR" sz="2400" dirty="0"/>
          </a:p>
          <a:p>
            <a:pPr>
              <a:lnSpc>
                <a:spcPct val="150000"/>
              </a:lnSpc>
            </a:pPr>
            <a:endParaRPr lang="pt-BR" sz="3200" dirty="0"/>
          </a:p>
        </p:txBody>
      </p:sp>
      <p:pic>
        <p:nvPicPr>
          <p:cNvPr id="4" name="Á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32900" y="6946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4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"/>
    </mc:Choice>
    <mc:Fallback>
      <p:transition spd="slow" advTm="5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92696" y="285800"/>
            <a:ext cx="83529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ANALISANDO O CÓDIGO FONTE</a:t>
            </a:r>
          </a:p>
          <a:p>
            <a:endParaRPr lang="pt-BR" sz="2800" dirty="0"/>
          </a:p>
          <a:p>
            <a:r>
              <a:rPr lang="en-US" sz="2800" b="1" dirty="0"/>
              <a:t>CREATE OR REPLACE FUNCTION “MEDIA_POND”</a:t>
            </a:r>
          </a:p>
          <a:p>
            <a:endParaRPr lang="pt-BR" sz="2800" dirty="0" smtClean="0"/>
          </a:p>
          <a:p>
            <a:r>
              <a:rPr lang="pt-BR" sz="2800" dirty="0" smtClean="0"/>
              <a:t>Estamos </a:t>
            </a:r>
            <a:r>
              <a:rPr lang="pt-BR" sz="2800" dirty="0"/>
              <a:t>criando ou substituindo uma função cujo nome é MEDIA_POND.</a:t>
            </a:r>
          </a:p>
          <a:p>
            <a:endParaRPr lang="it-IT" sz="2800" dirty="0" smtClean="0"/>
          </a:p>
          <a:p>
            <a:endParaRPr lang="it-IT" sz="2800" b="1" dirty="0" smtClean="0"/>
          </a:p>
          <a:p>
            <a:r>
              <a:rPr lang="it-IT" sz="2800" b="1" dirty="0" smtClean="0"/>
              <a:t>(</a:t>
            </a:r>
            <a:r>
              <a:rPr lang="it-IT" sz="2800" b="1" dirty="0"/>
              <a:t>nota1 in NUMBER, peso1 in NUMBER, ...)</a:t>
            </a:r>
          </a:p>
          <a:p>
            <a:r>
              <a:rPr lang="pt-BR" sz="2800" dirty="0" smtClean="0"/>
              <a:t>É </a:t>
            </a:r>
            <a:r>
              <a:rPr lang="pt-BR" sz="2800" dirty="0"/>
              <a:t>a declaração de parâmetros de entrada, no momento do uso da função deverão ser fornecidos</a:t>
            </a:r>
          </a:p>
          <a:p>
            <a:r>
              <a:rPr lang="pt-BR" sz="2800" dirty="0"/>
              <a:t>quatro números.</a:t>
            </a:r>
          </a:p>
          <a:p>
            <a:endParaRPr lang="pt-BR" sz="2800" dirty="0" smtClean="0"/>
          </a:p>
        </p:txBody>
      </p:sp>
      <p:pic>
        <p:nvPicPr>
          <p:cNvPr id="3" name="Á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32900" y="6946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1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"/>
    </mc:Choice>
    <mc:Fallback>
      <p:transition spd="slow" advTm="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0688" y="645840"/>
            <a:ext cx="9217024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 smtClean="0"/>
              <a:t>return</a:t>
            </a:r>
            <a:r>
              <a:rPr lang="pt-BR" sz="2400" b="1" dirty="0" smtClean="0"/>
              <a:t> NUMBER</a:t>
            </a:r>
          </a:p>
          <a:p>
            <a:r>
              <a:rPr lang="pt-BR" sz="2400" dirty="0" smtClean="0"/>
              <a:t>É o valor de retorno da função, ao final do seu processamento ela deve retornar a quem chamou um número.</a:t>
            </a:r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b="1" dirty="0" err="1" smtClean="0"/>
              <a:t>Is</a:t>
            </a:r>
            <a:endParaRPr lang="pt-BR" sz="2400" b="1" dirty="0" smtClean="0"/>
          </a:p>
          <a:p>
            <a:r>
              <a:rPr lang="pt-BR" sz="2400" dirty="0"/>
              <a:t>Indica que a escrita da função irá começar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b="1" dirty="0" err="1"/>
              <a:t>mp</a:t>
            </a:r>
            <a:r>
              <a:rPr lang="pt-BR" sz="2400" b="1" dirty="0"/>
              <a:t> NUMBER;</a:t>
            </a:r>
          </a:p>
          <a:p>
            <a:r>
              <a:rPr lang="pt-BR" sz="2400" dirty="0" smtClean="0"/>
              <a:t>Declaração de </a:t>
            </a:r>
            <a:r>
              <a:rPr lang="pt-BR" sz="2400" dirty="0"/>
              <a:t>uma variável de escopo local do tipo número para ser usada durante </a:t>
            </a:r>
            <a:r>
              <a:rPr lang="pt-BR" sz="2400" dirty="0" smtClean="0"/>
              <a:t>o processo </a:t>
            </a:r>
            <a:r>
              <a:rPr lang="pt-BR" sz="2400" dirty="0"/>
              <a:t>de calculo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it-IT" sz="2400" b="1" dirty="0"/>
              <a:t>mp:=(nota1*peso1 + nota2*peso2) / (peso1 + peso2);</a:t>
            </a:r>
          </a:p>
          <a:p>
            <a:r>
              <a:rPr lang="pt-BR" sz="2400" dirty="0"/>
              <a:t>Armazena temporariamente na variável numérica “</a:t>
            </a:r>
            <a:r>
              <a:rPr lang="pt-BR" sz="2400" dirty="0" err="1"/>
              <a:t>mp</a:t>
            </a:r>
            <a:r>
              <a:rPr lang="pt-BR" sz="2400" dirty="0"/>
              <a:t>” o valor calculado.</a:t>
            </a:r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err="1" smtClean="0"/>
              <a:t>return</a:t>
            </a:r>
            <a:r>
              <a:rPr lang="pt-BR" sz="2400" dirty="0" smtClean="0"/>
              <a:t> </a:t>
            </a:r>
            <a:r>
              <a:rPr lang="pt-BR" sz="2400" dirty="0" err="1"/>
              <a:t>mp</a:t>
            </a:r>
            <a:r>
              <a:rPr lang="pt-BR" sz="2400" dirty="0"/>
              <a:t>;</a:t>
            </a:r>
          </a:p>
          <a:p>
            <a:r>
              <a:rPr lang="pt-BR" sz="2400" dirty="0"/>
              <a:t>Retorna para quem chamou o valor da média ponderada.</a:t>
            </a:r>
          </a:p>
          <a:p>
            <a:r>
              <a:rPr lang="pt-BR" sz="2400" dirty="0"/>
              <a:t>Podemos fazer</a:t>
            </a:r>
          </a:p>
          <a:p>
            <a:endParaRPr lang="pt-BR" sz="2400" dirty="0"/>
          </a:p>
        </p:txBody>
      </p:sp>
      <p:pic>
        <p:nvPicPr>
          <p:cNvPr id="3" name="Á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32900" y="6946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6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0"/>
    </mc:Choice>
    <mc:Fallback>
      <p:transition spd="slow" advTm="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6672" y="2086000"/>
            <a:ext cx="9289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Podemos fazer ainda algumas colocações</a:t>
            </a:r>
            <a:r>
              <a:rPr lang="pt-BR" sz="2800" b="1" dirty="0" smtClean="0"/>
              <a:t>:</a:t>
            </a:r>
          </a:p>
          <a:p>
            <a:endParaRPr lang="pt-BR" sz="2800" b="1" dirty="0"/>
          </a:p>
          <a:p>
            <a:pPr marL="514350" indent="-514350">
              <a:buFont typeface="+mj-lt"/>
              <a:buAutoNum type="arabicPeriod"/>
            </a:pPr>
            <a:r>
              <a:rPr lang="pt-BR" sz="2800" dirty="0" smtClean="0"/>
              <a:t>O </a:t>
            </a:r>
            <a:r>
              <a:rPr lang="pt-BR" sz="2800" dirty="0"/>
              <a:t>PL/SQL não é case-</a:t>
            </a:r>
            <a:r>
              <a:rPr lang="pt-BR" sz="2800" dirty="0" err="1"/>
              <a:t>sensitive</a:t>
            </a:r>
            <a:r>
              <a:rPr lang="pt-B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smtClean="0"/>
              <a:t>Os </a:t>
            </a:r>
            <a:r>
              <a:rPr lang="pt-BR" sz="2800" dirty="0"/>
              <a:t>tipos de dados e comandos SQL </a:t>
            </a:r>
            <a:r>
              <a:rPr lang="pt-BR" sz="2800" dirty="0" smtClean="0"/>
              <a:t>são compartilhados </a:t>
            </a:r>
            <a:r>
              <a:rPr lang="pt-BR" sz="2800" dirty="0"/>
              <a:t>com o PL/SQL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smtClean="0"/>
              <a:t>Os </a:t>
            </a:r>
            <a:r>
              <a:rPr lang="pt-BR" sz="2800" dirty="0"/>
              <a:t>blocos ficam armazenados dentro do banco de dados.</a:t>
            </a:r>
          </a:p>
        </p:txBody>
      </p:sp>
      <p:pic>
        <p:nvPicPr>
          <p:cNvPr id="3" name="Á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32900" y="6946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3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9"/>
    </mc:Choice>
    <mc:Fallback>
      <p:transition spd="slow" advTm="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53244" y="645840"/>
            <a:ext cx="8951912" cy="192360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endParaRPr lang="pt-BR" sz="1600" dirty="0" smtClean="0"/>
          </a:p>
          <a:p>
            <a:pPr>
              <a:lnSpc>
                <a:spcPts val="2500"/>
              </a:lnSpc>
            </a:pPr>
            <a:r>
              <a:rPr lang="pt-BR" sz="2800" b="1" dirty="0" smtClean="0">
                <a:sym typeface="Wingdings"/>
              </a:rPr>
              <a:t>CHAMANDO A FUNÇÃO</a:t>
            </a:r>
          </a:p>
          <a:p>
            <a:pPr>
              <a:lnSpc>
                <a:spcPts val="2500"/>
              </a:lnSpc>
            </a:pPr>
            <a:endParaRPr lang="pt-BR" sz="2800" b="1" dirty="0">
              <a:sym typeface="Wingdings"/>
            </a:endParaRPr>
          </a:p>
          <a:p>
            <a:pPr>
              <a:lnSpc>
                <a:spcPts val="2500"/>
              </a:lnSpc>
            </a:pPr>
            <a:endParaRPr lang="pt-BR" sz="2800" b="1" dirty="0">
              <a:sym typeface="Wingdings"/>
            </a:endParaRPr>
          </a:p>
          <a:p>
            <a:pPr>
              <a:lnSpc>
                <a:spcPts val="2500"/>
              </a:lnSpc>
            </a:pPr>
            <a:endParaRPr lang="pt-BR" sz="1600" dirty="0" smtClean="0"/>
          </a:p>
          <a:p>
            <a:pPr>
              <a:lnSpc>
                <a:spcPts val="2500"/>
              </a:lnSpc>
            </a:pPr>
            <a:r>
              <a:rPr lang="en-US" sz="3200" dirty="0"/>
              <a:t>select </a:t>
            </a:r>
            <a:r>
              <a:rPr lang="en-US" sz="3200" dirty="0" err="1"/>
              <a:t>media_pond</a:t>
            </a:r>
            <a:r>
              <a:rPr lang="en-US" sz="3200" dirty="0"/>
              <a:t> (10,1,5,3) as </a:t>
            </a:r>
            <a:r>
              <a:rPr lang="en-US" sz="3200" dirty="0" err="1"/>
              <a:t>mp</a:t>
            </a:r>
            <a:r>
              <a:rPr lang="en-US" sz="3200" dirty="0"/>
              <a:t> from dual;</a:t>
            </a:r>
            <a:endParaRPr lang="pt-BR" sz="3200" dirty="0" smtClean="0"/>
          </a:p>
        </p:txBody>
      </p:sp>
      <p:pic>
        <p:nvPicPr>
          <p:cNvPr id="4" name="Á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32900" y="6946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2"/>
    </mc:Choice>
    <mc:Fallback>
      <p:transition spd="slow" advTm="4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466</Words>
  <Application>Microsoft Office PowerPoint</Application>
  <PresentationFormat>Personalizar</PresentationFormat>
  <Paragraphs>93</Paragraphs>
  <Slides>11</Slides>
  <Notes>0</Notes>
  <HiddenSlides>0</HiddenSlides>
  <MMClips>11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Geraldo</dc:creator>
  <cp:lastModifiedBy>Geraldo Corrêa</cp:lastModifiedBy>
  <cp:revision>33</cp:revision>
  <dcterms:created xsi:type="dcterms:W3CDTF">2012-04-24T22:34:21Z</dcterms:created>
  <dcterms:modified xsi:type="dcterms:W3CDTF">2015-05-20T00:13:39Z</dcterms:modified>
</cp:coreProperties>
</file>