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6" r:id="rId3"/>
    <p:sldId id="277" r:id="rId4"/>
    <p:sldId id="278" r:id="rId5"/>
    <p:sldId id="266" r:id="rId6"/>
    <p:sldId id="267" r:id="rId7"/>
    <p:sldId id="282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8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D11-D2EA-46A9-A554-CEAD8195BDC1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B414-CAE3-4C42-9D70-223787019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84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D11-D2EA-46A9-A554-CEAD8195BDC1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B414-CAE3-4C42-9D70-223787019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77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D11-D2EA-46A9-A554-CEAD8195BDC1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B414-CAE3-4C42-9D70-223787019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1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D11-D2EA-46A9-A554-CEAD8195BDC1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B414-CAE3-4C42-9D70-223787019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60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D11-D2EA-46A9-A554-CEAD8195BDC1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B414-CAE3-4C42-9D70-223787019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33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D11-D2EA-46A9-A554-CEAD8195BDC1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B414-CAE3-4C42-9D70-223787019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7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D11-D2EA-46A9-A554-CEAD8195BDC1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B414-CAE3-4C42-9D70-223787019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11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D11-D2EA-46A9-A554-CEAD8195BDC1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B414-CAE3-4C42-9D70-223787019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50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D11-D2EA-46A9-A554-CEAD8195BDC1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B414-CAE3-4C42-9D70-223787019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3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D11-D2EA-46A9-A554-CEAD8195BDC1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B414-CAE3-4C42-9D70-223787019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55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D11-D2EA-46A9-A554-CEAD8195BDC1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B414-CAE3-4C42-9D70-223787019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57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ADD11-D2EA-46A9-A554-CEAD8195BDC1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CB414-CAE3-4C42-9D70-223787019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44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BLOCO PL/SQL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SELECT INTO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8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Herança </a:t>
            </a:r>
            <a:r>
              <a:rPr lang="pt-BR" dirty="0"/>
              <a:t>de Tipos de Dados e Tamanho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Para </a:t>
            </a:r>
            <a:r>
              <a:rPr lang="pt-BR" dirty="0"/>
              <a:t>herdar o tipo de uma coluna de uma tabela:</a:t>
            </a:r>
          </a:p>
          <a:p>
            <a:pPr marL="0" indent="0">
              <a:buNone/>
            </a:pPr>
            <a:r>
              <a:rPr lang="pt-BR" sz="2600" dirty="0" err="1" smtClean="0"/>
              <a:t>Nome_da_variavel</a:t>
            </a:r>
            <a:r>
              <a:rPr lang="pt-BR" sz="2600" dirty="0"/>
              <a:t>  </a:t>
            </a:r>
            <a:r>
              <a:rPr lang="pt-BR" sz="2600" dirty="0" smtClean="0"/>
              <a:t>   </a:t>
            </a:r>
            <a:r>
              <a:rPr lang="pt-BR" sz="2600" dirty="0" err="1" smtClean="0"/>
              <a:t>Nome_da_tabela.Nome_da_Coluna%Type</a:t>
            </a:r>
            <a:r>
              <a:rPr lang="pt-BR" sz="2600" dirty="0" smtClean="0"/>
              <a:t>;</a:t>
            </a:r>
          </a:p>
          <a:p>
            <a:pPr marL="0" indent="0">
              <a:buNone/>
            </a:pPr>
            <a:endParaRPr lang="pt-BR" sz="2600" dirty="0"/>
          </a:p>
          <a:p>
            <a:r>
              <a:rPr lang="pt-BR" dirty="0" smtClean="0"/>
              <a:t>Para </a:t>
            </a:r>
            <a:r>
              <a:rPr lang="pt-BR" dirty="0"/>
              <a:t>herdar o tipo do registro (linha inteira):</a:t>
            </a:r>
          </a:p>
          <a:p>
            <a:pPr marL="0" indent="0">
              <a:buNone/>
            </a:pPr>
            <a:r>
              <a:rPr lang="pt-BR" sz="2600" dirty="0" err="1" smtClean="0"/>
              <a:t>Nome_da_variavel</a:t>
            </a:r>
            <a:r>
              <a:rPr lang="pt-BR" sz="2600" dirty="0" smtClean="0"/>
              <a:t>      </a:t>
            </a:r>
            <a:r>
              <a:rPr lang="pt-BR" sz="2600" dirty="0" err="1" smtClean="0"/>
              <a:t>Nome_da_tabela%RowType</a:t>
            </a:r>
            <a:r>
              <a:rPr lang="pt-BR" sz="2600" dirty="0" smtClean="0"/>
              <a:t>;</a:t>
            </a:r>
          </a:p>
          <a:p>
            <a:pPr marL="0" indent="0">
              <a:buNone/>
            </a:pPr>
            <a:endParaRPr lang="pt-BR" sz="2600" dirty="0" smtClean="0"/>
          </a:p>
          <a:p>
            <a:r>
              <a:rPr lang="pt-BR" dirty="0" smtClean="0"/>
              <a:t>Para </a:t>
            </a:r>
            <a:r>
              <a:rPr lang="pt-BR" dirty="0"/>
              <a:t>herdar o tipo de uma variável previamente </a:t>
            </a:r>
            <a:r>
              <a:rPr lang="pt-BR" dirty="0" smtClean="0"/>
              <a:t>declarada:</a:t>
            </a:r>
          </a:p>
          <a:p>
            <a:pPr marL="0" indent="0">
              <a:buNone/>
            </a:pPr>
            <a:r>
              <a:rPr lang="pt-BR" sz="2600" dirty="0" err="1" smtClean="0"/>
              <a:t>Nome_da_variavel</a:t>
            </a:r>
            <a:r>
              <a:rPr lang="pt-BR" sz="2600" dirty="0" smtClean="0"/>
              <a:t>       </a:t>
            </a:r>
            <a:r>
              <a:rPr lang="pt-BR" sz="2600" dirty="0" err="1" smtClean="0"/>
              <a:t>Nome_da_variavel%Type</a:t>
            </a:r>
            <a:r>
              <a:rPr lang="pt-BR" sz="2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856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DECLARE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000" dirty="0"/>
              <a:t>REG_ITEM </a:t>
            </a:r>
            <a:r>
              <a:rPr lang="pt-BR" sz="2000" dirty="0" smtClean="0"/>
              <a:t>			ITEM_NOTA_FISCAL%ROWTYPE</a:t>
            </a:r>
            <a:r>
              <a:rPr lang="pt-BR" sz="2000" dirty="0"/>
              <a:t>;</a:t>
            </a:r>
          </a:p>
          <a:p>
            <a:pPr marL="0" indent="0">
              <a:buNone/>
            </a:pPr>
            <a:r>
              <a:rPr lang="pt-BR" sz="2000" dirty="0"/>
              <a:t>AUX_CD_PRODUTO CONSTANT </a:t>
            </a:r>
            <a:r>
              <a:rPr lang="pt-BR" sz="2000" dirty="0" smtClean="0"/>
              <a:t>	PRODUTO.CD_PRODUTO%TYPE </a:t>
            </a:r>
            <a:r>
              <a:rPr lang="pt-BR" sz="2000" dirty="0"/>
              <a:t>:= 1;</a:t>
            </a:r>
          </a:p>
          <a:p>
            <a:pPr marL="0" indent="0">
              <a:buNone/>
            </a:pPr>
            <a:r>
              <a:rPr lang="pt-BR" sz="2000" dirty="0"/>
              <a:t>VL_TOTAL </a:t>
            </a:r>
            <a:r>
              <a:rPr lang="pt-BR" sz="2000" dirty="0" smtClean="0"/>
              <a:t>			PRODUTO.VL_CUSTO_MEDIO%TYPE</a:t>
            </a:r>
            <a:r>
              <a:rPr lang="pt-BR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594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</a:t>
            </a:r>
            <a:r>
              <a:rPr lang="pt-BR" dirty="0"/>
              <a:t>Pré-Definidas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NO_DATA_FOUND </a:t>
            </a:r>
            <a:r>
              <a:rPr lang="pt-BR" dirty="0"/>
              <a:t>(ORA-01403, SQLCODE-01403): Ocorre quando </a:t>
            </a:r>
            <a:r>
              <a:rPr lang="pt-BR" dirty="0" smtClean="0"/>
              <a:t>um comando </a:t>
            </a:r>
            <a:r>
              <a:rPr lang="pt-BR" dirty="0"/>
              <a:t>SELECT...INTO não retornar nenhuma linha. Isto nunca ocorrerá </a:t>
            </a:r>
            <a:r>
              <a:rPr lang="pt-BR" dirty="0" smtClean="0"/>
              <a:t>quando se </a:t>
            </a:r>
            <a:r>
              <a:rPr lang="pt-BR" dirty="0"/>
              <a:t>estiver retornando um função de grupo, como SUM ou AVG, </a:t>
            </a:r>
            <a:r>
              <a:rPr lang="pt-BR" dirty="0" err="1"/>
              <a:t>qu</a:t>
            </a:r>
            <a:r>
              <a:rPr lang="pt-BR" dirty="0"/>
              <a:t> sempre </a:t>
            </a:r>
            <a:r>
              <a:rPr lang="pt-BR" dirty="0" smtClean="0"/>
              <a:t>retornará um </a:t>
            </a:r>
            <a:r>
              <a:rPr lang="pt-BR" dirty="0"/>
              <a:t>valor ou nulo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TOO_MANY_ROWS </a:t>
            </a:r>
            <a:r>
              <a:rPr lang="pt-BR" dirty="0"/>
              <a:t>(ORA-01422, SQLCODE-01422): Ocorre quando </a:t>
            </a:r>
            <a:r>
              <a:rPr lang="pt-BR" dirty="0" smtClean="0"/>
              <a:t>um comando </a:t>
            </a:r>
            <a:r>
              <a:rPr lang="pt-BR" dirty="0"/>
              <a:t>SELECT...INTO retornar mais de uma linha.</a:t>
            </a:r>
          </a:p>
        </p:txBody>
      </p:sp>
    </p:spTree>
    <p:extLst>
      <p:ext uri="{BB962C8B-B14F-4D97-AF65-F5344CB8AC3E}">
        <p14:creationId xmlns:p14="http://schemas.microsoft.com/office/powerpoint/2010/main" val="178468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Pré-Definidas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 smtClean="0"/>
              <a:t>VALUE_ERROR </a:t>
            </a:r>
            <a:r>
              <a:rPr lang="pt-BR" dirty="0"/>
              <a:t>(ORA-06502, SQLCODE-06502): Ocorre quando houver um </a:t>
            </a:r>
            <a:r>
              <a:rPr lang="pt-BR" dirty="0" smtClean="0"/>
              <a:t>erro aritmético</a:t>
            </a:r>
            <a:r>
              <a:rPr lang="pt-BR" dirty="0"/>
              <a:t>, de conversão, </a:t>
            </a:r>
            <a:r>
              <a:rPr lang="pt-BR" dirty="0" err="1"/>
              <a:t>truncagem</a:t>
            </a:r>
            <a:r>
              <a:rPr lang="pt-BR" dirty="0"/>
              <a:t> ou tamanho, como quando um valor </a:t>
            </a:r>
            <a:r>
              <a:rPr lang="pt-BR" dirty="0" smtClean="0"/>
              <a:t>numérico for </a:t>
            </a:r>
            <a:r>
              <a:rPr lang="pt-BR" dirty="0"/>
              <a:t>selecionado para dentro de um variável </a:t>
            </a:r>
            <a:r>
              <a:rPr lang="pt-BR" dirty="0" err="1"/>
              <a:t>caracter</a:t>
            </a:r>
            <a:r>
              <a:rPr lang="pt-BR" dirty="0"/>
              <a:t>, ou o valor for maior que </a:t>
            </a:r>
            <a:r>
              <a:rPr lang="pt-BR" dirty="0" smtClean="0"/>
              <a:t>o declarado </a:t>
            </a:r>
            <a:r>
              <a:rPr lang="pt-BR" dirty="0"/>
              <a:t>para a variável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ZERO_DIVIDE </a:t>
            </a:r>
            <a:r>
              <a:rPr lang="pt-BR" dirty="0"/>
              <a:t>(ORA-01476, SQLCODE-01476): Ocorre na tentativa de </a:t>
            </a:r>
            <a:r>
              <a:rPr lang="pt-BR" dirty="0" smtClean="0"/>
              <a:t>dividir qualquer </a:t>
            </a:r>
            <a:r>
              <a:rPr lang="pt-BR" dirty="0"/>
              <a:t>número por zero.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OTHERS</a:t>
            </a:r>
            <a:r>
              <a:rPr lang="pt-BR" dirty="0"/>
              <a:t>: Permite tratar outros erros, com a ajuda das funções SQLCODE </a:t>
            </a:r>
            <a:r>
              <a:rPr lang="pt-BR" dirty="0" smtClean="0"/>
              <a:t>e SQLERRM</a:t>
            </a:r>
            <a:r>
              <a:rPr lang="pt-BR" dirty="0"/>
              <a:t>, que retorna o número do erro Oracle e o texto da mensagem de </a:t>
            </a:r>
            <a:r>
              <a:rPr lang="pt-BR" dirty="0" smtClean="0"/>
              <a:t>erro, respectivamente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66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Pré-Definidas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pt-BR" dirty="0" smtClean="0"/>
              <a:t>CURSOR_ALREADY_OPEN </a:t>
            </a:r>
            <a:r>
              <a:rPr lang="pt-BR" dirty="0"/>
              <a:t>(ORA-06511, SQLCODE-06511): Ocorre quando </a:t>
            </a:r>
            <a:r>
              <a:rPr lang="pt-BR" dirty="0" smtClean="0"/>
              <a:t>se tenta </a:t>
            </a:r>
            <a:r>
              <a:rPr lang="pt-BR" dirty="0"/>
              <a:t>abrir um cursor que já está aberto. Neste caso, o cursor deve ser fechado </a:t>
            </a:r>
            <a:r>
              <a:rPr lang="pt-BR" dirty="0" smtClean="0"/>
              <a:t>para que </a:t>
            </a:r>
            <a:r>
              <a:rPr lang="pt-BR" dirty="0"/>
              <a:t>possa ser reaberto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DUP_VAL_ON_INDEX </a:t>
            </a:r>
            <a:r>
              <a:rPr lang="pt-BR" dirty="0"/>
              <a:t>(ORA-00001, SQLCODE-00001): Ocorre na tentativa </a:t>
            </a:r>
            <a:r>
              <a:rPr lang="pt-BR" dirty="0" smtClean="0"/>
              <a:t>de armazenar </a:t>
            </a:r>
            <a:r>
              <a:rPr lang="pt-BR" dirty="0"/>
              <a:t>um valor duplicado em uma coluna de uma tabela </a:t>
            </a:r>
            <a:r>
              <a:rPr lang="pt-BR" dirty="0" err="1"/>
              <a:t>qua</a:t>
            </a:r>
            <a:r>
              <a:rPr lang="pt-BR" dirty="0"/>
              <a:t> possui chave </a:t>
            </a:r>
            <a:r>
              <a:rPr lang="pt-BR" dirty="0" smtClean="0"/>
              <a:t>única ou </a:t>
            </a:r>
            <a:r>
              <a:rPr lang="pt-BR" dirty="0"/>
              <a:t>primária.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INVALID_CURSOR </a:t>
            </a:r>
            <a:r>
              <a:rPr lang="pt-BR" dirty="0"/>
              <a:t>(ORA-01722, SQLCODE-01722): Ocorre na tentativa </a:t>
            </a:r>
            <a:r>
              <a:rPr lang="pt-BR" dirty="0" smtClean="0"/>
              <a:t>de converter </a:t>
            </a:r>
            <a:r>
              <a:rPr lang="pt-BR" dirty="0"/>
              <a:t>uma </a:t>
            </a:r>
            <a:r>
              <a:rPr lang="pt-BR" dirty="0" err="1"/>
              <a:t>string</a:t>
            </a:r>
            <a:r>
              <a:rPr lang="pt-BR" dirty="0"/>
              <a:t> em número, caso a </a:t>
            </a:r>
            <a:r>
              <a:rPr lang="pt-BR" dirty="0" err="1"/>
              <a:t>string</a:t>
            </a:r>
            <a:r>
              <a:rPr lang="pt-BR" dirty="0"/>
              <a:t> não represente um número válido.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LOGIN_DENIED </a:t>
            </a:r>
            <a:r>
              <a:rPr lang="pt-BR" dirty="0"/>
              <a:t>(ORA-01017, SQLCODE-01017): Ocorre na tentativa </a:t>
            </a:r>
            <a:r>
              <a:rPr lang="pt-BR" dirty="0" smtClean="0"/>
              <a:t>de conexão </a:t>
            </a:r>
            <a:r>
              <a:rPr lang="pt-BR" dirty="0"/>
              <a:t>com o banco de dados com um </a:t>
            </a:r>
            <a:r>
              <a:rPr lang="pt-BR" dirty="0" err="1"/>
              <a:t>username</a:t>
            </a:r>
            <a:r>
              <a:rPr lang="pt-BR" dirty="0"/>
              <a:t>/</a:t>
            </a:r>
            <a:r>
              <a:rPr lang="pt-BR" dirty="0" err="1"/>
              <a:t>password</a:t>
            </a:r>
            <a:r>
              <a:rPr lang="pt-BR" dirty="0"/>
              <a:t> </a:t>
            </a:r>
            <a:r>
              <a:rPr lang="pt-BR" dirty="0" smtClean="0"/>
              <a:t>inválido.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NOT_LOGGED_ON </a:t>
            </a:r>
            <a:r>
              <a:rPr lang="pt-BR" dirty="0"/>
              <a:t>(ORA-01012, SQLCODE-01012): Ocorre na tentativa </a:t>
            </a:r>
            <a:r>
              <a:rPr lang="pt-BR" dirty="0" smtClean="0"/>
              <a:t>de acessar </a:t>
            </a:r>
            <a:r>
              <a:rPr lang="pt-BR" dirty="0"/>
              <a:t>o banco de dados sem que se esteja conectado a ele.</a:t>
            </a:r>
          </a:p>
        </p:txBody>
      </p:sp>
    </p:spTree>
    <p:extLst>
      <p:ext uri="{BB962C8B-B14F-4D97-AF65-F5344CB8AC3E}">
        <p14:creationId xmlns:p14="http://schemas.microsoft.com/office/powerpoint/2010/main" val="208703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Pré-Definidas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dirty="0" smtClean="0"/>
              <a:t>PROGRAM_ERROR </a:t>
            </a:r>
            <a:r>
              <a:rPr lang="pt-BR" dirty="0"/>
              <a:t>(ORA-06501, SQLCODE-06501): Ocorre em caso </a:t>
            </a:r>
            <a:r>
              <a:rPr lang="pt-BR" dirty="0" smtClean="0"/>
              <a:t>de problemas </a:t>
            </a:r>
            <a:r>
              <a:rPr lang="pt-BR" dirty="0"/>
              <a:t>internos do PL/SQL.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ROWTYPE_MISMATCH </a:t>
            </a:r>
            <a:r>
              <a:rPr lang="pt-BR" dirty="0"/>
              <a:t>(ORA-06504, SQLCODE-06504): Ocorre se o retorno </a:t>
            </a:r>
            <a:r>
              <a:rPr lang="pt-BR" dirty="0" smtClean="0"/>
              <a:t>do cursor </a:t>
            </a:r>
            <a:r>
              <a:rPr lang="pt-BR" dirty="0"/>
              <a:t>e a variável PL/SQL para retorno de um cursor sejam de tipos incompatíveis.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STORAGE_ERROS </a:t>
            </a:r>
            <a:r>
              <a:rPr lang="pt-BR" dirty="0"/>
              <a:t>(ORA-06500, SQLCODE-06500): Ocorre se não </a:t>
            </a:r>
            <a:r>
              <a:rPr lang="pt-BR" dirty="0" smtClean="0"/>
              <a:t>houver memória </a:t>
            </a:r>
            <a:r>
              <a:rPr lang="pt-BR" dirty="0"/>
              <a:t>suficiente para a execução de bloco PL/SQL ou caso a memória esteja </a:t>
            </a:r>
            <a:r>
              <a:rPr lang="pt-BR" dirty="0" smtClean="0"/>
              <a:t>com problemas.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TIMEOUT_ON_RESOURCE </a:t>
            </a:r>
            <a:r>
              <a:rPr lang="pt-BR" dirty="0"/>
              <a:t>(ORA-00051, SQLCODE-00051): Ocorre </a:t>
            </a:r>
            <a:r>
              <a:rPr lang="pt-BR" dirty="0" smtClean="0"/>
              <a:t>quando acontecer </a:t>
            </a:r>
            <a:r>
              <a:rPr lang="pt-BR" dirty="0"/>
              <a:t>um timeout enquanto o Oracle estiver aguardando um recurso.</a:t>
            </a:r>
          </a:p>
        </p:txBody>
      </p:sp>
    </p:spTree>
    <p:extLst>
      <p:ext uri="{BB962C8B-B14F-4D97-AF65-F5344CB8AC3E}">
        <p14:creationId xmlns:p14="http://schemas.microsoft.com/office/powerpoint/2010/main" val="18121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PROPOSTOS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bloco PL/SQL para verificar se existe um departamento conforme o valor de entrada de uma variável</a:t>
            </a:r>
          </a:p>
          <a:p>
            <a:endParaRPr lang="pt-BR" dirty="0" smtClean="0"/>
          </a:p>
          <a:p>
            <a:r>
              <a:rPr lang="pt-BR" dirty="0"/>
              <a:t>Crie um bloco PL/SQL para </a:t>
            </a:r>
            <a:r>
              <a:rPr lang="pt-BR" dirty="0" smtClean="0"/>
              <a:t>imprimir um os dados de um produto a partir de seu código.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269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SELECT INTO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resultado de um comando SELECT que retorna várias colunas (mas apenas uma linha) pode ser atribuído a uma variável registro, a uma variável tipo-linha, ou a uma lista de variáveis escalares. É feito através de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SELECT </a:t>
            </a:r>
            <a:r>
              <a:rPr lang="pt-BR" dirty="0"/>
              <a:t>INTO </a:t>
            </a:r>
            <a:r>
              <a:rPr lang="pt-BR" i="1" dirty="0"/>
              <a:t>destino</a:t>
            </a:r>
            <a:r>
              <a:rPr lang="pt-BR" dirty="0"/>
              <a:t> </a:t>
            </a:r>
            <a:r>
              <a:rPr lang="pt-BR" i="1" dirty="0" err="1"/>
              <a:t>expressões_de_seleção</a:t>
            </a:r>
            <a:r>
              <a:rPr lang="pt-BR" dirty="0"/>
              <a:t> FROM ...;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15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SELECT INTO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onde </a:t>
            </a:r>
            <a:r>
              <a:rPr lang="pt-BR" i="1" dirty="0"/>
              <a:t>destino</a:t>
            </a:r>
            <a:r>
              <a:rPr lang="pt-BR" dirty="0"/>
              <a:t> pode ser uma variável registro, uma variável linha, ou uma lista separada por vírgulas de variáveis simples e campos de registro/linha. </a:t>
            </a:r>
            <a:endParaRPr lang="pt-BR" dirty="0" smtClean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A</a:t>
            </a:r>
            <a:r>
              <a:rPr lang="pt-BR" dirty="0"/>
              <a:t> </a:t>
            </a:r>
            <a:r>
              <a:rPr lang="pt-BR" i="1" dirty="0" err="1"/>
              <a:t>expressões_de_seleção</a:t>
            </a:r>
            <a:r>
              <a:rPr lang="pt-BR" dirty="0"/>
              <a:t> e o restante do comando são os mesmos que no SQL comum.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376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SELECT INTO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Se for utilizado como destino uma linha ou uma lista de variáveis, os valores selecionados devem corresponder exatamente à estrutura do destino, senão ocorre um erro em tempo de execução. </a:t>
            </a:r>
            <a:endParaRPr lang="pt-BR" dirty="0" smtClean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Quando </a:t>
            </a:r>
            <a:r>
              <a:rPr lang="pt-BR" dirty="0"/>
              <a:t>o destino é uma variável registro, esta se </a:t>
            </a:r>
            <a:r>
              <a:rPr lang="pt-BR" dirty="0" smtClean="0"/>
              <a:t>configura </a:t>
            </a:r>
            <a:r>
              <a:rPr lang="pt-BR" dirty="0"/>
              <a:t>automaticamente para o tipo linha das colunas do resultado da consulta.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742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 de um Bloco </a:t>
            </a:r>
            <a:r>
              <a:rPr lang="pt-BR" dirty="0" smtClean="0"/>
              <a:t>PL/SQL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/>
              <a:t>Área </a:t>
            </a:r>
            <a:r>
              <a:rPr lang="pt-BR" dirty="0"/>
              <a:t>de declaração,</a:t>
            </a:r>
          </a:p>
          <a:p>
            <a:r>
              <a:rPr lang="pt-BR" dirty="0" smtClean="0"/>
              <a:t>Área </a:t>
            </a:r>
            <a:r>
              <a:rPr lang="pt-BR" dirty="0"/>
              <a:t>de comandos</a:t>
            </a:r>
          </a:p>
          <a:p>
            <a:r>
              <a:rPr lang="pt-BR" dirty="0" smtClean="0"/>
              <a:t>Área </a:t>
            </a:r>
            <a:r>
              <a:rPr lang="pt-BR" dirty="0"/>
              <a:t>de exceções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Estrutura </a:t>
            </a:r>
            <a:r>
              <a:rPr lang="pt-BR" dirty="0"/>
              <a:t>de um Bloco PL/SQL</a:t>
            </a:r>
          </a:p>
          <a:p>
            <a:pPr marL="0" indent="0">
              <a:buNone/>
            </a:pPr>
            <a:r>
              <a:rPr lang="pt-BR" dirty="0"/>
              <a:t>DECLARE</a:t>
            </a:r>
          </a:p>
          <a:p>
            <a:pPr marL="0" indent="0">
              <a:buNone/>
            </a:pPr>
            <a:r>
              <a:rPr lang="pt-BR" dirty="0" smtClean="0"/>
              <a:t>	declarações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BEGIN</a:t>
            </a:r>
          </a:p>
          <a:p>
            <a:pPr marL="0" indent="0">
              <a:buNone/>
            </a:pPr>
            <a:r>
              <a:rPr lang="pt-BR" dirty="0" smtClean="0"/>
              <a:t>	estruturas </a:t>
            </a:r>
            <a:r>
              <a:rPr lang="pt-BR" dirty="0"/>
              <a:t>executáveis, comandos e outros blocos PL/SQL</a:t>
            </a:r>
          </a:p>
          <a:p>
            <a:pPr marL="0" indent="0">
              <a:buNone/>
            </a:pPr>
            <a:r>
              <a:rPr lang="pt-BR" dirty="0" smtClean="0"/>
              <a:t>	BEGIN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EXCEPTION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	tratamento </a:t>
            </a:r>
            <a:r>
              <a:rPr lang="pt-BR" dirty="0"/>
              <a:t>de exceções (pode conter outros blocos)</a:t>
            </a:r>
          </a:p>
          <a:p>
            <a:pPr marL="0" indent="0">
              <a:buNone/>
            </a:pPr>
            <a:r>
              <a:rPr lang="pt-BR" dirty="0" smtClean="0"/>
              <a:t>	END 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42706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/>
              <a:t>DECLARE</a:t>
            </a:r>
          </a:p>
          <a:p>
            <a:pPr marL="0" indent="0">
              <a:buNone/>
            </a:pPr>
            <a:r>
              <a:rPr lang="pt-BR" dirty="0" smtClean="0"/>
              <a:t>	NOME </a:t>
            </a:r>
            <a:r>
              <a:rPr lang="pt-BR" dirty="0"/>
              <a:t>EMP.NOME_EMP%TYPE;</a:t>
            </a:r>
          </a:p>
          <a:p>
            <a:pPr marL="0" indent="0">
              <a:buNone/>
            </a:pPr>
            <a:r>
              <a:rPr lang="pt-BR" dirty="0" smtClean="0"/>
              <a:t>	NUMEROEMPREGADO </a:t>
            </a:r>
            <a:r>
              <a:rPr lang="pt-BR" dirty="0"/>
              <a:t>NUMBER;</a:t>
            </a:r>
          </a:p>
          <a:p>
            <a:pPr marL="0" indent="0">
              <a:buNone/>
            </a:pPr>
            <a:r>
              <a:rPr lang="pt-BR" dirty="0"/>
              <a:t>BEGIN</a:t>
            </a:r>
          </a:p>
          <a:p>
            <a:pPr marL="0" indent="0">
              <a:buNone/>
            </a:pPr>
            <a:r>
              <a:rPr lang="pt-BR" dirty="0"/>
              <a:t>   NUMEROEMPREGADO := &amp;NUMEROEMPREGADO;</a:t>
            </a:r>
          </a:p>
          <a:p>
            <a:pPr marL="0" indent="0">
              <a:buNone/>
            </a:pPr>
            <a:r>
              <a:rPr lang="pt-BR" dirty="0"/>
              <a:t>   SELECT NOME_EMP</a:t>
            </a:r>
          </a:p>
          <a:p>
            <a:pPr marL="0" indent="0">
              <a:buNone/>
            </a:pPr>
            <a:r>
              <a:rPr lang="pt-BR" dirty="0"/>
              <a:t>    INTO NOME</a:t>
            </a:r>
          </a:p>
          <a:p>
            <a:pPr marL="0" indent="0">
              <a:buNone/>
            </a:pPr>
            <a:r>
              <a:rPr lang="pt-BR" dirty="0"/>
              <a:t>    FROM EMP</a:t>
            </a:r>
          </a:p>
          <a:p>
            <a:pPr marL="0" indent="0">
              <a:buNone/>
            </a:pPr>
            <a:r>
              <a:rPr lang="pt-BR" dirty="0"/>
              <a:t>    WHERE N_EMP = NUMEROEMPREGADO;</a:t>
            </a:r>
          </a:p>
          <a:p>
            <a:pPr marL="0" indent="0">
              <a:buNone/>
            </a:pPr>
            <a:r>
              <a:rPr lang="pt-BR" dirty="0"/>
              <a:t>    IF NOME IS NOT NULL THEN</a:t>
            </a:r>
          </a:p>
          <a:p>
            <a:pPr marL="0" indent="0">
              <a:buNone/>
            </a:pPr>
            <a:r>
              <a:rPr lang="pt-BR" dirty="0"/>
              <a:t>      DBMS_OUTPUT.PUT_LINE ('NOME DO EMPREGADO ' || NOME);</a:t>
            </a:r>
          </a:p>
          <a:p>
            <a:pPr marL="0" indent="0">
              <a:buNone/>
            </a:pPr>
            <a:r>
              <a:rPr lang="pt-BR" dirty="0"/>
              <a:t>    END IF;</a:t>
            </a:r>
          </a:p>
          <a:p>
            <a:pPr marL="0" indent="0">
              <a:buNone/>
            </a:pPr>
            <a:r>
              <a:rPr lang="pt-BR" dirty="0"/>
              <a:t>EXCEPTION</a:t>
            </a:r>
          </a:p>
          <a:p>
            <a:pPr marL="0" indent="0">
              <a:buNone/>
            </a:pPr>
            <a:r>
              <a:rPr lang="pt-BR" dirty="0"/>
              <a:t>   WHEN NO_DATA_FOUND THEN DBMS_OUTPUT.PUT_LINE('NÃO EXISTE EMPREGADO COM O NUMERO '|| NUMEROEMPREGADO||'. POR FAVOR VERIFIQUE.');</a:t>
            </a:r>
          </a:p>
          <a:p>
            <a:pPr marL="0" indent="0">
              <a:buNone/>
            </a:pPr>
            <a:r>
              <a:rPr lang="pt-BR" dirty="0"/>
              <a:t>  WHEN TOO_MANY_ROWS THEN DBMS_OUTPUT.PUT_LINE('MAIS DE UM EMPREGADO COM O NUMERO '||NUMEROEMPREGADO||' FOI ENCONTRADO, POR FAVOR VERIFIQUE.');</a:t>
            </a:r>
          </a:p>
          <a:p>
            <a:pPr marL="0" indent="0">
              <a:buNone/>
            </a:pPr>
            <a:r>
              <a:rPr lang="pt-BR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78773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DECLARE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DEPARTAMENTO EMP.N_DEP%TYPE;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NUMEROEMPREGADO NUMBER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REG_EMP    </a:t>
            </a:r>
            <a:r>
              <a:rPr lang="pt-BR" dirty="0" err="1" smtClean="0"/>
              <a:t>EMP%RowType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BEGIN</a:t>
            </a:r>
          </a:p>
          <a:p>
            <a:pPr marL="0" indent="0">
              <a:buNone/>
            </a:pPr>
            <a:r>
              <a:rPr lang="pt-BR" dirty="0"/>
              <a:t>   NUMEROEMPREGADO := &amp;NUMEROEMPREGADO;</a:t>
            </a:r>
          </a:p>
          <a:p>
            <a:pPr marL="0" indent="0">
              <a:buNone/>
            </a:pPr>
            <a:r>
              <a:rPr lang="pt-BR" dirty="0"/>
              <a:t>   SELECT </a:t>
            </a:r>
            <a:r>
              <a:rPr lang="pt-BR" dirty="0" smtClean="0"/>
              <a:t>*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INTO </a:t>
            </a:r>
            <a:r>
              <a:rPr lang="pt-BR" dirty="0" smtClean="0"/>
              <a:t>REG_EMP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FROM EMP</a:t>
            </a:r>
          </a:p>
          <a:p>
            <a:pPr marL="0" indent="0">
              <a:buNone/>
            </a:pPr>
            <a:r>
              <a:rPr lang="pt-BR" dirty="0"/>
              <a:t>    WHERE </a:t>
            </a:r>
            <a:r>
              <a:rPr lang="pt-BR" dirty="0" smtClean="0"/>
              <a:t>REG_EMP.N_EMP </a:t>
            </a:r>
            <a:r>
              <a:rPr lang="pt-BR" dirty="0"/>
              <a:t>= NUMEROEMPREGADO;</a:t>
            </a:r>
          </a:p>
          <a:p>
            <a:pPr marL="0" indent="0">
              <a:buNone/>
            </a:pPr>
            <a:r>
              <a:rPr lang="pt-BR" dirty="0"/>
              <a:t>    IF </a:t>
            </a:r>
            <a:r>
              <a:rPr lang="pt-BR" dirty="0" smtClean="0"/>
              <a:t>REG_EMP.COM IS </a:t>
            </a:r>
            <a:r>
              <a:rPr lang="pt-BR" dirty="0"/>
              <a:t>NOT NULL THEN</a:t>
            </a:r>
          </a:p>
          <a:p>
            <a:pPr marL="0" indent="0">
              <a:buNone/>
            </a:pPr>
            <a:r>
              <a:rPr lang="pt-BR" dirty="0"/>
              <a:t>      DBMS_OUTPUT.PUT_LINE </a:t>
            </a:r>
            <a:r>
              <a:rPr lang="pt-BR" dirty="0" smtClean="0"/>
              <a:t>(‘COMISSÃO </a:t>
            </a:r>
            <a:r>
              <a:rPr lang="pt-BR" dirty="0"/>
              <a:t>DO EMPREGADO ' || </a:t>
            </a:r>
            <a:r>
              <a:rPr lang="pt-BR" dirty="0" smtClean="0"/>
              <a:t>REG_EMP.COM);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END IF;</a:t>
            </a:r>
          </a:p>
          <a:p>
            <a:pPr marL="0" indent="0">
              <a:buNone/>
            </a:pPr>
            <a:r>
              <a:rPr lang="pt-BR" dirty="0"/>
              <a:t>EXCEPTION</a:t>
            </a:r>
          </a:p>
          <a:p>
            <a:pPr marL="0" indent="0">
              <a:buNone/>
            </a:pPr>
            <a:r>
              <a:rPr lang="pt-BR" dirty="0"/>
              <a:t>   WHEN NO_DATA_FOUND THEN DBMS_OUTPUT.PUT_LINE('NÃO EXISTE EMPREGADO COM O NUMERO '|| NUMEROEMPREGADO||'. POR FAVOR VERIFIQUE.');</a:t>
            </a:r>
          </a:p>
          <a:p>
            <a:pPr marL="0" indent="0">
              <a:buNone/>
            </a:pPr>
            <a:r>
              <a:rPr lang="pt-BR" dirty="0"/>
              <a:t>  WHEN TOO_MANY_ROWS THEN DBMS_OUTPUT.PUT_LINE('MAIS DE UM EMPREGADO COM O NUMERO '||NUMEROEMPREGADO||' FOI ENCONTRADO, POR FAVOR VERIFIQUE.');</a:t>
            </a:r>
          </a:p>
          <a:p>
            <a:pPr marL="0" indent="0">
              <a:buNone/>
            </a:pPr>
            <a:r>
              <a:rPr lang="pt-BR" dirty="0"/>
              <a:t>END;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61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Pode-se declarar os seguintes tipos:</a:t>
            </a:r>
          </a:p>
          <a:p>
            <a:pPr lvl="1"/>
            <a:r>
              <a:rPr lang="pt-BR" dirty="0" smtClean="0"/>
              <a:t>Variáveis</a:t>
            </a:r>
            <a:endParaRPr lang="pt-BR" dirty="0"/>
          </a:p>
          <a:p>
            <a:pPr lvl="1"/>
            <a:r>
              <a:rPr lang="pt-BR" dirty="0" smtClean="0"/>
              <a:t>Constantes</a:t>
            </a:r>
            <a:endParaRPr lang="pt-BR" dirty="0"/>
          </a:p>
          <a:p>
            <a:pPr lvl="1"/>
            <a:r>
              <a:rPr lang="pt-BR" dirty="0" smtClean="0"/>
              <a:t>Cursores</a:t>
            </a:r>
            <a:endParaRPr lang="pt-BR" dirty="0"/>
          </a:p>
          <a:p>
            <a:pPr lvl="1"/>
            <a:r>
              <a:rPr lang="pt-BR" dirty="0" smtClean="0"/>
              <a:t>Estruturas</a:t>
            </a:r>
            <a:endParaRPr lang="pt-BR" dirty="0"/>
          </a:p>
          <a:p>
            <a:pPr lvl="1"/>
            <a:r>
              <a:rPr lang="pt-BR" dirty="0" smtClean="0"/>
              <a:t>Tabelas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216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Para declarar-se constantes, utiliza-se a palavra </a:t>
            </a:r>
            <a:r>
              <a:rPr lang="pt-BR" dirty="0" smtClean="0"/>
              <a:t>reservada CONSTANT</a:t>
            </a:r>
            <a:endParaRPr lang="pt-BR" dirty="0"/>
          </a:p>
          <a:p>
            <a:r>
              <a:rPr lang="pt-BR" dirty="0" smtClean="0"/>
              <a:t>Deve </a:t>
            </a:r>
            <a:r>
              <a:rPr lang="pt-BR" dirty="0"/>
              <a:t>aparecer antes do tipo de dado de um valor</a:t>
            </a:r>
          </a:p>
          <a:p>
            <a:r>
              <a:rPr lang="pt-BR" dirty="0" smtClean="0"/>
              <a:t>Deve </a:t>
            </a:r>
            <a:r>
              <a:rPr lang="pt-BR" dirty="0"/>
              <a:t>ser atribuído </a:t>
            </a:r>
            <a:r>
              <a:rPr lang="pt-BR" dirty="0" smtClean="0"/>
              <a:t>um </a:t>
            </a:r>
            <a:r>
              <a:rPr lang="pt-BR" dirty="0"/>
              <a:t>valor para a constante ou a </a:t>
            </a:r>
            <a:r>
              <a:rPr lang="pt-BR" dirty="0" smtClean="0"/>
              <a:t>palavra reservada </a:t>
            </a:r>
            <a:r>
              <a:rPr lang="pt-BR" dirty="0"/>
              <a:t>DEFAULT seguida de um </a:t>
            </a:r>
            <a:r>
              <a:rPr lang="pt-BR" dirty="0" smtClean="0"/>
              <a:t>valor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Exemplos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NR_LIDOS </a:t>
            </a:r>
            <a:r>
              <a:rPr lang="pt-BR" dirty="0" smtClean="0"/>
              <a:t>		CONSTANT 	NUMBER(4</a:t>
            </a:r>
            <a:r>
              <a:rPr lang="pt-BR" dirty="0"/>
              <a:t>) :=15;</a:t>
            </a:r>
          </a:p>
          <a:p>
            <a:pPr marL="0" indent="0">
              <a:buNone/>
            </a:pPr>
            <a:r>
              <a:rPr lang="pt-BR" dirty="0"/>
              <a:t>NR_TENTATIVA </a:t>
            </a:r>
            <a:r>
              <a:rPr lang="pt-BR" dirty="0" smtClean="0"/>
              <a:t>			NUMBER(4</a:t>
            </a:r>
            <a:r>
              <a:rPr lang="pt-BR" dirty="0"/>
              <a:t>) := 0;</a:t>
            </a:r>
          </a:p>
          <a:p>
            <a:pPr marL="0" indent="0">
              <a:buNone/>
            </a:pPr>
            <a:r>
              <a:rPr lang="pt-BR" dirty="0"/>
              <a:t>NR_LIDOS2 </a:t>
            </a:r>
            <a:r>
              <a:rPr lang="pt-BR" dirty="0" smtClean="0"/>
              <a:t>		CONSTANT 	NUMBER(4</a:t>
            </a:r>
            <a:r>
              <a:rPr lang="pt-BR" dirty="0"/>
              <a:t>) DEFAULT 15</a:t>
            </a:r>
          </a:p>
          <a:p>
            <a:pPr marL="0" indent="0">
              <a:buNone/>
            </a:pPr>
            <a:r>
              <a:rPr lang="pt-BR" dirty="0"/>
              <a:t>NR_TENTATIVA2 </a:t>
            </a:r>
            <a:r>
              <a:rPr lang="pt-BR" dirty="0" smtClean="0"/>
              <a:t>	NUMBER(4</a:t>
            </a:r>
            <a:r>
              <a:rPr lang="pt-BR" dirty="0"/>
              <a:t>) </a:t>
            </a:r>
            <a:r>
              <a:rPr lang="pt-BR" dirty="0" smtClean="0"/>
              <a:t>	DEFAULT </a:t>
            </a:r>
            <a:r>
              <a:rPr lang="pt-BR" dirty="0"/>
              <a:t>0;</a:t>
            </a:r>
          </a:p>
          <a:p>
            <a:pPr marL="0" indent="0">
              <a:buNone/>
            </a:pPr>
            <a:r>
              <a:rPr lang="pt-BR" dirty="0"/>
              <a:t>CD_CLIENTE </a:t>
            </a:r>
            <a:r>
              <a:rPr lang="pt-BR" dirty="0" smtClean="0"/>
              <a:t>			NUMBER(4</a:t>
            </a:r>
            <a:r>
              <a:rPr lang="pt-BR" dirty="0"/>
              <a:t>) NOT NULL </a:t>
            </a:r>
            <a:r>
              <a:rPr lang="pt-BR" dirty="0" smtClean="0"/>
              <a:t>:=1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0316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615</Words>
  <Application>Microsoft Office PowerPoint</Application>
  <PresentationFormat>Apresentação na tela (4:3)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do Office</vt:lpstr>
      <vt:lpstr>BLOCO PL/SQL</vt:lpstr>
      <vt:lpstr>SELECT INTO</vt:lpstr>
      <vt:lpstr>SELECT INTO</vt:lpstr>
      <vt:lpstr>SELECT INTO</vt:lpstr>
      <vt:lpstr>Estrutura de um Bloco PL/SQL</vt:lpstr>
      <vt:lpstr>EXEMPLO</vt:lpstr>
      <vt:lpstr>Apresentação do PowerPoint</vt:lpstr>
      <vt:lpstr>DECLARAÇÕES</vt:lpstr>
      <vt:lpstr>CONSTANTES</vt:lpstr>
      <vt:lpstr>Herança de Tipos de Dados e Tamanho</vt:lpstr>
      <vt:lpstr>EXEMPLO</vt:lpstr>
      <vt:lpstr>Exceções Pré-Definidas</vt:lpstr>
      <vt:lpstr>Exceções Pré-Definidas</vt:lpstr>
      <vt:lpstr>Exceções Pré-Definidas</vt:lpstr>
      <vt:lpstr>Exceções Pré-Definidas</vt:lpstr>
      <vt:lpstr>EXERCÍCIOS PROPOSTOS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Desejamos ler registro a registro a tabela FUN e mostrar os funcionários e seus salários, informando ainda se o salário do mesmo é acima ou abaixo da média:</dc:title>
  <dc:creator>Geraldo</dc:creator>
  <cp:lastModifiedBy>Geraldo Corrêa</cp:lastModifiedBy>
  <cp:revision>14</cp:revision>
  <dcterms:created xsi:type="dcterms:W3CDTF">2012-05-15T00:07:59Z</dcterms:created>
  <dcterms:modified xsi:type="dcterms:W3CDTF">2015-06-03T23:05:03Z</dcterms:modified>
</cp:coreProperties>
</file>