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2" r:id="rId14"/>
    <p:sldId id="283" r:id="rId15"/>
    <p:sldId id="284" r:id="rId16"/>
    <p:sldId id="275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6" r:id="rId25"/>
    <p:sldId id="277" r:id="rId26"/>
    <p:sldId id="278" r:id="rId27"/>
    <p:sldId id="279" r:id="rId28"/>
    <p:sldId id="280" r:id="rId29"/>
    <p:sldId id="281" r:id="rId30"/>
    <p:sldId id="285" r:id="rId31"/>
    <p:sldId id="286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5C47-B20C-44FC-B736-884E0F83939D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FD94-666D-49F2-B927-80134602D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90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5C47-B20C-44FC-B736-884E0F83939D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FD94-666D-49F2-B927-80134602D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5C47-B20C-44FC-B736-884E0F83939D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FD94-666D-49F2-B927-80134602D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5C47-B20C-44FC-B736-884E0F83939D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FD94-666D-49F2-B927-80134602D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19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5C47-B20C-44FC-B736-884E0F83939D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FD94-666D-49F2-B927-80134602D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46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5C47-B20C-44FC-B736-884E0F83939D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FD94-666D-49F2-B927-80134602D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6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5C47-B20C-44FC-B736-884E0F83939D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FD94-666D-49F2-B927-80134602D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27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5C47-B20C-44FC-B736-884E0F83939D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FD94-666D-49F2-B927-80134602D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42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5C47-B20C-44FC-B736-884E0F83939D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FD94-666D-49F2-B927-80134602D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75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5C47-B20C-44FC-B736-884E0F83939D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FD94-666D-49F2-B927-80134602D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42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5C47-B20C-44FC-B736-884E0F83939D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FD94-666D-49F2-B927-80134602D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09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95C47-B20C-44FC-B736-884E0F83939D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6FD94-666D-49F2-B927-80134602D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43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ENGENHARIA DE SOFTWARE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UEMG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– Universidade </a:t>
            </a:r>
            <a:r>
              <a:rPr lang="pt-BR" dirty="0" smtClean="0">
                <a:solidFill>
                  <a:schemeClr val="tx1"/>
                </a:solidFill>
              </a:rPr>
              <a:t>do Estado de Minas Gerais</a:t>
            </a: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Prof. Cícero M. Oliveira</a:t>
            </a:r>
          </a:p>
          <a:p>
            <a:r>
              <a:rPr lang="pt-BR" dirty="0" err="1" smtClean="0">
                <a:solidFill>
                  <a:schemeClr val="tx1"/>
                </a:solidFill>
              </a:rPr>
              <a:t>Email</a:t>
            </a:r>
            <a:r>
              <a:rPr lang="pt-BR" dirty="0" smtClean="0">
                <a:solidFill>
                  <a:schemeClr val="tx1"/>
                </a:solidFill>
              </a:rPr>
              <a:t>: </a:t>
            </a:r>
            <a:r>
              <a:rPr lang="pt-BR" dirty="0" smtClean="0">
                <a:solidFill>
                  <a:schemeClr val="tx1"/>
                </a:solidFill>
              </a:rPr>
              <a:t>cicero_auriflama</a:t>
            </a:r>
            <a:r>
              <a:rPr lang="pt-BR" dirty="0" smtClean="0">
                <a:solidFill>
                  <a:schemeClr val="tx1"/>
                </a:solidFill>
              </a:rPr>
              <a:t>@yahoo.com.br</a:t>
            </a: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Sistemas de Informação – 5º período</a:t>
            </a: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Março</a:t>
            </a:r>
            <a:r>
              <a:rPr lang="pt-BR" dirty="0" smtClean="0">
                <a:solidFill>
                  <a:schemeClr val="tx1"/>
                </a:solidFill>
              </a:rPr>
              <a:t>/2016</a:t>
            </a:r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81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000" dirty="0" smtClean="0"/>
              <a:t>Elementos fundamentais da Engenharia de </a:t>
            </a:r>
            <a:r>
              <a:rPr lang="pt-BR" sz="3000" dirty="0" err="1" smtClean="0"/>
              <a:t>Sotware</a:t>
            </a:r>
            <a:endParaRPr lang="pt-BR" sz="3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r>
              <a:rPr lang="pt-BR" sz="2400" dirty="0" smtClean="0"/>
              <a:t>Métodos;</a:t>
            </a:r>
          </a:p>
          <a:p>
            <a:endParaRPr lang="pt-BR" sz="2400" dirty="0"/>
          </a:p>
          <a:p>
            <a:r>
              <a:rPr lang="pt-BR" sz="2400" dirty="0" smtClean="0"/>
              <a:t>Ferramentas; e </a:t>
            </a:r>
          </a:p>
          <a:p>
            <a:endParaRPr lang="pt-BR" sz="2400" dirty="0"/>
          </a:p>
          <a:p>
            <a:r>
              <a:rPr lang="pt-BR" sz="2400" dirty="0" smtClean="0"/>
              <a:t>Procedimentos.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2385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Métodos de Engenharia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 smtClean="0"/>
          </a:p>
          <a:p>
            <a:pPr marL="0" indent="0" algn="just">
              <a:buNone/>
            </a:pPr>
            <a:r>
              <a:rPr lang="pt-BR" sz="2200" dirty="0" smtClean="0"/>
              <a:t>Proporciona detalhes de “como fazer” para construir um software;</a:t>
            </a:r>
          </a:p>
          <a:p>
            <a:pPr marL="0" indent="0" algn="just">
              <a:buNone/>
            </a:pPr>
            <a:endParaRPr lang="pt-BR" sz="2200" dirty="0" smtClean="0"/>
          </a:p>
          <a:p>
            <a:pPr marL="0" indent="0" algn="just">
              <a:buNone/>
            </a:pPr>
            <a:r>
              <a:rPr lang="pt-BR" sz="2200" dirty="0" smtClean="0"/>
              <a:t>Envolve:</a:t>
            </a:r>
            <a:endParaRPr lang="pt-BR" sz="2200" dirty="0"/>
          </a:p>
          <a:p>
            <a:pPr algn="just"/>
            <a:r>
              <a:rPr lang="pt-BR" sz="2200" dirty="0" smtClean="0"/>
              <a:t>Planejamento e estimativa do projeto;</a:t>
            </a:r>
          </a:p>
          <a:p>
            <a:pPr algn="just"/>
            <a:r>
              <a:rPr lang="pt-BR" sz="2200" dirty="0" smtClean="0"/>
              <a:t>Análise de requisitos de sistema;</a:t>
            </a:r>
          </a:p>
          <a:p>
            <a:pPr algn="just"/>
            <a:r>
              <a:rPr lang="pt-BR" sz="2200" dirty="0" smtClean="0"/>
              <a:t>Projeto da estrutura de dados;</a:t>
            </a:r>
          </a:p>
          <a:p>
            <a:pPr algn="just"/>
            <a:r>
              <a:rPr lang="pt-BR" sz="2200" dirty="0" smtClean="0"/>
              <a:t>Algoritmo de processamento;</a:t>
            </a:r>
          </a:p>
          <a:p>
            <a:pPr algn="just"/>
            <a:r>
              <a:rPr lang="pt-BR" sz="2200" dirty="0" smtClean="0"/>
              <a:t>Teste; e</a:t>
            </a:r>
          </a:p>
          <a:p>
            <a:pPr algn="just"/>
            <a:r>
              <a:rPr lang="pt-BR" sz="2200" dirty="0" smtClean="0"/>
              <a:t>Manutenção.</a:t>
            </a:r>
          </a:p>
        </p:txBody>
      </p:sp>
    </p:spTree>
    <p:extLst>
      <p:ext uri="{BB962C8B-B14F-4D97-AF65-F5344CB8AC3E}">
        <p14:creationId xmlns:p14="http://schemas.microsoft.com/office/powerpoint/2010/main" val="4261545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Ferramentas de Engenharia de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Propiciam apoio automatizado ou </a:t>
            </a:r>
            <a:r>
              <a:rPr lang="pt-BR" dirty="0" err="1" smtClean="0"/>
              <a:t>semi-automatizado</a:t>
            </a:r>
            <a:r>
              <a:rPr lang="pt-BR" dirty="0" smtClean="0"/>
              <a:t> aos métodos.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Exemplos:</a:t>
            </a:r>
          </a:p>
          <a:p>
            <a:pPr algn="just">
              <a:buFontTx/>
              <a:buChar char="-"/>
            </a:pPr>
            <a:endParaRPr lang="pt-BR" dirty="0" smtClean="0"/>
          </a:p>
          <a:p>
            <a:pPr algn="just">
              <a:buFontTx/>
              <a:buChar char="-"/>
            </a:pPr>
            <a:r>
              <a:rPr lang="pt-BR" dirty="0" smtClean="0"/>
              <a:t>CASE (modelagem Entidade Relacionamento);</a:t>
            </a:r>
          </a:p>
          <a:p>
            <a:pPr algn="just">
              <a:buFontTx/>
              <a:buChar char="-"/>
            </a:pPr>
            <a:endParaRPr lang="pt-BR" dirty="0" smtClean="0"/>
          </a:p>
          <a:p>
            <a:pPr algn="just">
              <a:buFontTx/>
              <a:buChar char="-"/>
            </a:pPr>
            <a:r>
              <a:rPr lang="pt-BR" dirty="0" smtClean="0"/>
              <a:t>CAD - </a:t>
            </a:r>
            <a:r>
              <a:rPr lang="pt-BR" i="1" dirty="0" smtClean="0"/>
              <a:t>Computer </a:t>
            </a:r>
            <a:r>
              <a:rPr lang="pt-BR" i="1" dirty="0" err="1"/>
              <a:t>Aided</a:t>
            </a:r>
            <a:r>
              <a:rPr lang="pt-BR" i="1" dirty="0"/>
              <a:t> Design</a:t>
            </a:r>
            <a:r>
              <a:rPr lang="pt-BR" dirty="0"/>
              <a:t> (desenho auxiliado por computador</a:t>
            </a:r>
            <a:r>
              <a:rPr lang="pt-BR" dirty="0" smtClean="0"/>
              <a:t>);</a:t>
            </a:r>
          </a:p>
          <a:p>
            <a:pPr algn="just">
              <a:buFontTx/>
              <a:buChar char="-"/>
            </a:pPr>
            <a:endParaRPr lang="pt-BR" dirty="0" smtClean="0"/>
          </a:p>
          <a:p>
            <a:pPr algn="just">
              <a:buFontTx/>
              <a:buChar char="-"/>
            </a:pPr>
            <a:r>
              <a:rPr lang="pt-BR" dirty="0" smtClean="0"/>
              <a:t>Análise estruturada (atividade de construção de modelos);</a:t>
            </a:r>
          </a:p>
          <a:p>
            <a:pPr algn="just">
              <a:buFontTx/>
              <a:buChar char="-"/>
            </a:pPr>
            <a:endParaRPr lang="pt-BR" dirty="0" smtClean="0"/>
          </a:p>
          <a:p>
            <a:pPr algn="just">
              <a:buFontTx/>
              <a:buChar char="-"/>
            </a:pPr>
            <a:r>
              <a:rPr lang="pt-BR" dirty="0" smtClean="0"/>
              <a:t>Orientação a objetos: vincula métodos a dados de cada objeto.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944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 CASE</a:t>
            </a:r>
            <a:endParaRPr lang="pt-BR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858169"/>
            <a:ext cx="600075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37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 CAD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034381"/>
            <a:ext cx="56197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984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estruturada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5338340" cy="441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852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Programação Estruturada X Orientação a Objetos</a:t>
            </a:r>
            <a:endParaRPr lang="pt-BR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6849251" cy="303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684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Procedimentos de Engenharia de Software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endParaRPr lang="pt-BR" dirty="0" smtClean="0"/>
          </a:p>
          <a:p>
            <a:pPr algn="just"/>
            <a:r>
              <a:rPr lang="pt-BR" dirty="0" smtClean="0"/>
              <a:t>elo de ligação (métodos e ferramentas);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Possibilita o desenvolvimento racional e oportuno do software;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Definem: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- a sequencia em que os métodos serão aplicados;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- produtos a serem disponibilizados;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- controle de qualidade;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- avaliação.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 </a:t>
            </a:r>
            <a:r>
              <a:rPr lang="pt-BR" b="1" dirty="0"/>
              <a:t>A</a:t>
            </a:r>
            <a:r>
              <a:rPr lang="pt-BR" b="1" dirty="0" smtClean="0"/>
              <a:t>ntecedem e sucedem o software.</a:t>
            </a:r>
          </a:p>
        </p:txBody>
      </p:sp>
    </p:spTree>
    <p:extLst>
      <p:ext uri="{BB962C8B-B14F-4D97-AF65-F5344CB8AC3E}">
        <p14:creationId xmlns:p14="http://schemas.microsoft.com/office/powerpoint/2010/main" val="48048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- 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pt-BR" sz="2800" dirty="0" smtClean="0"/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800" dirty="0" smtClean="0"/>
              <a:t>Engenharia de Software é uma metodologia para desenvolvimento de soluções em software, ou seja, roteiro que pode utilizar diversas técnicas. A sequência de passos preestabelecidos permite optar e variar de técnicas e ferramentas nas suas diversas fases.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64285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Objetivos da Engenharia de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 smtClean="0"/>
              <a:t>Objetivos primários: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Aprimoramento da qualidade do software;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Aumento da produtividade;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Eficácia e eficiência (efetividade).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6724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e 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 smtClean="0"/>
              <a:t>Composição da nomenclatura:</a:t>
            </a:r>
          </a:p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 smtClean="0"/>
              <a:t>Engenharia: é a arte das construções, com base no conhecimento científico e empírico. Arte adequada ao atendimento das necessidades humanas.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O conhecimento empírico está relacionado às experiências práticas.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99212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>Objetivos da Engenharia de Software (cont.)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 smtClean="0"/>
              <a:t>Quando um produto (software) segue um processo efetivo de acordo com os preceitos da Engenharia de Software, assegura: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Qualidade satisfatória;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Apoio adequado aos usuários;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Operar satisfatória e economicamente em ambientes reais;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Evolução contínua.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39683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Objetivos da Engenharia de Software (cont.)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 smtClean="0"/>
              <a:t>Objetivos finais: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Submeter-se a leis similares que governam a manufatura de produtos tradicionais;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Proporcionar facilidade de adequação durante a vida útil do software.</a:t>
            </a:r>
          </a:p>
        </p:txBody>
      </p:sp>
    </p:spTree>
    <p:extLst>
      <p:ext uri="{BB962C8B-B14F-4D97-AF65-F5344CB8AC3E}">
        <p14:creationId xmlns:p14="http://schemas.microsoft.com/office/powerpoint/2010/main" val="3937444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Fundamentos da Engenharia de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endParaRPr lang="pt-BR" dirty="0" smtClean="0"/>
          </a:p>
          <a:p>
            <a:pPr algn="just"/>
            <a:r>
              <a:rPr lang="pt-BR" dirty="0" smtClean="0"/>
              <a:t>Ciência da computação: dá a base tecnológica;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Administração de projetos: serve de fundamento para o gerenciamento de projeto de software;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Comunicação: supõe alto grau de interação pessoal (projetos elaborados em equipe);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Técnicas de soluções de problemas: ligadas a construção, implantação e manutenção de produtos tecnológicos.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378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Fundamentos da Engenharia de Software (cont.)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As técnicas anteriormente citadas devem dar suporte a(o):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Planejamento;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Gerenciamento;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Análise sistemática;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Projeto (design) metódico;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Fabricação cuidadosa;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Implantação controlada;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Validação extensiva;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Manutenção contínua.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854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Crise do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 smtClean="0"/>
              <a:t>A expressão “crise do software” começou a ser utilizada na década de 60 e faz alusão a um conjuntos de problemas recorrentes enfrentados no processo de desenvolvimento do software, seja na fase de construção, implantação ou manutenção.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3933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Crise do Software (cont.)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 smtClean="0"/>
              <a:t>Abrange problemas relacionados a: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Como os sistemas são construídos;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Como os sistemas são implantados;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Como administrar as questões comportamentais, envolvendo clientes, usuários e política (cultura e filosofia) administrativa.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33660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Crise do Software (cont.)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400" dirty="0" smtClean="0"/>
              <a:t>Principais problemas que dão origem à chamada “crise do software”: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Imprecisão das estimativas de cronogramas;</a:t>
            </a:r>
          </a:p>
          <a:p>
            <a:pPr marL="0" indent="0" algn="just">
              <a:buNone/>
            </a:pPr>
            <a:r>
              <a:rPr lang="pt-BR" sz="2400" dirty="0"/>
              <a:t>	</a:t>
            </a:r>
            <a:r>
              <a:rPr lang="pt-BR" sz="2400" dirty="0" smtClean="0"/>
              <a:t>- inexistência de métrica universalmente aceita;</a:t>
            </a:r>
          </a:p>
          <a:p>
            <a:pPr marL="0" indent="0" algn="just">
              <a:buNone/>
            </a:pPr>
            <a:r>
              <a:rPr lang="pt-BR" sz="2400" dirty="0" smtClean="0"/>
              <a:t>	- avaliação de diferentes produtos (análise de requisitos, 	especificação, design, etc.);</a:t>
            </a:r>
          </a:p>
          <a:p>
            <a:pPr marL="0" indent="0" algn="just">
              <a:buNone/>
            </a:pPr>
            <a:r>
              <a:rPr lang="pt-BR" sz="2400" dirty="0"/>
              <a:t>	</a:t>
            </a:r>
            <a:r>
              <a:rPr lang="pt-BR" sz="2400" dirty="0" smtClean="0"/>
              <a:t>- insatisfação do cliente com o produto acabado (falta de 	clara especificação).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Custo de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1628661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Crise do Software (cont.)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 smtClean="0"/>
              <a:t>Principais problemas que dão origem à chamada “crise do software”: (cont.)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Qualidade do software é frequentemente suspeita;</a:t>
            </a:r>
          </a:p>
          <a:p>
            <a:pPr marL="0" indent="0" algn="just">
              <a:buNone/>
            </a:pPr>
            <a:r>
              <a:rPr lang="pt-BR" sz="1800" dirty="0"/>
              <a:t>	</a:t>
            </a:r>
            <a:r>
              <a:rPr lang="pt-BR" sz="1800" dirty="0" smtClean="0"/>
              <a:t>- códigos de baixo nível;</a:t>
            </a:r>
          </a:p>
          <a:p>
            <a:pPr marL="0" indent="0" algn="just">
              <a:buNone/>
            </a:pPr>
            <a:r>
              <a:rPr lang="pt-BR" sz="1800" dirty="0"/>
              <a:t>	</a:t>
            </a:r>
            <a:r>
              <a:rPr lang="pt-BR" sz="1800" dirty="0" smtClean="0"/>
              <a:t>- são ignoradas especificações de requisitos.</a:t>
            </a:r>
          </a:p>
          <a:p>
            <a:pPr algn="just"/>
            <a:endParaRPr lang="pt-BR" sz="1800" dirty="0" smtClean="0"/>
          </a:p>
          <a:p>
            <a:pPr algn="just"/>
            <a:r>
              <a:rPr lang="pt-BR" sz="1800" dirty="0" smtClean="0"/>
              <a:t>Processo de implantação é traumatizante;</a:t>
            </a:r>
          </a:p>
          <a:p>
            <a:pPr marL="0" indent="0" algn="just">
              <a:buNone/>
            </a:pPr>
            <a:r>
              <a:rPr lang="pt-BR" sz="1800" dirty="0" smtClean="0"/>
              <a:t>	- necessidade de treinamento adequado;</a:t>
            </a:r>
          </a:p>
          <a:p>
            <a:pPr marL="0" indent="0" algn="just">
              <a:buNone/>
            </a:pPr>
            <a:r>
              <a:rPr lang="pt-BR" sz="1800" dirty="0"/>
              <a:t>	</a:t>
            </a:r>
            <a:r>
              <a:rPr lang="pt-BR" sz="1800" dirty="0" smtClean="0"/>
              <a:t>- muitas vezes, o sistema é utilizado de forma errônea, ou mesmo, 	sabotado.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49219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Crise do Software (cont.)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Principais </a:t>
            </a:r>
            <a:r>
              <a:rPr lang="pt-BR" sz="2000" dirty="0"/>
              <a:t>problemas que dão origem à chamada “crise do software”: (cont.)</a:t>
            </a:r>
          </a:p>
          <a:p>
            <a:pPr marL="0" indent="0" algn="just">
              <a:buNone/>
            </a:pPr>
            <a:endParaRPr lang="pt-BR" sz="2000" dirty="0"/>
          </a:p>
          <a:p>
            <a:pPr algn="just"/>
            <a:r>
              <a:rPr lang="pt-BR" sz="2000" dirty="0"/>
              <a:t>Deve-se levar em conta que o sistema interage fortemente com os aspectos humanos;</a:t>
            </a:r>
          </a:p>
          <a:p>
            <a:pPr marL="0" indent="0" algn="just">
              <a:buNone/>
            </a:pPr>
            <a:r>
              <a:rPr lang="pt-BR" sz="2000" dirty="0"/>
              <a:t>	- evita a sensação de substituição das pessoas pelo sistema.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Manutenção do software tem sido tarefa difícil.</a:t>
            </a:r>
          </a:p>
          <a:p>
            <a:pPr marL="0" indent="0" algn="just">
              <a:buNone/>
            </a:pPr>
            <a:r>
              <a:rPr lang="pt-BR" sz="2000" dirty="0"/>
              <a:t>	- chega a alcançar 60%  do custo de desenvolvimento e construção;</a:t>
            </a:r>
          </a:p>
          <a:p>
            <a:pPr marL="0" indent="0" algn="just">
              <a:buNone/>
            </a:pPr>
            <a:r>
              <a:rPr lang="pt-BR" sz="2000" dirty="0"/>
              <a:t>	- boa parte das vezes, não tem sido enfatizada a aceitação do </a:t>
            </a:r>
            <a:r>
              <a:rPr lang="pt-BR" sz="2000" dirty="0" smtClean="0"/>
              <a:t>	produto </a:t>
            </a:r>
            <a:r>
              <a:rPr lang="pt-BR" sz="2000" dirty="0"/>
              <a:t>final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43387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 smtClean="0"/>
              <a:t>Anticrise</a:t>
            </a:r>
            <a:r>
              <a:rPr lang="pt-BR" sz="3600" dirty="0" smtClean="0"/>
              <a:t> do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 smtClean="0"/>
              <a:t>É a união do trabalho de: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Organização (alta administração);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Clientes (verdadeiros usuários);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Departamento de informática (desenvolvedores de soluções).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9426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e considerações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 smtClean="0"/>
              <a:t>Composição da nomenclatura:</a:t>
            </a:r>
          </a:p>
          <a:p>
            <a:pPr marL="0" indent="0" algn="just">
              <a:buNone/>
            </a:pPr>
            <a:endParaRPr lang="pt-BR" sz="2400" dirty="0" smtClean="0"/>
          </a:p>
          <a:p>
            <a:pPr algn="just"/>
            <a:r>
              <a:rPr lang="pt-BR" sz="2400" dirty="0" smtClean="0"/>
              <a:t>Engenhar: idear, maquinar, inventar, produzir.</a:t>
            </a:r>
          </a:p>
          <a:p>
            <a:pPr algn="just"/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Sistema: conjunto de partes que interagem entre si, visando um objetivo comum. Em informática é o conjunto do software, hardware e recursos humanos.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Software: subsistema de um sistema computacional, ou seja, programas de computadores.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5525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Importância da Engenharia de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Engenheiro de software passou a ser o responsável por gerir pessoas (recursos humanos), atividades (processos) e recursos diversos (materiais, logísticos, financeiros, etc.)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O engenheiro é visto como criador de situações (soluções e sistemas) reais;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Melhora a forma de comunicação e modelos;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Minimiza as causas de problemas dos softwares.</a:t>
            </a:r>
          </a:p>
        </p:txBody>
      </p:sp>
    </p:spTree>
    <p:extLst>
      <p:ext uri="{BB962C8B-B14F-4D97-AF65-F5344CB8AC3E}">
        <p14:creationId xmlns:p14="http://schemas.microsoft.com/office/powerpoint/2010/main" val="3852252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Conclusão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 smtClean="0"/>
              <a:t>O engenheiro de software e os demais profissionais da área devem estar atentos aos demais requisitos profissionais que compõe um perfil profissional adequado, devendo dominar as variáveis técnicas dessa atividade de solução de problemas organizacionais.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3716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É a metodologia de desenvolvimento e manutenção de sistemas modulares, com seguintes características:</a:t>
            </a:r>
          </a:p>
          <a:p>
            <a:pPr marL="0" indent="0" algn="just">
              <a:buNone/>
            </a:pPr>
            <a:endParaRPr lang="pt-BR" dirty="0" smtClean="0"/>
          </a:p>
          <a:p>
            <a:pPr algn="just">
              <a:buFontTx/>
              <a:buChar char="-"/>
            </a:pPr>
            <a:r>
              <a:rPr lang="pt-BR" dirty="0" smtClean="0"/>
              <a:t>Processo (roteiro) dinâmico, integrado e inteligente de soluções tecnológicas;</a:t>
            </a:r>
          </a:p>
          <a:p>
            <a:pPr algn="just">
              <a:buFontTx/>
              <a:buChar char="-"/>
            </a:pPr>
            <a:endParaRPr lang="pt-BR" dirty="0" smtClean="0"/>
          </a:p>
          <a:p>
            <a:pPr algn="just">
              <a:buFontTx/>
              <a:buChar char="-"/>
            </a:pPr>
            <a:r>
              <a:rPr lang="pt-BR" dirty="0" smtClean="0"/>
              <a:t>Adequação aos requisitos funcionais do negócio do cliente e seus respectivos procedimentos pertinentes;</a:t>
            </a:r>
          </a:p>
          <a:p>
            <a:pPr algn="just">
              <a:buFontTx/>
              <a:buChar char="-"/>
            </a:pPr>
            <a:endParaRPr lang="pt-BR" dirty="0" smtClean="0"/>
          </a:p>
          <a:p>
            <a:pPr algn="just">
              <a:buFontTx/>
              <a:buChar char="-"/>
            </a:pPr>
            <a:r>
              <a:rPr lang="pt-BR" dirty="0" smtClean="0"/>
              <a:t>Efetivação de padrões de qualidade, produtividade e efetividade em suas atividades e produtos; </a:t>
            </a:r>
          </a:p>
          <a:p>
            <a:pPr algn="just">
              <a:buFontTx/>
              <a:buChar char="-"/>
            </a:pPr>
            <a:endParaRPr lang="pt-BR" dirty="0" smtClean="0"/>
          </a:p>
          <a:p>
            <a:pPr algn="just">
              <a:buFontTx/>
              <a:buChar char="-"/>
            </a:pPr>
            <a:r>
              <a:rPr lang="pt-BR" dirty="0" smtClean="0"/>
              <a:t>Fundamentação na Tecnologia da Informação disponível, viável, oportuna e personalizada;</a:t>
            </a:r>
          </a:p>
          <a:p>
            <a:pPr algn="just">
              <a:buFontTx/>
              <a:buChar char="-"/>
            </a:pPr>
            <a:endParaRPr lang="pt-BR" dirty="0" smtClean="0"/>
          </a:p>
          <a:p>
            <a:pPr algn="just">
              <a:buFontTx/>
              <a:buChar char="-"/>
            </a:pPr>
            <a:r>
              <a:rPr lang="pt-BR" dirty="0" smtClean="0"/>
              <a:t>Planejamento e gestão de atividades, recursos, custos e datas.</a:t>
            </a:r>
          </a:p>
          <a:p>
            <a:pPr algn="just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37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de Software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 smtClean="0"/>
              <a:t>Segundo o </a:t>
            </a:r>
            <a:r>
              <a:rPr lang="pt-BR" sz="2400" i="1" dirty="0" err="1" smtClean="0"/>
              <a:t>Institute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of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Electrical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and</a:t>
            </a:r>
            <a:r>
              <a:rPr lang="pt-BR" sz="2400" i="1" dirty="0" smtClean="0"/>
              <a:t> Eletronic </a:t>
            </a:r>
            <a:r>
              <a:rPr lang="pt-BR" sz="2400" i="1" dirty="0" err="1" smtClean="0"/>
              <a:t>Engineering</a:t>
            </a:r>
            <a:r>
              <a:rPr lang="pt-BR" sz="2400" i="1" dirty="0" smtClean="0"/>
              <a:t> </a:t>
            </a:r>
            <a:r>
              <a:rPr lang="pt-BR" sz="2400" dirty="0" smtClean="0"/>
              <a:t>(IEEE):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u="sng" dirty="0" smtClean="0"/>
              <a:t>Engenharia de Software</a:t>
            </a:r>
            <a:r>
              <a:rPr lang="pt-BR" sz="2400" dirty="0" smtClean="0"/>
              <a:t> é a aplicação disciplinada e com abordagem quantitativa para o desenvolvimento, operação e manutenção de software.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1720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de Software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 smtClean="0"/>
              <a:t>Segundo Martin e </a:t>
            </a:r>
            <a:r>
              <a:rPr lang="pt-BR" sz="2400" dirty="0" err="1" smtClean="0"/>
              <a:t>McClure</a:t>
            </a:r>
            <a:r>
              <a:rPr lang="pt-BR" sz="2400" dirty="0" smtClean="0"/>
              <a:t> (1991):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É o estudo dos princípios e sua aplicação no desenvolvimento e manutenção de sistemas de software... Tanto  a engenharia de software como as técnicas estruturadas são coleções de metodologias de softwares e ferramentas.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9866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de Software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 smtClean="0"/>
              <a:t>Para </a:t>
            </a:r>
            <a:r>
              <a:rPr lang="pt-BR" sz="2400" dirty="0" err="1" smtClean="0"/>
              <a:t>Sommerville</a:t>
            </a:r>
            <a:r>
              <a:rPr lang="pt-BR" sz="2400" dirty="0" smtClean="0"/>
              <a:t> (1992):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Engenharia de software envolve questões técnicas e não-técnicas, tais como a especificação do conhecimento, técnicas de projeto e implementação, conhecimento dos fatores humanos pelo engenheiro de software e ainda, gestão de projetos.</a:t>
            </a:r>
          </a:p>
        </p:txBody>
      </p:sp>
    </p:spTree>
    <p:extLst>
      <p:ext uri="{BB962C8B-B14F-4D97-AF65-F5344CB8AC3E}">
        <p14:creationId xmlns:p14="http://schemas.microsoft.com/office/powerpoint/2010/main" val="248556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de Software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 smtClean="0"/>
              <a:t>Segundo </a:t>
            </a:r>
            <a:r>
              <a:rPr lang="pt-BR" sz="2400" dirty="0" err="1" smtClean="0"/>
              <a:t>Maffeo</a:t>
            </a:r>
            <a:r>
              <a:rPr lang="pt-BR" sz="2400" dirty="0" smtClean="0"/>
              <a:t> (1992):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É a área interdisciplinar que engloba vertentes tecnológica e gerencial visando abordar de modo sistemático (modular), os processos de construção, implantação e manutenção de produtos de software com qualidade assegurada por construção segundo cronogramas e custos previamente definidos.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9416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Função da Engenharia de Software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Planejar;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Organizar;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Dirigir; e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Controlar.</a:t>
            </a:r>
          </a:p>
        </p:txBody>
      </p:sp>
    </p:spTree>
    <p:extLst>
      <p:ext uri="{BB962C8B-B14F-4D97-AF65-F5344CB8AC3E}">
        <p14:creationId xmlns:p14="http://schemas.microsoft.com/office/powerpoint/2010/main" val="1134552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1097</Words>
  <Application>Microsoft Office PowerPoint</Application>
  <PresentationFormat>Apresentação na tela (4:3)</PresentationFormat>
  <Paragraphs>239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Tema do Office</vt:lpstr>
      <vt:lpstr>ENGENHARIA DE SOFTWARE</vt:lpstr>
      <vt:lpstr>Conceito e considerações</vt:lpstr>
      <vt:lpstr>Conceito e considerações (cont.)</vt:lpstr>
      <vt:lpstr>Engenharia de Software</vt:lpstr>
      <vt:lpstr>Engenharia de Software (cont.)</vt:lpstr>
      <vt:lpstr>Engenharia de Software (cont.)</vt:lpstr>
      <vt:lpstr>Engenharia de Software (cont.)</vt:lpstr>
      <vt:lpstr>Engenharia de Software (cont.)</vt:lpstr>
      <vt:lpstr>Função da Engenharia de Software</vt:lpstr>
      <vt:lpstr>Elementos fundamentais da Engenharia de Sotware</vt:lpstr>
      <vt:lpstr>Métodos de Engenharia de Software</vt:lpstr>
      <vt:lpstr>Ferramentas de Engenharia de Software</vt:lpstr>
      <vt:lpstr>Ferramenta CASE</vt:lpstr>
      <vt:lpstr>Ferramenta CAD</vt:lpstr>
      <vt:lpstr>Análise estruturada</vt:lpstr>
      <vt:lpstr>Programação Estruturada X Orientação a Objetos</vt:lpstr>
      <vt:lpstr>Procedimentos de Engenharia de Software</vt:lpstr>
      <vt:lpstr>Conceito - Conclusão</vt:lpstr>
      <vt:lpstr>Objetivos da Engenharia de Software</vt:lpstr>
      <vt:lpstr>Objetivos da Engenharia de Software (cont.)</vt:lpstr>
      <vt:lpstr>Objetivos da Engenharia de Software (cont.)</vt:lpstr>
      <vt:lpstr>Fundamentos da Engenharia de Software</vt:lpstr>
      <vt:lpstr>Fundamentos da Engenharia de Software (cont.)</vt:lpstr>
      <vt:lpstr>Crise do Software</vt:lpstr>
      <vt:lpstr>Crise do Software (cont.)</vt:lpstr>
      <vt:lpstr>Crise do Software (cont.)</vt:lpstr>
      <vt:lpstr>Crise do Software (cont.)</vt:lpstr>
      <vt:lpstr>Crise do Software (cont.)</vt:lpstr>
      <vt:lpstr>Anticrise do Software</vt:lpstr>
      <vt:lpstr>Importância da Engenharia de Software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</dc:title>
  <dc:creator>Cicero</dc:creator>
  <cp:lastModifiedBy>Cicero</cp:lastModifiedBy>
  <cp:revision>46</cp:revision>
  <dcterms:created xsi:type="dcterms:W3CDTF">2015-02-11T11:15:37Z</dcterms:created>
  <dcterms:modified xsi:type="dcterms:W3CDTF">2016-03-15T20:10:43Z</dcterms:modified>
</cp:coreProperties>
</file>