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4" r:id="rId28"/>
    <p:sldId id="282" r:id="rId29"/>
    <p:sldId id="283" r:id="rId30"/>
    <p:sldId id="285" r:id="rId3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3E4B5-9E50-495F-A054-F22608AA2054}" type="datetimeFigureOut">
              <a:rPr lang="pt-BR" smtClean="0"/>
              <a:t>20/03/2016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A98EB-D8F2-44A1-91F5-4E091B3AE1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4858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3E4B5-9E50-495F-A054-F22608AA2054}" type="datetimeFigureOut">
              <a:rPr lang="pt-BR" smtClean="0"/>
              <a:t>20/03/2016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A98EB-D8F2-44A1-91F5-4E091B3AE1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0740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3E4B5-9E50-495F-A054-F22608AA2054}" type="datetimeFigureOut">
              <a:rPr lang="pt-BR" smtClean="0"/>
              <a:t>20/03/2016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A98EB-D8F2-44A1-91F5-4E091B3AE1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7595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3E4B5-9E50-495F-A054-F22608AA2054}" type="datetimeFigureOut">
              <a:rPr lang="pt-BR" smtClean="0"/>
              <a:t>20/03/2016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A98EB-D8F2-44A1-91F5-4E091B3AE1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6619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3E4B5-9E50-495F-A054-F22608AA2054}" type="datetimeFigureOut">
              <a:rPr lang="pt-BR" smtClean="0"/>
              <a:t>20/03/2016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A98EB-D8F2-44A1-91F5-4E091B3AE1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3358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3E4B5-9E50-495F-A054-F22608AA2054}" type="datetimeFigureOut">
              <a:rPr lang="pt-BR" smtClean="0"/>
              <a:t>20/03/2016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A98EB-D8F2-44A1-91F5-4E091B3AE1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4032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3E4B5-9E50-495F-A054-F22608AA2054}" type="datetimeFigureOut">
              <a:rPr lang="pt-BR" smtClean="0"/>
              <a:t>20/03/2016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A98EB-D8F2-44A1-91F5-4E091B3AE1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2694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3E4B5-9E50-495F-A054-F22608AA2054}" type="datetimeFigureOut">
              <a:rPr lang="pt-BR" smtClean="0"/>
              <a:t>20/03/2016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A98EB-D8F2-44A1-91F5-4E091B3AE1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0138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3E4B5-9E50-495F-A054-F22608AA2054}" type="datetimeFigureOut">
              <a:rPr lang="pt-BR" smtClean="0"/>
              <a:t>20/03/2016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A98EB-D8F2-44A1-91F5-4E091B3AE1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703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3E4B5-9E50-495F-A054-F22608AA2054}" type="datetimeFigureOut">
              <a:rPr lang="pt-BR" smtClean="0"/>
              <a:t>20/03/2016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A98EB-D8F2-44A1-91F5-4E091B3AE1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0587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3E4B5-9E50-495F-A054-F22608AA2054}" type="datetimeFigureOut">
              <a:rPr lang="pt-BR" smtClean="0"/>
              <a:t>20/03/2016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A98EB-D8F2-44A1-91F5-4E091B3AE1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5703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A3E4B5-9E50-495F-A054-F22608AA2054}" type="datetimeFigureOut">
              <a:rPr lang="pt-BR" smtClean="0"/>
              <a:t>20/03/2016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BA98EB-D8F2-44A1-91F5-4E091B3AE1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6875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QUALIDADE DE SOFTWARE</a:t>
            </a:r>
            <a:br>
              <a:rPr lang="pt-BR" dirty="0" smtClean="0"/>
            </a:br>
            <a:r>
              <a:rPr lang="pt-BR" dirty="0" smtClean="0"/>
              <a:t>ISO / IEC 12.207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pPr>
              <a:lnSpc>
                <a:spcPct val="80000"/>
              </a:lnSpc>
            </a:pPr>
            <a:r>
              <a:rPr lang="pt-BR" dirty="0">
                <a:solidFill>
                  <a:schemeClr val="tx1"/>
                </a:solidFill>
              </a:rPr>
              <a:t>Prof. Cícero M. Oliveira</a:t>
            </a:r>
            <a:br>
              <a:rPr lang="pt-BR" dirty="0">
                <a:solidFill>
                  <a:schemeClr val="tx1"/>
                </a:solidFill>
              </a:rPr>
            </a:br>
            <a:r>
              <a:rPr lang="pt-BR" dirty="0">
                <a:solidFill>
                  <a:schemeClr val="tx1"/>
                </a:solidFill>
              </a:rPr>
              <a:t>(cicero_auriflama@yahoo.com.br)</a:t>
            </a:r>
          </a:p>
          <a:p>
            <a:pPr>
              <a:lnSpc>
                <a:spcPct val="80000"/>
              </a:lnSpc>
            </a:pPr>
            <a:endParaRPr lang="pt-B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</a:pPr>
            <a:r>
              <a:rPr lang="pt-BR" dirty="0">
                <a:solidFill>
                  <a:schemeClr val="tx1"/>
                </a:solidFill>
              </a:rPr>
              <a:t>Curso: Sistemas de Informação – </a:t>
            </a:r>
            <a:r>
              <a:rPr lang="pt-BR" dirty="0" smtClean="0">
                <a:solidFill>
                  <a:schemeClr val="tx1"/>
                </a:solidFill>
              </a:rPr>
              <a:t>5º </a:t>
            </a:r>
            <a:r>
              <a:rPr lang="pt-BR" dirty="0">
                <a:solidFill>
                  <a:schemeClr val="tx1"/>
                </a:solidFill>
              </a:rPr>
              <a:t>Período</a:t>
            </a:r>
          </a:p>
          <a:p>
            <a:pPr>
              <a:lnSpc>
                <a:spcPct val="80000"/>
              </a:lnSpc>
            </a:pPr>
            <a:endParaRPr lang="pt-B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</a:pPr>
            <a:r>
              <a:rPr lang="pt-BR" dirty="0">
                <a:solidFill>
                  <a:schemeClr val="tx1"/>
                </a:solidFill>
              </a:rPr>
              <a:t>Disciplina: </a:t>
            </a:r>
            <a:r>
              <a:rPr lang="pt-BR" dirty="0" smtClean="0">
                <a:solidFill>
                  <a:schemeClr val="tx1"/>
                </a:solidFill>
              </a:rPr>
              <a:t>Engenharia de Software II</a:t>
            </a:r>
            <a:r>
              <a:rPr lang="pt-BR" dirty="0">
                <a:solidFill>
                  <a:schemeClr val="tx1"/>
                </a:solidFill>
              </a:rPr>
              <a:t/>
            </a:r>
            <a:br>
              <a:rPr lang="pt-BR" dirty="0">
                <a:solidFill>
                  <a:schemeClr val="tx1"/>
                </a:solidFill>
              </a:rPr>
            </a:br>
            <a:endParaRPr lang="pt-BR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</a:pPr>
            <a:r>
              <a:rPr lang="pt-BR" dirty="0">
                <a:solidFill>
                  <a:schemeClr val="tx1"/>
                </a:solidFill>
              </a:rPr>
              <a:t>UEMG – Universidade do Estado de Minas Gerais</a:t>
            </a:r>
          </a:p>
        </p:txBody>
      </p:sp>
    </p:spTree>
    <p:extLst>
      <p:ext uri="{BB962C8B-B14F-4D97-AF65-F5344CB8AC3E}">
        <p14:creationId xmlns:p14="http://schemas.microsoft.com/office/powerpoint/2010/main" val="8502653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ISO/IEC 12207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algn="just"/>
            <a:endParaRPr lang="pt-BR" dirty="0" smtClean="0"/>
          </a:p>
          <a:p>
            <a:pPr algn="just"/>
            <a:r>
              <a:rPr lang="pt-BR" u="sng" dirty="0" smtClean="0"/>
              <a:t>Descreve a arquitetura dos processos</a:t>
            </a:r>
            <a:r>
              <a:rPr lang="pt-BR" dirty="0" smtClean="0"/>
              <a:t> de ciclo de vida de software, </a:t>
            </a:r>
            <a:r>
              <a:rPr lang="pt-BR" u="sng" dirty="0" smtClean="0"/>
              <a:t>mas não especifica os detalhes</a:t>
            </a:r>
            <a:r>
              <a:rPr lang="pt-BR" dirty="0" smtClean="0"/>
              <a:t> de como implementar ou executar as atividades e tarefas incluídas nos processos.</a:t>
            </a:r>
          </a:p>
          <a:p>
            <a:pPr algn="just"/>
            <a:endParaRPr lang="pt-BR" dirty="0" smtClean="0"/>
          </a:p>
          <a:p>
            <a:pPr algn="just"/>
            <a:r>
              <a:rPr lang="pt-BR" u="sng" dirty="0" smtClean="0"/>
              <a:t>Não</a:t>
            </a:r>
            <a:r>
              <a:rPr lang="pt-BR" dirty="0" smtClean="0"/>
              <a:t> pretende prescrever o nome, </a:t>
            </a:r>
            <a:r>
              <a:rPr lang="pt-BR" u="sng" dirty="0" smtClean="0"/>
              <a:t>formato ou conteúdo</a:t>
            </a:r>
            <a:r>
              <a:rPr lang="pt-BR" dirty="0" smtClean="0"/>
              <a:t> explícito da </a:t>
            </a:r>
            <a:r>
              <a:rPr lang="pt-BR" u="sng" dirty="0" smtClean="0"/>
              <a:t>documentação</a:t>
            </a:r>
            <a:r>
              <a:rPr lang="pt-BR" dirty="0" smtClean="0"/>
              <a:t> a ser produzida.</a:t>
            </a:r>
          </a:p>
          <a:p>
            <a:pPr algn="just"/>
            <a:endParaRPr lang="pt-BR" dirty="0" smtClean="0"/>
          </a:p>
          <a:p>
            <a:pPr algn="just"/>
            <a:r>
              <a:rPr lang="pt-BR" u="sng" dirty="0" smtClean="0"/>
              <a:t>Não prescreve um modelo específico</a:t>
            </a:r>
            <a:r>
              <a:rPr lang="pt-BR" dirty="0" smtClean="0"/>
              <a:t> de ciclo de vida ou métodos de desenvolvimento de software.</a:t>
            </a:r>
          </a:p>
          <a:p>
            <a:pPr algn="just"/>
            <a:endParaRPr lang="pt-BR" dirty="0" smtClean="0"/>
          </a:p>
          <a:p>
            <a:pPr algn="just"/>
            <a:r>
              <a:rPr lang="pt-BR" dirty="0" smtClean="0"/>
              <a:t>As </a:t>
            </a:r>
            <a:r>
              <a:rPr lang="pt-BR" u="sng" dirty="0" smtClean="0"/>
              <a:t>partes envolvidas</a:t>
            </a:r>
            <a:r>
              <a:rPr lang="pt-BR" dirty="0" smtClean="0"/>
              <a:t> são </a:t>
            </a:r>
            <a:r>
              <a:rPr lang="pt-BR" u="sng" dirty="0" smtClean="0"/>
              <a:t>responsáveis pela seleção de um modelo</a:t>
            </a:r>
            <a:r>
              <a:rPr lang="pt-BR" dirty="0" smtClean="0"/>
              <a:t> de ciclo de vida para o projeto e pelo mapeamento dos processos, atividades e tarefas dentro desse modelo.</a:t>
            </a:r>
          </a:p>
          <a:p>
            <a:pPr algn="just"/>
            <a:endParaRPr lang="pt-BR" dirty="0" smtClean="0"/>
          </a:p>
          <a:p>
            <a:pPr algn="just"/>
            <a:r>
              <a:rPr lang="pt-BR" dirty="0" smtClean="0"/>
              <a:t>As partes envolvidas são também responsáveis pela </a:t>
            </a:r>
            <a:r>
              <a:rPr lang="pt-BR" u="sng" dirty="0" smtClean="0"/>
              <a:t>seleção e aplicação dos métodos</a:t>
            </a:r>
            <a:r>
              <a:rPr lang="pt-BR" dirty="0" smtClean="0"/>
              <a:t> e pela execução das atividades e tarefas adequadas ao projeto.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896845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ISO/IEC 12207: Estrutura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5194920" cy="4525963"/>
          </a:xfrm>
        </p:spPr>
        <p:txBody>
          <a:bodyPr>
            <a:normAutofit fontScale="77500" lnSpcReduction="20000"/>
          </a:bodyPr>
          <a:lstStyle/>
          <a:p>
            <a:pPr algn="just"/>
            <a:endParaRPr lang="pt-BR" dirty="0" smtClean="0"/>
          </a:p>
          <a:p>
            <a:pPr algn="just"/>
            <a:r>
              <a:rPr lang="pt-BR" u="sng" dirty="0" smtClean="0"/>
              <a:t>Processos</a:t>
            </a:r>
            <a:r>
              <a:rPr lang="pt-BR" dirty="0" smtClean="0"/>
              <a:t> possuem </a:t>
            </a:r>
            <a:r>
              <a:rPr lang="pt-BR" u="sng" dirty="0" smtClean="0"/>
              <a:t>propósito e resultado(s)</a:t>
            </a:r>
            <a:r>
              <a:rPr lang="pt-BR" dirty="0" smtClean="0"/>
              <a:t>. Todos os processos possuem pelo menos uma atividade. Os processos, junto com suas declarações de propósito e resultados, </a:t>
            </a:r>
            <a:r>
              <a:rPr lang="pt-BR" u="sng" dirty="0" smtClean="0"/>
              <a:t>constituem</a:t>
            </a:r>
            <a:r>
              <a:rPr lang="pt-BR" dirty="0" smtClean="0"/>
              <a:t> um </a:t>
            </a:r>
            <a:r>
              <a:rPr lang="pt-BR" u="sng" dirty="0" smtClean="0"/>
              <a:t>Modelo de Referência de Processo</a:t>
            </a:r>
            <a:r>
              <a:rPr lang="pt-BR" dirty="0" smtClean="0"/>
              <a:t>.</a:t>
            </a:r>
          </a:p>
          <a:p>
            <a:pPr algn="just"/>
            <a:endParaRPr lang="pt-BR" dirty="0" smtClean="0"/>
          </a:p>
          <a:p>
            <a:pPr algn="just"/>
            <a:r>
              <a:rPr lang="pt-BR" u="sng" dirty="0" smtClean="0"/>
              <a:t>Atividades</a:t>
            </a:r>
            <a:r>
              <a:rPr lang="pt-BR" dirty="0" smtClean="0"/>
              <a:t> são </a:t>
            </a:r>
            <a:r>
              <a:rPr lang="pt-BR" u="sng" dirty="0" smtClean="0"/>
              <a:t>unidades de construção usadas</a:t>
            </a:r>
            <a:r>
              <a:rPr lang="pt-BR" dirty="0" smtClean="0"/>
              <a:t> para agrupar </a:t>
            </a:r>
            <a:r>
              <a:rPr lang="pt-BR" u="sng" dirty="0" smtClean="0"/>
              <a:t>tarefas relacionadas</a:t>
            </a:r>
            <a:r>
              <a:rPr lang="pt-BR" dirty="0" smtClean="0"/>
              <a:t>. A partir da Emenda 1, se uma atividade é coesiva o suficiente, ela é convertida em um </a:t>
            </a:r>
            <a:r>
              <a:rPr lang="pt-BR" dirty="0" err="1" smtClean="0"/>
              <a:t>subprocesso</a:t>
            </a:r>
            <a:r>
              <a:rPr lang="pt-BR" dirty="0" smtClean="0"/>
              <a:t> por meio da definição de propósito e resultado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5626" y="1600200"/>
            <a:ext cx="1662948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58255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ISO/IEC 12207: Estrutura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5842992" cy="4525963"/>
          </a:xfrm>
        </p:spPr>
        <p:txBody>
          <a:bodyPr>
            <a:normAutofit fontScale="77500" lnSpcReduction="20000"/>
          </a:bodyPr>
          <a:lstStyle/>
          <a:p>
            <a:pPr algn="just"/>
            <a:endParaRPr lang="pt-BR" dirty="0" smtClean="0"/>
          </a:p>
          <a:p>
            <a:pPr algn="just"/>
            <a:r>
              <a:rPr lang="pt-BR" dirty="0" smtClean="0"/>
              <a:t>Uma </a:t>
            </a:r>
            <a:r>
              <a:rPr lang="pt-BR" u="sng" dirty="0" smtClean="0"/>
              <a:t>tarefa</a:t>
            </a:r>
            <a:r>
              <a:rPr lang="pt-BR" dirty="0" smtClean="0"/>
              <a:t> é uma </a:t>
            </a:r>
            <a:r>
              <a:rPr lang="pt-BR" u="sng" dirty="0" smtClean="0"/>
              <a:t>cláusula detalhada para a implementação de um processo</a:t>
            </a:r>
            <a:r>
              <a:rPr lang="pt-BR" dirty="0" smtClean="0"/>
              <a:t>. Pode ser um requisito (deve - “</a:t>
            </a:r>
            <a:r>
              <a:rPr lang="pt-BR" dirty="0" err="1" smtClean="0"/>
              <a:t>shall</a:t>
            </a:r>
            <a:r>
              <a:rPr lang="pt-BR" dirty="0" smtClean="0"/>
              <a:t>”), uma recomendação (deveria - “</a:t>
            </a:r>
            <a:r>
              <a:rPr lang="pt-BR" dirty="0" err="1" smtClean="0"/>
              <a:t>should</a:t>
            </a:r>
            <a:r>
              <a:rPr lang="pt-BR" dirty="0" smtClean="0"/>
              <a:t>”) ou uma permissão (pode- “</a:t>
            </a:r>
            <a:r>
              <a:rPr lang="pt-BR" dirty="0" err="1" smtClean="0"/>
              <a:t>may</a:t>
            </a:r>
            <a:r>
              <a:rPr lang="pt-BR" dirty="0" smtClean="0"/>
              <a:t>”).</a:t>
            </a:r>
          </a:p>
          <a:p>
            <a:pPr algn="just"/>
            <a:endParaRPr lang="pt-BR" dirty="0" smtClean="0"/>
          </a:p>
          <a:p>
            <a:pPr algn="just"/>
            <a:endParaRPr lang="pt-BR" dirty="0" smtClean="0"/>
          </a:p>
          <a:p>
            <a:pPr algn="just"/>
            <a:r>
              <a:rPr lang="pt-BR" u="sng" dirty="0" smtClean="0"/>
              <a:t>Notas</a:t>
            </a:r>
            <a:r>
              <a:rPr lang="pt-BR" dirty="0" smtClean="0"/>
              <a:t> são usadas quando uma informação explanatória é </a:t>
            </a:r>
            <a:r>
              <a:rPr lang="pt-BR" u="sng" dirty="0" smtClean="0"/>
              <a:t>necessária para melhor descrever a intenção ou os mecanismos de um processo</a:t>
            </a:r>
            <a:r>
              <a:rPr lang="pt-BR" dirty="0" smtClean="0"/>
              <a:t>. Notas </a:t>
            </a:r>
            <a:r>
              <a:rPr lang="pt-BR" dirty="0" err="1" smtClean="0"/>
              <a:t>provêem</a:t>
            </a:r>
            <a:r>
              <a:rPr lang="pt-BR" dirty="0" smtClean="0"/>
              <a:t> uma orientação considerando potenciais implementações ou áreas de aplicabilidade, tais como listas, exemplos e outras considerações.</a:t>
            </a:r>
            <a:endParaRPr lang="pt-BR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8038" y="1600200"/>
            <a:ext cx="1662948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76190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ISO/IEC 12207 (Amd 1: 2002)</a:t>
            </a:r>
            <a:endParaRPr lang="pt-BR" dirty="0"/>
          </a:p>
        </p:txBody>
      </p:sp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algn="just"/>
            <a:r>
              <a:rPr lang="pt-BR" u="sng" dirty="0" smtClean="0"/>
              <a:t>Propósito</a:t>
            </a:r>
            <a:r>
              <a:rPr lang="pt-BR" dirty="0" smtClean="0"/>
              <a:t> do Processo: O principal </a:t>
            </a:r>
            <a:r>
              <a:rPr lang="pt-BR" u="sng" dirty="0" smtClean="0"/>
              <a:t>objetivo da execução</a:t>
            </a:r>
            <a:r>
              <a:rPr lang="pt-BR" dirty="0" smtClean="0"/>
              <a:t> do processo. Convém que a implementação do processo forneça </a:t>
            </a:r>
            <a:r>
              <a:rPr lang="pt-BR" u="sng" dirty="0" smtClean="0"/>
              <a:t>benefícios tangíveis aos envolvidos</a:t>
            </a:r>
            <a:r>
              <a:rPr lang="pt-BR" dirty="0" smtClean="0"/>
              <a:t>.</a:t>
            </a:r>
          </a:p>
          <a:p>
            <a:pPr algn="just"/>
            <a:endParaRPr lang="pt-BR" dirty="0" smtClean="0"/>
          </a:p>
          <a:p>
            <a:pPr algn="just"/>
            <a:r>
              <a:rPr lang="pt-BR" u="sng" dirty="0" smtClean="0"/>
              <a:t>Resultado</a:t>
            </a:r>
            <a:r>
              <a:rPr lang="pt-BR" dirty="0" smtClean="0"/>
              <a:t> do Processo: Um resultado observável da realização com </a:t>
            </a:r>
            <a:r>
              <a:rPr lang="pt-BR" u="sng" dirty="0" smtClean="0"/>
              <a:t>sucesso do propósito</a:t>
            </a:r>
            <a:r>
              <a:rPr lang="pt-BR" dirty="0" smtClean="0"/>
              <a:t> do processo.</a:t>
            </a:r>
          </a:p>
          <a:p>
            <a:pPr algn="just"/>
            <a:endParaRPr lang="pt-BR" dirty="0" smtClean="0"/>
          </a:p>
          <a:p>
            <a:pPr algn="just"/>
            <a:r>
              <a:rPr lang="pt-BR" dirty="0" smtClean="0"/>
              <a:t>Um resultado pode ser:</a:t>
            </a:r>
          </a:p>
          <a:p>
            <a:pPr marL="0" indent="0" algn="just">
              <a:buNone/>
            </a:pPr>
            <a:r>
              <a:rPr lang="pt-BR" dirty="0"/>
              <a:t>	</a:t>
            </a:r>
            <a:r>
              <a:rPr lang="pt-BR" dirty="0" smtClean="0"/>
              <a:t>- um artefato produzido;</a:t>
            </a:r>
          </a:p>
          <a:p>
            <a:pPr marL="0" indent="0" algn="just">
              <a:buNone/>
            </a:pPr>
            <a:r>
              <a:rPr lang="pt-BR" dirty="0" smtClean="0"/>
              <a:t>	- uma mudança significativa de estado; e</a:t>
            </a:r>
          </a:p>
          <a:p>
            <a:pPr marL="0" indent="0" algn="just">
              <a:buNone/>
            </a:pPr>
            <a:r>
              <a:rPr lang="pt-BR" dirty="0"/>
              <a:t>	</a:t>
            </a:r>
            <a:r>
              <a:rPr lang="pt-BR" dirty="0" smtClean="0"/>
              <a:t>- o atendimento das especificações, como por exemplo: requisitos, metas etc.</a:t>
            </a:r>
          </a:p>
          <a:p>
            <a:pPr algn="just"/>
            <a:endParaRPr lang="pt-BR" dirty="0" smtClean="0"/>
          </a:p>
          <a:p>
            <a:pPr algn="just"/>
            <a:r>
              <a:rPr lang="pt-BR" dirty="0" smtClean="0"/>
              <a:t>Uma lista com os principais resultados do processo faz parte da descrição de cada processo no Modelo de Referência de Processo (alinhamento com a ISO 15504).</a:t>
            </a:r>
          </a:p>
          <a:p>
            <a:pPr algn="just"/>
            <a:endParaRPr lang="pt-BR" dirty="0" smtClean="0"/>
          </a:p>
          <a:p>
            <a:pPr algn="just"/>
            <a:r>
              <a:rPr lang="pt-BR" dirty="0" smtClean="0"/>
              <a:t>O Propósito e os Resultados fornecidos são uma declaração das metas da execução de cada processo.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42811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ISO/IEC 12207: Conformidade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endParaRPr lang="pt-BR" sz="2400" dirty="0" smtClean="0"/>
          </a:p>
          <a:p>
            <a:pPr algn="just"/>
            <a:r>
              <a:rPr lang="pt-BR" sz="2400" dirty="0" smtClean="0"/>
              <a:t>A conformidade a essa norma </a:t>
            </a:r>
            <a:r>
              <a:rPr lang="pt-BR" sz="2400" u="sng" dirty="0" smtClean="0"/>
              <a:t>é</a:t>
            </a:r>
            <a:r>
              <a:rPr lang="pt-BR" sz="2400" dirty="0" smtClean="0"/>
              <a:t> definida como </a:t>
            </a:r>
            <a:r>
              <a:rPr lang="pt-BR" sz="2400" u="sng" dirty="0" smtClean="0"/>
              <a:t>a execução de todos os processos, atividades e tarefas</a:t>
            </a:r>
            <a:r>
              <a:rPr lang="pt-BR" sz="2400" dirty="0" smtClean="0"/>
              <a:t>, selecionados no processo de adaptação para o projeto de software (12207:1995).</a:t>
            </a:r>
          </a:p>
          <a:p>
            <a:pPr algn="just"/>
            <a:endParaRPr lang="pt-BR" sz="2400" dirty="0" smtClean="0"/>
          </a:p>
          <a:p>
            <a:pPr algn="just"/>
            <a:endParaRPr lang="pt-BR" sz="2400" dirty="0"/>
          </a:p>
          <a:p>
            <a:pPr algn="just"/>
            <a:r>
              <a:rPr lang="pt-BR" sz="2400" dirty="0" smtClean="0"/>
              <a:t>Deve ser </a:t>
            </a:r>
            <a:r>
              <a:rPr lang="pt-BR" sz="2400" u="sng" dirty="0" smtClean="0"/>
              <a:t>demonstrado</a:t>
            </a:r>
            <a:r>
              <a:rPr lang="pt-BR" sz="2400" dirty="0" smtClean="0"/>
              <a:t> que a implementação de qualquer processo do conjunto declarado pela organização resulta na </a:t>
            </a:r>
            <a:r>
              <a:rPr lang="pt-BR" sz="2400" u="sng" dirty="0" smtClean="0"/>
              <a:t>realização do propósito e dos resultados correspondentes </a:t>
            </a:r>
            <a:r>
              <a:rPr lang="pt-BR" sz="2400" dirty="0" smtClean="0"/>
              <a:t>(</a:t>
            </a:r>
            <a:r>
              <a:rPr lang="pt-BR" sz="2400" dirty="0" err="1" smtClean="0"/>
              <a:t>Amd</a:t>
            </a:r>
            <a:r>
              <a:rPr lang="pt-BR" sz="2400" dirty="0" smtClean="0"/>
              <a:t> 1: 2002).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3149452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ISO/IEC 12207: Categorias de Processo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just"/>
            <a:r>
              <a:rPr lang="pt-BR" dirty="0" smtClean="0"/>
              <a:t>Os </a:t>
            </a:r>
            <a:r>
              <a:rPr lang="pt-BR" u="sng" dirty="0" smtClean="0"/>
              <a:t>processos da ISO/IEC 12207</a:t>
            </a:r>
            <a:r>
              <a:rPr lang="pt-BR" dirty="0" smtClean="0"/>
              <a:t> são agrupados em três categorias:</a:t>
            </a:r>
          </a:p>
          <a:p>
            <a:pPr marL="0" indent="0" algn="just">
              <a:buNone/>
            </a:pPr>
            <a:r>
              <a:rPr lang="pt-BR" dirty="0"/>
              <a:t>	</a:t>
            </a:r>
            <a:r>
              <a:rPr lang="pt-BR" dirty="0" smtClean="0"/>
              <a:t>- </a:t>
            </a:r>
            <a:r>
              <a:rPr lang="pt-BR" b="1" dirty="0" smtClean="0"/>
              <a:t>Fundamentais</a:t>
            </a:r>
            <a:r>
              <a:rPr lang="pt-BR" dirty="0" smtClean="0"/>
              <a:t>: constituem um conjunto de processos que </a:t>
            </a:r>
            <a:r>
              <a:rPr lang="pt-BR" u="sng" dirty="0" smtClean="0"/>
              <a:t>atendem </a:t>
            </a:r>
            <a:r>
              <a:rPr lang="pt-BR" dirty="0" smtClean="0"/>
              <a:t>	</a:t>
            </a:r>
            <a:r>
              <a:rPr lang="pt-BR" u="sng" dirty="0" smtClean="0"/>
              <a:t>às partes fundamentais</a:t>
            </a:r>
            <a:r>
              <a:rPr lang="pt-BR" dirty="0" smtClean="0"/>
              <a:t> (pessoa ou organização / adquirente,   	fornecedora, desenvolvedora, operadora ou mantenedora do 	   	software).</a:t>
            </a:r>
          </a:p>
          <a:p>
            <a:pPr marL="0" indent="0" algn="just">
              <a:buNone/>
            </a:pPr>
            <a:r>
              <a:rPr lang="pt-BR" dirty="0" smtClean="0"/>
              <a:t>	- </a:t>
            </a:r>
            <a:r>
              <a:rPr lang="pt-BR" b="1" dirty="0" smtClean="0"/>
              <a:t>De Apoio</a:t>
            </a:r>
            <a:r>
              <a:rPr lang="pt-BR" dirty="0" smtClean="0"/>
              <a:t>: </a:t>
            </a:r>
            <a:r>
              <a:rPr lang="pt-BR" u="sng" dirty="0" smtClean="0"/>
              <a:t>auxiliam um outro processo</a:t>
            </a:r>
            <a:r>
              <a:rPr lang="pt-BR" dirty="0" smtClean="0"/>
              <a:t> e contribuem para o sucesso 	e qualidade do projeto, podendo ser realizados, quando   	necessário, por outro processo.</a:t>
            </a:r>
          </a:p>
          <a:p>
            <a:pPr marL="0" indent="0" algn="just">
              <a:buNone/>
            </a:pPr>
            <a:r>
              <a:rPr lang="pt-BR" dirty="0"/>
              <a:t>	</a:t>
            </a:r>
            <a:r>
              <a:rPr lang="pt-BR" dirty="0" smtClean="0"/>
              <a:t>- </a:t>
            </a:r>
            <a:r>
              <a:rPr lang="pt-BR" b="1" dirty="0" smtClean="0"/>
              <a:t>Organizacionais</a:t>
            </a:r>
            <a:r>
              <a:rPr lang="pt-BR" dirty="0" smtClean="0"/>
              <a:t>: empregados por uma organização para 	</a:t>
            </a:r>
            <a:r>
              <a:rPr lang="pt-BR" u="sng" dirty="0" smtClean="0"/>
              <a:t>estabelecer e implementar uma estrutura subjacente</a:t>
            </a:r>
            <a:r>
              <a:rPr lang="pt-BR" dirty="0" smtClean="0"/>
              <a:t>, constituída de 	processos de ciclo de vida e pessoal associados, e melhorar 	continuamente a estrutura e os processos. São tipicamente 	empregados fora do domínio de projetos e contratos específicos.</a:t>
            </a:r>
          </a:p>
          <a:p>
            <a:pPr marL="0" indent="0" algn="just">
              <a:buNone/>
            </a:pPr>
            <a:endParaRPr lang="pt-BR" dirty="0" smtClean="0"/>
          </a:p>
          <a:p>
            <a:pPr algn="just"/>
            <a:r>
              <a:rPr lang="pt-BR" dirty="0" smtClean="0"/>
              <a:t> Há, ainda, o processo de adaptação, que define as atividades básicas necessárias para executar as adaptações.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412391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ISO/IEC 12207 (1995): Processos</a:t>
            </a:r>
            <a:endParaRPr lang="pt-BR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75" y="1771277"/>
            <a:ext cx="3832101" cy="3969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0046" y="1785416"/>
            <a:ext cx="3836754" cy="3947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75" y="5877272"/>
            <a:ext cx="8224589" cy="727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248696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ISO/IEC 12207 (2002): Processos</a:t>
            </a:r>
            <a:endParaRPr lang="pt-BR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957" y="1600200"/>
            <a:ext cx="7238085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28621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600" dirty="0" smtClean="0"/>
              <a:t>ISO/IEC 12207: Processos e seus Propósitos</a:t>
            </a:r>
            <a:endParaRPr lang="pt-BR" sz="36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just"/>
            <a:r>
              <a:rPr lang="pt-BR" b="1" dirty="0" smtClean="0"/>
              <a:t>Aquisição</a:t>
            </a:r>
            <a:r>
              <a:rPr lang="pt-BR" dirty="0" smtClean="0"/>
              <a:t>: obter um </a:t>
            </a:r>
            <a:r>
              <a:rPr lang="pt-BR" u="sng" dirty="0" smtClean="0"/>
              <a:t>produto e/ou serviço</a:t>
            </a:r>
            <a:r>
              <a:rPr lang="pt-BR" dirty="0" smtClean="0"/>
              <a:t> que satisfaça a </a:t>
            </a:r>
            <a:r>
              <a:rPr lang="pt-BR" u="sng" dirty="0" smtClean="0"/>
              <a:t>necessidade expressa pelo cliente</a:t>
            </a:r>
            <a:r>
              <a:rPr lang="pt-BR" dirty="0" smtClean="0"/>
              <a:t>.</a:t>
            </a:r>
          </a:p>
          <a:p>
            <a:pPr algn="just"/>
            <a:endParaRPr lang="pt-BR" dirty="0" smtClean="0"/>
          </a:p>
          <a:p>
            <a:pPr algn="just"/>
            <a:r>
              <a:rPr lang="pt-BR" b="1" dirty="0" smtClean="0"/>
              <a:t>Fornecimento</a:t>
            </a:r>
            <a:r>
              <a:rPr lang="pt-BR" dirty="0" smtClean="0"/>
              <a:t>: fornecer um produto ou serviço ao cliente que </a:t>
            </a:r>
            <a:r>
              <a:rPr lang="pt-BR" u="sng" dirty="0" smtClean="0"/>
              <a:t>atenda aos requisitos acordados</a:t>
            </a:r>
            <a:r>
              <a:rPr lang="pt-BR" dirty="0" smtClean="0"/>
              <a:t>.</a:t>
            </a:r>
          </a:p>
          <a:p>
            <a:pPr algn="just"/>
            <a:endParaRPr lang="pt-BR" dirty="0" smtClean="0"/>
          </a:p>
          <a:p>
            <a:pPr algn="just"/>
            <a:r>
              <a:rPr lang="pt-BR" b="1" dirty="0" smtClean="0"/>
              <a:t>Desenvolvimento</a:t>
            </a:r>
            <a:r>
              <a:rPr lang="pt-BR" dirty="0" smtClean="0"/>
              <a:t>: </a:t>
            </a:r>
            <a:r>
              <a:rPr lang="pt-BR" u="sng" dirty="0" smtClean="0"/>
              <a:t>transformar um conjunto de requisitos em um produto</a:t>
            </a:r>
            <a:r>
              <a:rPr lang="pt-BR" dirty="0" smtClean="0"/>
              <a:t> de software ou um sistema baseado em software que atenda às necessidades explicitadas pelo cliente.</a:t>
            </a:r>
          </a:p>
          <a:p>
            <a:pPr algn="just"/>
            <a:endParaRPr lang="pt-BR" dirty="0" smtClean="0"/>
          </a:p>
          <a:p>
            <a:pPr algn="just"/>
            <a:r>
              <a:rPr lang="pt-BR" b="1" dirty="0" smtClean="0"/>
              <a:t>Operação</a:t>
            </a:r>
            <a:r>
              <a:rPr lang="pt-BR" dirty="0" smtClean="0"/>
              <a:t>: </a:t>
            </a:r>
            <a:r>
              <a:rPr lang="pt-BR" u="sng" dirty="0" smtClean="0"/>
              <a:t>operar o produto</a:t>
            </a:r>
            <a:r>
              <a:rPr lang="pt-BR" dirty="0" smtClean="0"/>
              <a:t> de software </a:t>
            </a:r>
            <a:r>
              <a:rPr lang="pt-BR" u="sng" dirty="0" smtClean="0"/>
              <a:t>no seu ambiente e fornecer suporte</a:t>
            </a:r>
            <a:r>
              <a:rPr lang="pt-BR" dirty="0" smtClean="0"/>
              <a:t> aos clientes desse produto.</a:t>
            </a:r>
          </a:p>
          <a:p>
            <a:pPr algn="just"/>
            <a:endParaRPr lang="pt-BR" dirty="0"/>
          </a:p>
          <a:p>
            <a:pPr algn="just"/>
            <a:r>
              <a:rPr lang="pt-BR" b="1" dirty="0" smtClean="0"/>
              <a:t>Manutenção</a:t>
            </a:r>
            <a:r>
              <a:rPr lang="pt-BR" dirty="0" smtClean="0"/>
              <a:t>: </a:t>
            </a:r>
            <a:r>
              <a:rPr lang="pt-BR" u="sng" dirty="0" smtClean="0"/>
              <a:t>modificar um produto</a:t>
            </a:r>
            <a:r>
              <a:rPr lang="pt-BR" dirty="0" smtClean="0"/>
              <a:t> de software/sistema após sua entrega </a:t>
            </a:r>
            <a:r>
              <a:rPr lang="pt-BR" u="sng" dirty="0" smtClean="0"/>
              <a:t>para corrigir falhas, melhorar o desempenho</a:t>
            </a:r>
            <a:r>
              <a:rPr lang="pt-BR" dirty="0" smtClean="0"/>
              <a:t> ou outros atributos, </a:t>
            </a:r>
            <a:r>
              <a:rPr lang="pt-BR" u="sng" dirty="0" smtClean="0"/>
              <a:t>ou adaptá-lo</a:t>
            </a:r>
            <a:r>
              <a:rPr lang="pt-BR" dirty="0" smtClean="0"/>
              <a:t> a mudanças no ambiente.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451601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 smtClean="0"/>
              <a:t>ISO/IEC 12207: Processos e seus Propósitos</a:t>
            </a:r>
            <a:endParaRPr lang="pt-BR" sz="36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endParaRPr lang="pt-BR" dirty="0" smtClean="0"/>
          </a:p>
          <a:p>
            <a:pPr algn="just"/>
            <a:r>
              <a:rPr lang="pt-BR" dirty="0" smtClean="0"/>
              <a:t>Documentação: desenvolver e manter registradas as informações do software produzidas por um processo.</a:t>
            </a:r>
          </a:p>
          <a:p>
            <a:pPr algn="just"/>
            <a:endParaRPr lang="pt-BR" dirty="0" smtClean="0"/>
          </a:p>
          <a:p>
            <a:pPr algn="just"/>
            <a:r>
              <a:rPr lang="pt-BR" dirty="0" smtClean="0"/>
              <a:t>Gerência de Configuração: estabelecer e manter a integridade de todos os produtos de trabalho de um processo ou projeto e disponibilizá-los a todos os envolvidos.</a:t>
            </a:r>
          </a:p>
          <a:p>
            <a:pPr algn="just"/>
            <a:endParaRPr lang="pt-BR" dirty="0" smtClean="0"/>
          </a:p>
          <a:p>
            <a:pPr algn="just"/>
            <a:r>
              <a:rPr lang="pt-BR" dirty="0" smtClean="0"/>
              <a:t>Garantia da Qualidade: fornecer garantia de que os produtos de trabalho e processos estão em conformidade com os planos e condições pré-definidos.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99983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Qualidade de Processo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endParaRPr lang="pt-BR" sz="2400" dirty="0" smtClean="0"/>
          </a:p>
          <a:p>
            <a:pPr algn="just"/>
            <a:r>
              <a:rPr lang="pt-BR" sz="2400" u="sng" dirty="0" smtClean="0"/>
              <a:t>Qualidade</a:t>
            </a:r>
            <a:r>
              <a:rPr lang="pt-BR" sz="2400" dirty="0" smtClean="0"/>
              <a:t> de software </a:t>
            </a:r>
            <a:r>
              <a:rPr lang="pt-BR" sz="2400" u="sng" dirty="0" smtClean="0"/>
              <a:t>não se atinge</a:t>
            </a:r>
            <a:r>
              <a:rPr lang="pt-BR" sz="2400" dirty="0" smtClean="0"/>
              <a:t> de forma </a:t>
            </a:r>
            <a:r>
              <a:rPr lang="pt-BR" sz="2400" u="sng" dirty="0" smtClean="0"/>
              <a:t>espontânea</a:t>
            </a:r>
            <a:r>
              <a:rPr lang="pt-BR" sz="2400" dirty="0" smtClean="0"/>
              <a:t>.</a:t>
            </a:r>
          </a:p>
          <a:p>
            <a:pPr algn="just"/>
            <a:endParaRPr lang="pt-BR" sz="2400" dirty="0" smtClean="0"/>
          </a:p>
          <a:p>
            <a:pPr algn="just"/>
            <a:r>
              <a:rPr lang="pt-BR" sz="2400" dirty="0" smtClean="0"/>
              <a:t>A qualidade dos produtos de software </a:t>
            </a:r>
            <a:r>
              <a:rPr lang="pt-BR" sz="2400" u="sng" dirty="0" smtClean="0"/>
              <a:t>depende</a:t>
            </a:r>
            <a:r>
              <a:rPr lang="pt-BR" sz="2400" dirty="0" smtClean="0"/>
              <a:t> fortemente da </a:t>
            </a:r>
            <a:r>
              <a:rPr lang="pt-BR" sz="2400" u="sng" dirty="0" smtClean="0"/>
              <a:t>qualidade do processo</a:t>
            </a:r>
            <a:r>
              <a:rPr lang="pt-BR" sz="2400" dirty="0" smtClean="0"/>
              <a:t> de software usado para desenvolvê-los.</a:t>
            </a:r>
          </a:p>
          <a:p>
            <a:pPr algn="just"/>
            <a:endParaRPr lang="pt-BR" sz="2400" dirty="0" smtClean="0"/>
          </a:p>
          <a:p>
            <a:pPr algn="just"/>
            <a:r>
              <a:rPr lang="pt-BR" sz="2400" u="sng" dirty="0" smtClean="0"/>
              <a:t>Um bom processo </a:t>
            </a:r>
            <a:r>
              <a:rPr lang="pt-BR" sz="2400" dirty="0" smtClean="0"/>
              <a:t>de software </a:t>
            </a:r>
            <a:r>
              <a:rPr lang="pt-BR" sz="2400" u="sng" dirty="0" smtClean="0"/>
              <a:t>não garante</a:t>
            </a:r>
            <a:r>
              <a:rPr lang="pt-BR" sz="2400" dirty="0" smtClean="0"/>
              <a:t> que os produtos de software produzidos são de </a:t>
            </a:r>
            <a:r>
              <a:rPr lang="pt-BR" sz="2400" u="sng" dirty="0" smtClean="0"/>
              <a:t>boa qualidade</a:t>
            </a:r>
            <a:r>
              <a:rPr lang="pt-BR" sz="2400" dirty="0" smtClean="0"/>
              <a:t>, </a:t>
            </a:r>
            <a:r>
              <a:rPr lang="pt-BR" sz="2400" u="sng" dirty="0" smtClean="0"/>
              <a:t>mas</a:t>
            </a:r>
            <a:r>
              <a:rPr lang="pt-BR" sz="2400" dirty="0" smtClean="0"/>
              <a:t> é um </a:t>
            </a:r>
            <a:r>
              <a:rPr lang="pt-BR" sz="2400" u="sng" dirty="0" smtClean="0"/>
              <a:t>indicativo</a:t>
            </a:r>
            <a:r>
              <a:rPr lang="pt-BR" sz="2400" dirty="0" smtClean="0"/>
              <a:t> de que a </a:t>
            </a:r>
            <a:r>
              <a:rPr lang="pt-BR" sz="2400" u="sng" dirty="0" smtClean="0"/>
              <a:t>organização é capaz de produzir bons produtos de software </a:t>
            </a:r>
            <a:r>
              <a:rPr lang="pt-BR" sz="2400" dirty="0" smtClean="0"/>
              <a:t>.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1455879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600" dirty="0" smtClean="0"/>
              <a:t>ISO/IEC 12207: Processos e seus Propósitos</a:t>
            </a:r>
            <a:endParaRPr lang="pt-BR" sz="36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endParaRPr lang="pt-BR" dirty="0" smtClean="0"/>
          </a:p>
          <a:p>
            <a:pPr algn="just"/>
            <a:r>
              <a:rPr lang="pt-BR" dirty="0" smtClean="0"/>
              <a:t>Verificação: confirmar que cada produto de trabalho de software e/ou serviço de um processo ou projeto reflete apropriadamente os requisitos especificados.</a:t>
            </a:r>
          </a:p>
          <a:p>
            <a:pPr algn="just"/>
            <a:endParaRPr lang="pt-BR" dirty="0" smtClean="0"/>
          </a:p>
          <a:p>
            <a:pPr algn="just"/>
            <a:r>
              <a:rPr lang="pt-BR" dirty="0" smtClean="0"/>
              <a:t>Validação: confirmar que são atendidos os requisitos de um uso específico pretendido para o produto de trabalho de software.</a:t>
            </a:r>
          </a:p>
          <a:p>
            <a:pPr algn="just"/>
            <a:endParaRPr lang="pt-BR" dirty="0" smtClean="0"/>
          </a:p>
          <a:p>
            <a:pPr algn="just"/>
            <a:r>
              <a:rPr lang="pt-BR" dirty="0" smtClean="0"/>
              <a:t>Revisão Conjunta: manter um entendimento comum com os envolvidos (</a:t>
            </a:r>
            <a:r>
              <a:rPr lang="pt-BR" dirty="0" err="1" smtClean="0"/>
              <a:t>stakeholders</a:t>
            </a:r>
            <a:r>
              <a:rPr lang="pt-BR" dirty="0" smtClean="0"/>
              <a:t>) a respeito do progresso obtido em relação aos objetivos acordados e ao que deveria ser feito.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529480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600" dirty="0" smtClean="0"/>
              <a:t>ISO/IEC 12207: Processos e seus Propósitos</a:t>
            </a:r>
            <a:endParaRPr lang="pt-BR" sz="36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endParaRPr lang="pt-BR" dirty="0" smtClean="0"/>
          </a:p>
          <a:p>
            <a:pPr algn="just"/>
            <a:r>
              <a:rPr lang="pt-BR" b="1" dirty="0" smtClean="0"/>
              <a:t>Auditoria</a:t>
            </a:r>
            <a:r>
              <a:rPr lang="pt-BR" dirty="0" smtClean="0"/>
              <a:t>: </a:t>
            </a:r>
            <a:r>
              <a:rPr lang="pt-BR" u="sng" dirty="0" smtClean="0"/>
              <a:t>determinar</a:t>
            </a:r>
            <a:r>
              <a:rPr lang="pt-BR" dirty="0" smtClean="0"/>
              <a:t>, de </a:t>
            </a:r>
            <a:r>
              <a:rPr lang="pt-BR" u="sng" dirty="0" smtClean="0"/>
              <a:t>forma independente</a:t>
            </a:r>
            <a:r>
              <a:rPr lang="pt-BR" dirty="0" smtClean="0"/>
              <a:t>, a </a:t>
            </a:r>
            <a:r>
              <a:rPr lang="pt-BR" u="sng" dirty="0" smtClean="0"/>
              <a:t>conformidade dos produtos e processos</a:t>
            </a:r>
            <a:r>
              <a:rPr lang="pt-BR" dirty="0" smtClean="0"/>
              <a:t> selecionados com os requisitos, planos e contratos, quando apropriado.</a:t>
            </a:r>
          </a:p>
          <a:p>
            <a:pPr algn="just"/>
            <a:endParaRPr lang="pt-BR" dirty="0" smtClean="0"/>
          </a:p>
          <a:p>
            <a:pPr algn="just"/>
            <a:endParaRPr lang="pt-BR" dirty="0"/>
          </a:p>
          <a:p>
            <a:pPr algn="just"/>
            <a:endParaRPr lang="pt-BR" dirty="0" smtClean="0"/>
          </a:p>
          <a:p>
            <a:pPr algn="just"/>
            <a:r>
              <a:rPr lang="pt-BR" b="1" dirty="0" smtClean="0"/>
              <a:t>Resolução de Problema</a:t>
            </a:r>
            <a:r>
              <a:rPr lang="pt-BR" dirty="0" smtClean="0"/>
              <a:t>: assegurar que todos os problemas identificados são </a:t>
            </a:r>
            <a:r>
              <a:rPr lang="pt-BR" u="sng" dirty="0" smtClean="0"/>
              <a:t>analisados e resolvidos</a:t>
            </a:r>
            <a:r>
              <a:rPr lang="pt-BR" dirty="0" smtClean="0"/>
              <a:t> e que as tendências são identificadas.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828321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600" dirty="0" smtClean="0"/>
              <a:t>ISO/IEC 12207: Processos e seus Propósitos</a:t>
            </a:r>
            <a:endParaRPr lang="pt-BR" sz="36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endParaRPr lang="pt-BR" dirty="0" smtClean="0"/>
          </a:p>
          <a:p>
            <a:pPr algn="just"/>
            <a:r>
              <a:rPr lang="pt-BR" b="1" dirty="0" smtClean="0"/>
              <a:t>Usabilidade</a:t>
            </a:r>
            <a:r>
              <a:rPr lang="pt-BR" dirty="0" smtClean="0"/>
              <a:t>: garantir que sejam considerados os interesses e necessidades dos envolvidos de forma a </a:t>
            </a:r>
            <a:r>
              <a:rPr lang="pt-BR" u="sng" dirty="0" smtClean="0"/>
              <a:t>proporcionar otimização do suporte e do treinamento</a:t>
            </a:r>
            <a:r>
              <a:rPr lang="pt-BR" dirty="0" smtClean="0"/>
              <a:t>, aumento da produtividade e da qualidade do trabalho, melhoria das condições para o trabalho humano e redução das chances de rejeição do sistema por parte do usuário.</a:t>
            </a:r>
          </a:p>
          <a:p>
            <a:pPr algn="just"/>
            <a:endParaRPr lang="pt-BR" dirty="0" smtClean="0"/>
          </a:p>
          <a:p>
            <a:pPr algn="just"/>
            <a:endParaRPr lang="pt-BR" dirty="0"/>
          </a:p>
          <a:p>
            <a:pPr algn="just"/>
            <a:r>
              <a:rPr lang="pt-BR" b="1" dirty="0" smtClean="0"/>
              <a:t>Avaliação de Produto</a:t>
            </a:r>
            <a:r>
              <a:rPr lang="pt-BR" dirty="0" smtClean="0"/>
              <a:t>: </a:t>
            </a:r>
            <a:r>
              <a:rPr lang="pt-BR" u="sng" dirty="0" smtClean="0"/>
              <a:t>garantir</a:t>
            </a:r>
            <a:r>
              <a:rPr lang="pt-BR" dirty="0" smtClean="0"/>
              <a:t>, através de exame e medição sistemáticos, que </a:t>
            </a:r>
            <a:r>
              <a:rPr lang="pt-BR" u="sng" dirty="0" smtClean="0"/>
              <a:t>o produto atende às necessidades especificadas e implícitas</a:t>
            </a:r>
            <a:r>
              <a:rPr lang="pt-BR" dirty="0" smtClean="0"/>
              <a:t> dos seus usuários.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526816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 smtClean="0"/>
              <a:t>ISO/IEC 12207: Processos e seus Propósitos</a:t>
            </a:r>
            <a:endParaRPr lang="pt-BR" sz="36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just"/>
            <a:endParaRPr lang="pt-BR" dirty="0" smtClean="0"/>
          </a:p>
          <a:p>
            <a:pPr algn="just"/>
            <a:r>
              <a:rPr lang="pt-BR" b="1" dirty="0" smtClean="0"/>
              <a:t>Gerência</a:t>
            </a:r>
            <a:r>
              <a:rPr lang="pt-BR" dirty="0" smtClean="0"/>
              <a:t>: </a:t>
            </a:r>
            <a:r>
              <a:rPr lang="pt-BR" u="sng" dirty="0" smtClean="0"/>
              <a:t>organizar, monitorar e controlar a iniciação e a execução </a:t>
            </a:r>
            <a:r>
              <a:rPr lang="pt-BR" dirty="0" smtClean="0"/>
              <a:t>de qualquer processo </a:t>
            </a:r>
            <a:r>
              <a:rPr lang="pt-BR" u="sng" dirty="0" smtClean="0"/>
              <a:t>de forma a atingir as suas metas de acordo com as metas de negócio </a:t>
            </a:r>
            <a:r>
              <a:rPr lang="pt-BR" dirty="0" smtClean="0"/>
              <a:t>da organização. É estabelecido por uma organização para garantir a aplicação consistente de práticas por parte da organização e dos projetos.</a:t>
            </a:r>
          </a:p>
          <a:p>
            <a:pPr algn="just"/>
            <a:endParaRPr lang="pt-BR" dirty="0" smtClean="0"/>
          </a:p>
          <a:p>
            <a:pPr algn="just"/>
            <a:endParaRPr lang="pt-BR" dirty="0"/>
          </a:p>
          <a:p>
            <a:pPr algn="just"/>
            <a:r>
              <a:rPr lang="pt-BR" dirty="0" err="1" smtClean="0"/>
              <a:t>I</a:t>
            </a:r>
            <a:r>
              <a:rPr lang="pt-BR" b="1" dirty="0" err="1" smtClean="0"/>
              <a:t>nfra-estrutura</a:t>
            </a:r>
            <a:r>
              <a:rPr lang="pt-BR" dirty="0" smtClean="0"/>
              <a:t>: manter uma </a:t>
            </a:r>
            <a:r>
              <a:rPr lang="pt-BR" dirty="0" err="1" smtClean="0"/>
              <a:t>infra-estrutura</a:t>
            </a:r>
            <a:r>
              <a:rPr lang="pt-BR" dirty="0" smtClean="0"/>
              <a:t> </a:t>
            </a:r>
            <a:r>
              <a:rPr lang="pt-BR" u="sng" dirty="0" smtClean="0"/>
              <a:t>estável e confiável</a:t>
            </a:r>
            <a:r>
              <a:rPr lang="pt-BR" dirty="0" smtClean="0"/>
              <a:t>, necessária </a:t>
            </a:r>
            <a:r>
              <a:rPr lang="pt-BR" u="sng" dirty="0" smtClean="0"/>
              <a:t>para apoiar a execução de qualquer outro processo</a:t>
            </a:r>
            <a:r>
              <a:rPr lang="pt-BR" dirty="0" smtClean="0"/>
              <a:t>. A </a:t>
            </a:r>
            <a:r>
              <a:rPr lang="pt-BR" dirty="0" err="1" smtClean="0"/>
              <a:t>infra-estrutura</a:t>
            </a:r>
            <a:r>
              <a:rPr lang="pt-BR" dirty="0" smtClean="0"/>
              <a:t> pode incluir hardware, software, métodos, ferramentas, técnicas, padrões e instalações para o desenvolvimento, a operação ou a manutenção.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654044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 smtClean="0"/>
              <a:t>ISO/IEC 12207: Processos e seus Propósitos</a:t>
            </a:r>
            <a:endParaRPr lang="pt-BR" sz="36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endParaRPr lang="pt-BR" dirty="0" smtClean="0"/>
          </a:p>
          <a:p>
            <a:pPr algn="just"/>
            <a:r>
              <a:rPr lang="pt-BR" b="1" dirty="0" smtClean="0"/>
              <a:t>Melhoria</a:t>
            </a:r>
            <a:r>
              <a:rPr lang="pt-BR" dirty="0" smtClean="0"/>
              <a:t>: </a:t>
            </a:r>
            <a:r>
              <a:rPr lang="pt-BR" u="sng" dirty="0" smtClean="0"/>
              <a:t>estabelecer, avaliar, medir, controlar e melhorar um processo</a:t>
            </a:r>
            <a:r>
              <a:rPr lang="pt-BR" dirty="0" smtClean="0"/>
              <a:t> de ciclo de vida de software.</a:t>
            </a:r>
          </a:p>
          <a:p>
            <a:pPr algn="just"/>
            <a:endParaRPr lang="pt-BR" dirty="0" smtClean="0"/>
          </a:p>
          <a:p>
            <a:pPr algn="just"/>
            <a:r>
              <a:rPr lang="pt-BR" b="1" dirty="0" smtClean="0"/>
              <a:t>Recursos Humanos</a:t>
            </a:r>
            <a:r>
              <a:rPr lang="pt-BR" dirty="0" smtClean="0"/>
              <a:t>: </a:t>
            </a:r>
            <a:r>
              <a:rPr lang="pt-BR" u="sng" dirty="0" smtClean="0"/>
              <a:t>fornecer à organização os recursos </a:t>
            </a:r>
            <a:r>
              <a:rPr lang="pt-BR" dirty="0" smtClean="0"/>
              <a:t>humanos </a:t>
            </a:r>
            <a:r>
              <a:rPr lang="pt-BR" u="sng" dirty="0" smtClean="0"/>
              <a:t>adequados</a:t>
            </a:r>
            <a:r>
              <a:rPr lang="pt-BR" dirty="0" smtClean="0"/>
              <a:t> e manter as suas competências consistentes com </a:t>
            </a:r>
            <a:r>
              <a:rPr lang="pt-BR" u="sng" dirty="0" smtClean="0"/>
              <a:t>as necessidades do negócio</a:t>
            </a:r>
            <a:r>
              <a:rPr lang="pt-BR" dirty="0" smtClean="0"/>
              <a:t>.</a:t>
            </a:r>
          </a:p>
          <a:p>
            <a:pPr algn="just"/>
            <a:endParaRPr lang="pt-BR" dirty="0" smtClean="0"/>
          </a:p>
          <a:p>
            <a:pPr algn="just"/>
            <a:r>
              <a:rPr lang="pt-BR" b="1" dirty="0" smtClean="0"/>
              <a:t>Gestão de Ativos</a:t>
            </a:r>
            <a:r>
              <a:rPr lang="pt-BR" dirty="0" smtClean="0"/>
              <a:t>: </a:t>
            </a:r>
            <a:r>
              <a:rPr lang="pt-BR" u="sng" dirty="0" smtClean="0"/>
              <a:t>gerenciar</a:t>
            </a:r>
            <a:r>
              <a:rPr lang="pt-BR" dirty="0" smtClean="0"/>
              <a:t> a vida dos </a:t>
            </a:r>
            <a:r>
              <a:rPr lang="pt-BR" u="sng" dirty="0" smtClean="0"/>
              <a:t>ativos reutilizáveis</a:t>
            </a:r>
            <a:r>
              <a:rPr lang="pt-BR" dirty="0" smtClean="0"/>
              <a:t> desde a sua </a:t>
            </a:r>
            <a:r>
              <a:rPr lang="pt-BR" u="sng" dirty="0" smtClean="0"/>
              <a:t>concepção até a sua descontinuação</a:t>
            </a:r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594022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 smtClean="0"/>
              <a:t>ISO/IEC 12207: Processos e seus Propósitos</a:t>
            </a:r>
            <a:endParaRPr lang="pt-BR" sz="36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endParaRPr lang="pt-BR" dirty="0"/>
          </a:p>
          <a:p>
            <a:pPr algn="just"/>
            <a:r>
              <a:rPr lang="pt-BR" b="1" dirty="0" smtClean="0"/>
              <a:t>Gestão do Programa de </a:t>
            </a:r>
            <a:r>
              <a:rPr lang="pt-BR" b="1" dirty="0" err="1" smtClean="0"/>
              <a:t>Reúso</a:t>
            </a:r>
            <a:r>
              <a:rPr lang="pt-BR" dirty="0" smtClean="0"/>
              <a:t>: planejar, estabelecer, gerenciar, controlar e monitorar esse programa em uma organização e sistematicamente </a:t>
            </a:r>
            <a:r>
              <a:rPr lang="pt-BR" u="sng" dirty="0" smtClean="0"/>
              <a:t>explorar as oportunidades de </a:t>
            </a:r>
            <a:r>
              <a:rPr lang="pt-BR" u="sng" dirty="0" err="1" smtClean="0"/>
              <a:t>reúso</a:t>
            </a:r>
            <a:r>
              <a:rPr lang="pt-BR" dirty="0" smtClean="0"/>
              <a:t>.</a:t>
            </a:r>
          </a:p>
          <a:p>
            <a:pPr algn="just"/>
            <a:endParaRPr lang="pt-BR" dirty="0" smtClean="0"/>
          </a:p>
          <a:p>
            <a:pPr algn="just"/>
            <a:endParaRPr lang="pt-BR" dirty="0"/>
          </a:p>
          <a:p>
            <a:pPr algn="just"/>
            <a:endParaRPr lang="pt-BR" dirty="0" smtClean="0"/>
          </a:p>
          <a:p>
            <a:pPr algn="just"/>
            <a:r>
              <a:rPr lang="pt-BR" b="1" dirty="0" smtClean="0"/>
              <a:t>Engenharia de Domínio</a:t>
            </a:r>
            <a:r>
              <a:rPr lang="pt-BR" dirty="0" smtClean="0"/>
              <a:t>: desenvolver e manter modelos, arquiteturas e ativos de </a:t>
            </a:r>
            <a:r>
              <a:rPr lang="pt-BR" dirty="0"/>
              <a:t>domínio (</a:t>
            </a:r>
            <a:r>
              <a:rPr lang="pt-BR" u="sng" dirty="0"/>
              <a:t>processo para o desenvolvimento </a:t>
            </a:r>
            <a:r>
              <a:rPr lang="pt-BR" u="sng" dirty="0" smtClean="0"/>
              <a:t>de uma </a:t>
            </a:r>
            <a:r>
              <a:rPr lang="pt-BR" u="sng" dirty="0"/>
              <a:t>família de aplicações </a:t>
            </a:r>
            <a:r>
              <a:rPr lang="pt-BR" u="sng" dirty="0" smtClean="0"/>
              <a:t>reusáveis</a:t>
            </a:r>
            <a:r>
              <a:rPr lang="pt-BR" dirty="0" smtClean="0"/>
              <a:t>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719470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 smtClean="0"/>
              <a:t>Exemplo: Processo de Desenvolvimento</a:t>
            </a:r>
            <a:endParaRPr lang="pt-BR" sz="36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pt-BR" dirty="0"/>
              <a:t> </a:t>
            </a:r>
            <a:r>
              <a:rPr lang="pt-BR" dirty="0" smtClean="0"/>
              <a:t>        Atividades na ISO/IEC 12207 (1995):</a:t>
            </a:r>
          </a:p>
          <a:p>
            <a:r>
              <a:rPr lang="pt-BR" dirty="0" smtClean="0"/>
              <a:t> Implementação do processo;</a:t>
            </a:r>
          </a:p>
          <a:p>
            <a:r>
              <a:rPr lang="pt-BR" dirty="0" smtClean="0"/>
              <a:t> Análise dos requisitos do sistema;</a:t>
            </a:r>
          </a:p>
          <a:p>
            <a:r>
              <a:rPr lang="pt-BR" dirty="0" smtClean="0"/>
              <a:t> Projeto da arquitetura do sistema;</a:t>
            </a:r>
          </a:p>
          <a:p>
            <a:r>
              <a:rPr lang="pt-BR" dirty="0" smtClean="0"/>
              <a:t> Análise dos requisitos do software;</a:t>
            </a:r>
          </a:p>
          <a:p>
            <a:r>
              <a:rPr lang="pt-BR" dirty="0" smtClean="0"/>
              <a:t> Projeto de arquitetura do software;</a:t>
            </a:r>
          </a:p>
          <a:p>
            <a:r>
              <a:rPr lang="pt-BR" dirty="0" smtClean="0"/>
              <a:t> Projeto detalhado do software;</a:t>
            </a:r>
          </a:p>
          <a:p>
            <a:r>
              <a:rPr lang="pt-BR" dirty="0" smtClean="0"/>
              <a:t> Codificação e testes do software;</a:t>
            </a:r>
          </a:p>
          <a:p>
            <a:r>
              <a:rPr lang="pt-BR" dirty="0" smtClean="0"/>
              <a:t> Integração do software;</a:t>
            </a:r>
          </a:p>
          <a:p>
            <a:r>
              <a:rPr lang="pt-BR" dirty="0" smtClean="0"/>
              <a:t> Testes de qualificação do software;</a:t>
            </a:r>
          </a:p>
          <a:p>
            <a:r>
              <a:rPr lang="pt-BR" dirty="0" smtClean="0"/>
              <a:t> Integração do sistema;</a:t>
            </a:r>
          </a:p>
          <a:p>
            <a:r>
              <a:rPr lang="pt-BR" dirty="0" smtClean="0"/>
              <a:t> Teste de qualificação do sistema;</a:t>
            </a:r>
          </a:p>
          <a:p>
            <a:r>
              <a:rPr lang="pt-BR" dirty="0" smtClean="0"/>
              <a:t> Instalação do software;</a:t>
            </a:r>
          </a:p>
          <a:p>
            <a:r>
              <a:rPr lang="pt-BR" dirty="0" smtClean="0"/>
              <a:t> Apoio à aceitação do software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293832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 smtClean="0"/>
              <a:t>Exemplo: Processo de Desenvolvimento</a:t>
            </a:r>
            <a:endParaRPr lang="pt-BR" sz="36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endParaRPr lang="pt-BR" dirty="0" smtClean="0"/>
          </a:p>
          <a:p>
            <a:pPr marL="0" indent="0" algn="just">
              <a:buNone/>
            </a:pPr>
            <a:r>
              <a:rPr lang="pt-BR" dirty="0" smtClean="0"/>
              <a:t>     </a:t>
            </a:r>
            <a:r>
              <a:rPr lang="pt-BR" b="1" dirty="0" smtClean="0"/>
              <a:t>Propósito</a:t>
            </a:r>
            <a:r>
              <a:rPr lang="pt-BR" dirty="0" smtClean="0"/>
              <a:t>: </a:t>
            </a:r>
            <a:r>
              <a:rPr lang="pt-BR" u="sng" dirty="0" smtClean="0"/>
              <a:t>transformar um conjunto de requisitos em um produto</a:t>
            </a:r>
            <a:r>
              <a:rPr lang="pt-BR" dirty="0" smtClean="0"/>
              <a:t> de software ou    um sistema baseado em software que atenda às necessidades explicitadas pelo cliente. .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       </a:t>
            </a:r>
            <a:r>
              <a:rPr lang="pt-BR" b="1" dirty="0" smtClean="0"/>
              <a:t>Resultados</a:t>
            </a:r>
            <a:r>
              <a:rPr lang="pt-BR" dirty="0" smtClean="0"/>
              <a:t>:</a:t>
            </a:r>
          </a:p>
          <a:p>
            <a:r>
              <a:rPr lang="pt-BR" dirty="0" smtClean="0"/>
              <a:t>os requisitos para o desenvolvimento do </a:t>
            </a:r>
            <a:r>
              <a:rPr lang="pt-BR" u="sng" dirty="0" smtClean="0"/>
              <a:t>software</a:t>
            </a:r>
            <a:r>
              <a:rPr lang="pt-BR" dirty="0" smtClean="0"/>
              <a:t> são </a:t>
            </a:r>
            <a:r>
              <a:rPr lang="pt-BR" u="sng" dirty="0" smtClean="0"/>
              <a:t>obtidos e acordados</a:t>
            </a:r>
            <a:r>
              <a:rPr lang="pt-BR" dirty="0" smtClean="0"/>
              <a:t>;</a:t>
            </a:r>
          </a:p>
          <a:p>
            <a:r>
              <a:rPr lang="pt-BR" dirty="0" smtClean="0"/>
              <a:t>um produto de software ou um </a:t>
            </a:r>
            <a:r>
              <a:rPr lang="pt-BR" u="sng" dirty="0" smtClean="0"/>
              <a:t>sistema</a:t>
            </a:r>
            <a:r>
              <a:rPr lang="pt-BR" dirty="0" smtClean="0"/>
              <a:t> baseado em software </a:t>
            </a:r>
            <a:r>
              <a:rPr lang="pt-BR" u="sng" dirty="0" smtClean="0"/>
              <a:t>é desenvolvido</a:t>
            </a:r>
            <a:r>
              <a:rPr lang="pt-BR" dirty="0" smtClean="0"/>
              <a:t>;</a:t>
            </a:r>
          </a:p>
          <a:p>
            <a:r>
              <a:rPr lang="pt-BR" dirty="0" smtClean="0"/>
              <a:t>produtos de </a:t>
            </a:r>
            <a:r>
              <a:rPr lang="pt-BR" u="sng" dirty="0" smtClean="0"/>
              <a:t>trabalho intermediários</a:t>
            </a:r>
            <a:r>
              <a:rPr lang="pt-BR" dirty="0" smtClean="0"/>
              <a:t> são desenvolvidos e demonstram que o produto final é baseado nos requisitos;</a:t>
            </a:r>
          </a:p>
          <a:p>
            <a:r>
              <a:rPr lang="pt-BR" dirty="0" smtClean="0"/>
              <a:t>há consistência entre os produtos do processo de desenvolvimento;</a:t>
            </a:r>
          </a:p>
          <a:p>
            <a:r>
              <a:rPr lang="pt-BR" dirty="0" smtClean="0"/>
              <a:t>os fatores de </a:t>
            </a:r>
            <a:r>
              <a:rPr lang="pt-BR" u="sng" dirty="0" smtClean="0"/>
              <a:t>qualidade de sistema são otimizados em relação aos requisitos </a:t>
            </a:r>
            <a:r>
              <a:rPr lang="pt-BR" dirty="0" smtClean="0"/>
              <a:t>do sistema, por exemplo, desempenho, custo de desenvolvimento, usabilidade etc.;</a:t>
            </a:r>
          </a:p>
          <a:p>
            <a:r>
              <a:rPr lang="pt-BR" dirty="0" smtClean="0"/>
              <a:t>existem </a:t>
            </a:r>
            <a:r>
              <a:rPr lang="pt-BR" u="sng" dirty="0" smtClean="0"/>
              <a:t>evidências que demonstram que o produto final atende aos requisitos</a:t>
            </a:r>
            <a:r>
              <a:rPr lang="pt-BR" dirty="0" smtClean="0"/>
              <a:t> (por exemplo, evidências de teste); e </a:t>
            </a:r>
          </a:p>
          <a:p>
            <a:r>
              <a:rPr lang="pt-BR" dirty="0" smtClean="0"/>
              <a:t>o </a:t>
            </a:r>
            <a:r>
              <a:rPr lang="pt-BR" u="sng" dirty="0" smtClean="0"/>
              <a:t>produto final é instalado </a:t>
            </a:r>
            <a:r>
              <a:rPr lang="pt-BR" dirty="0" smtClean="0"/>
              <a:t>de acordo com os requisitos acordados.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370087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 err="1" smtClean="0"/>
              <a:t>Subprocessos</a:t>
            </a:r>
            <a:endParaRPr lang="pt-BR" sz="3600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877" y="1600200"/>
            <a:ext cx="7346245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7187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Requisitos do Software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 algn="just">
              <a:buNone/>
            </a:pPr>
            <a:endParaRPr lang="pt-BR" dirty="0" smtClean="0"/>
          </a:p>
          <a:p>
            <a:pPr marL="0" indent="0" algn="just">
              <a:buNone/>
            </a:pPr>
            <a:r>
              <a:rPr lang="pt-BR" dirty="0" smtClean="0"/>
              <a:t>         </a:t>
            </a:r>
            <a:r>
              <a:rPr lang="pt-BR" b="1" dirty="0" smtClean="0"/>
              <a:t>Propósito</a:t>
            </a:r>
            <a:r>
              <a:rPr lang="pt-BR" dirty="0" smtClean="0"/>
              <a:t>: </a:t>
            </a:r>
            <a:r>
              <a:rPr lang="pt-BR" u="sng" dirty="0" smtClean="0"/>
              <a:t>estabelecer os requisitos</a:t>
            </a:r>
            <a:r>
              <a:rPr lang="pt-BR" dirty="0" smtClean="0"/>
              <a:t> dos elementos de software do sistema.</a:t>
            </a:r>
          </a:p>
          <a:p>
            <a:pPr algn="just"/>
            <a:endParaRPr lang="pt-BR" dirty="0" smtClean="0"/>
          </a:p>
          <a:p>
            <a:pPr marL="0" indent="0" algn="just">
              <a:buNone/>
            </a:pPr>
            <a:r>
              <a:rPr lang="pt-BR" dirty="0" smtClean="0"/>
              <a:t>         </a:t>
            </a:r>
            <a:r>
              <a:rPr lang="pt-BR" b="1" dirty="0" smtClean="0"/>
              <a:t>Resultados</a:t>
            </a:r>
            <a:r>
              <a:rPr lang="pt-BR" dirty="0" smtClean="0"/>
              <a:t>:</a:t>
            </a:r>
          </a:p>
          <a:p>
            <a:pPr algn="just"/>
            <a:r>
              <a:rPr lang="pt-BR" dirty="0" smtClean="0"/>
              <a:t>Os requisitos alocados aos elementos de software do sistema e suas interfaces são definidos;</a:t>
            </a:r>
          </a:p>
          <a:p>
            <a:pPr algn="just"/>
            <a:r>
              <a:rPr lang="pt-BR" dirty="0" smtClean="0"/>
              <a:t>Os </a:t>
            </a:r>
            <a:r>
              <a:rPr lang="pt-BR" u="sng" dirty="0" smtClean="0"/>
              <a:t>requisitos de software são analisados em relação à </a:t>
            </a:r>
            <a:r>
              <a:rPr lang="pt-BR" u="sng" dirty="0" err="1" smtClean="0"/>
              <a:t>testabilidade</a:t>
            </a:r>
            <a:r>
              <a:rPr lang="pt-BR" u="sng" dirty="0" smtClean="0"/>
              <a:t> e correção</a:t>
            </a:r>
            <a:r>
              <a:rPr lang="pt-BR" dirty="0" smtClean="0"/>
              <a:t>;</a:t>
            </a:r>
          </a:p>
          <a:p>
            <a:pPr algn="just"/>
            <a:r>
              <a:rPr lang="pt-BR" dirty="0" smtClean="0"/>
              <a:t>O </a:t>
            </a:r>
            <a:r>
              <a:rPr lang="pt-BR" u="sng" dirty="0" smtClean="0"/>
              <a:t>impacto dos requisitos de software </a:t>
            </a:r>
            <a:r>
              <a:rPr lang="pt-BR" dirty="0" smtClean="0"/>
              <a:t>no ambiente operacional é compreendido;</a:t>
            </a:r>
          </a:p>
          <a:p>
            <a:pPr algn="just"/>
            <a:r>
              <a:rPr lang="pt-BR" dirty="0" smtClean="0"/>
              <a:t>A consistência e a rastreabilidade entre os requisitos de software e os requisitos de sistema são estabelecidas;</a:t>
            </a:r>
          </a:p>
          <a:p>
            <a:pPr algn="just"/>
            <a:r>
              <a:rPr lang="pt-BR" dirty="0" smtClean="0"/>
              <a:t>A </a:t>
            </a:r>
            <a:r>
              <a:rPr lang="pt-BR" u="sng" dirty="0" smtClean="0"/>
              <a:t>priorização para implementação dos requisitos</a:t>
            </a:r>
            <a:r>
              <a:rPr lang="pt-BR" dirty="0" smtClean="0"/>
              <a:t> de software é definida;</a:t>
            </a:r>
          </a:p>
          <a:p>
            <a:pPr algn="just"/>
            <a:r>
              <a:rPr lang="pt-BR" dirty="0" smtClean="0"/>
              <a:t>Os </a:t>
            </a:r>
            <a:r>
              <a:rPr lang="pt-BR" u="sng" dirty="0" smtClean="0"/>
              <a:t>requisitos</a:t>
            </a:r>
            <a:r>
              <a:rPr lang="pt-BR" dirty="0" smtClean="0"/>
              <a:t> de software </a:t>
            </a:r>
            <a:r>
              <a:rPr lang="pt-BR" u="sng" dirty="0" smtClean="0"/>
              <a:t>são aprovados e atualizados</a:t>
            </a:r>
            <a:r>
              <a:rPr lang="pt-BR" dirty="0" smtClean="0"/>
              <a:t>, </a:t>
            </a:r>
            <a:r>
              <a:rPr lang="pt-BR" u="sng" dirty="0" smtClean="0"/>
              <a:t>sempre que necessário</a:t>
            </a:r>
            <a:r>
              <a:rPr lang="pt-BR" dirty="0" smtClean="0"/>
              <a:t>;</a:t>
            </a:r>
          </a:p>
          <a:p>
            <a:pPr algn="just"/>
            <a:r>
              <a:rPr lang="pt-BR" dirty="0" smtClean="0"/>
              <a:t>As </a:t>
            </a:r>
            <a:r>
              <a:rPr lang="pt-BR" u="sng" dirty="0" smtClean="0"/>
              <a:t>mudanças nos requisitos</a:t>
            </a:r>
            <a:r>
              <a:rPr lang="pt-BR" dirty="0" smtClean="0"/>
              <a:t> de software </a:t>
            </a:r>
            <a:r>
              <a:rPr lang="pt-BR" u="sng" dirty="0" smtClean="0"/>
              <a:t>são avaliadas quanto aos impactos nos aspectos técnicos, de custo e de cronograma</a:t>
            </a:r>
            <a:r>
              <a:rPr lang="pt-BR" dirty="0" smtClean="0"/>
              <a:t>; e</a:t>
            </a:r>
          </a:p>
          <a:p>
            <a:pPr algn="just"/>
            <a:r>
              <a:rPr lang="pt-BR" dirty="0" smtClean="0"/>
              <a:t>Os requisitos de software </a:t>
            </a:r>
            <a:r>
              <a:rPr lang="pt-BR" u="sng" dirty="0" smtClean="0"/>
              <a:t>são colocados sob uma linha básica</a:t>
            </a:r>
            <a:r>
              <a:rPr lang="pt-BR" dirty="0" smtClean="0"/>
              <a:t> (</a:t>
            </a:r>
            <a:r>
              <a:rPr lang="pt-BR" dirty="0" err="1" smtClean="0"/>
              <a:t>baseline</a:t>
            </a:r>
            <a:r>
              <a:rPr lang="pt-BR" dirty="0" smtClean="0"/>
              <a:t>) e </a:t>
            </a:r>
            <a:r>
              <a:rPr lang="pt-BR" u="sng" dirty="0" smtClean="0"/>
              <a:t>comunicados a todas as partes envolvidas</a:t>
            </a:r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12871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Qualidade de Processo de Software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endParaRPr lang="pt-BR" dirty="0" smtClean="0"/>
          </a:p>
          <a:p>
            <a:pPr algn="just"/>
            <a:r>
              <a:rPr lang="pt-BR" dirty="0" smtClean="0"/>
              <a:t>A </a:t>
            </a:r>
            <a:r>
              <a:rPr lang="pt-BR" u="sng" dirty="0" smtClean="0"/>
              <a:t>implantação</a:t>
            </a:r>
            <a:r>
              <a:rPr lang="pt-BR" dirty="0" smtClean="0"/>
              <a:t> de um </a:t>
            </a:r>
            <a:r>
              <a:rPr lang="pt-BR" u="sng" dirty="0" smtClean="0"/>
              <a:t>Programa de Qualidade</a:t>
            </a:r>
            <a:r>
              <a:rPr lang="pt-BR" dirty="0" smtClean="0"/>
              <a:t> de Software </a:t>
            </a:r>
            <a:r>
              <a:rPr lang="pt-BR" u="sng" dirty="0" smtClean="0"/>
              <a:t>começa</a:t>
            </a:r>
            <a:r>
              <a:rPr lang="pt-BR" dirty="0" smtClean="0"/>
              <a:t>, normalmente, pela </a:t>
            </a:r>
            <a:r>
              <a:rPr lang="pt-BR" u="sng" dirty="0" smtClean="0"/>
              <a:t>definição e implantação de um processo de software</a:t>
            </a:r>
            <a:r>
              <a:rPr lang="pt-BR" dirty="0" smtClean="0"/>
              <a:t>.</a:t>
            </a:r>
          </a:p>
          <a:p>
            <a:pPr algn="just"/>
            <a:endParaRPr lang="pt-BR" dirty="0" smtClean="0"/>
          </a:p>
          <a:p>
            <a:pPr algn="just"/>
            <a:r>
              <a:rPr lang="pt-BR" dirty="0" smtClean="0"/>
              <a:t>O processo de software </a:t>
            </a:r>
            <a:r>
              <a:rPr lang="pt-BR" u="sng" dirty="0" smtClean="0"/>
              <a:t>deve estar documentado</a:t>
            </a:r>
            <a:r>
              <a:rPr lang="pt-BR" dirty="0" smtClean="0"/>
              <a:t>, ser </a:t>
            </a:r>
            <a:r>
              <a:rPr lang="pt-BR" u="sng" dirty="0" smtClean="0"/>
              <a:t>compreendido e seguido</a:t>
            </a:r>
            <a:r>
              <a:rPr lang="pt-BR" dirty="0" smtClean="0"/>
              <a:t>.</a:t>
            </a:r>
          </a:p>
          <a:p>
            <a:pPr algn="just"/>
            <a:endParaRPr lang="pt-BR" dirty="0" smtClean="0"/>
          </a:p>
          <a:p>
            <a:pPr algn="just"/>
            <a:r>
              <a:rPr lang="pt-BR" u="sng" dirty="0" smtClean="0"/>
              <a:t>Exemplo</a:t>
            </a:r>
            <a:r>
              <a:rPr lang="pt-BR" dirty="0" smtClean="0"/>
              <a:t>: Certificação ISO 9001.</a:t>
            </a:r>
          </a:p>
          <a:p>
            <a:pPr algn="just"/>
            <a:endParaRPr lang="pt-BR" dirty="0" smtClean="0"/>
          </a:p>
          <a:p>
            <a:pPr algn="just"/>
            <a:r>
              <a:rPr lang="pt-BR" dirty="0" smtClean="0"/>
              <a:t>Questão: Por onde começar? O que considerar na definição de processos de software?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535404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600" dirty="0" smtClean="0"/>
              <a:t>Exemplo: </a:t>
            </a:r>
            <a:r>
              <a:rPr lang="pt-BR" sz="3600" dirty="0" err="1" smtClean="0"/>
              <a:t>Subprocesso</a:t>
            </a:r>
            <a:r>
              <a:rPr lang="pt-BR" sz="3600" dirty="0" smtClean="0"/>
              <a:t> de Análise dos</a:t>
            </a:r>
            <a:br>
              <a:rPr lang="pt-BR" sz="3600" dirty="0" smtClean="0"/>
            </a:br>
            <a:r>
              <a:rPr lang="pt-BR" sz="3600" dirty="0" smtClean="0"/>
              <a:t>Requisitos do Software</a:t>
            </a:r>
            <a:endParaRPr lang="pt-BR" sz="3600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079" y="1600200"/>
            <a:ext cx="7533842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75469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Processo de Software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Autofit/>
          </a:bodyPr>
          <a:lstStyle/>
          <a:p>
            <a:r>
              <a:rPr lang="pt-BR" sz="1800" dirty="0" smtClean="0"/>
              <a:t>Processo de Software</a:t>
            </a:r>
          </a:p>
          <a:p>
            <a:pPr marL="0" indent="0">
              <a:buNone/>
            </a:pPr>
            <a:r>
              <a:rPr lang="pt-BR" sz="1800" dirty="0"/>
              <a:t>	</a:t>
            </a:r>
            <a:r>
              <a:rPr lang="pt-BR" sz="1800" dirty="0" err="1" smtClean="0"/>
              <a:t>Sub-processos</a:t>
            </a:r>
            <a:r>
              <a:rPr lang="pt-BR" sz="1800" dirty="0" smtClean="0"/>
              <a:t>:</a:t>
            </a:r>
          </a:p>
          <a:p>
            <a:pPr marL="457200" lvl="1" indent="0">
              <a:buNone/>
            </a:pPr>
            <a:r>
              <a:rPr lang="pt-BR" sz="1800" dirty="0" smtClean="0"/>
              <a:t>        * Atividades:</a:t>
            </a:r>
          </a:p>
          <a:p>
            <a:pPr marL="0" indent="0">
              <a:buNone/>
            </a:pPr>
            <a:r>
              <a:rPr lang="pt-BR" sz="1800" dirty="0" smtClean="0"/>
              <a:t>	    - </a:t>
            </a:r>
            <a:r>
              <a:rPr lang="pt-BR" sz="1800" dirty="0" err="1" smtClean="0"/>
              <a:t>Sub-atividades</a:t>
            </a:r>
            <a:endParaRPr lang="pt-BR" sz="1800" dirty="0" smtClean="0"/>
          </a:p>
          <a:p>
            <a:pPr marL="0" indent="0">
              <a:buNone/>
            </a:pPr>
            <a:r>
              <a:rPr lang="pt-BR" sz="1800" dirty="0" smtClean="0"/>
              <a:t>	    - </a:t>
            </a:r>
            <a:r>
              <a:rPr lang="pt-BR" sz="1800" dirty="0" err="1" smtClean="0"/>
              <a:t>Pré</a:t>
            </a:r>
            <a:r>
              <a:rPr lang="pt-BR" sz="1800" dirty="0" smtClean="0"/>
              <a:t>-atividades</a:t>
            </a:r>
          </a:p>
          <a:p>
            <a:pPr marL="0" indent="0">
              <a:buNone/>
            </a:pPr>
            <a:r>
              <a:rPr lang="pt-BR" sz="1800" dirty="0" smtClean="0"/>
              <a:t>	    - Artefatos</a:t>
            </a:r>
          </a:p>
          <a:p>
            <a:pPr marL="0" indent="0">
              <a:buNone/>
            </a:pPr>
            <a:r>
              <a:rPr lang="pt-BR" sz="1800" dirty="0" smtClean="0"/>
              <a:t>	* Recursos</a:t>
            </a:r>
          </a:p>
          <a:p>
            <a:pPr marL="0" indent="0">
              <a:buNone/>
            </a:pPr>
            <a:r>
              <a:rPr lang="pt-BR" sz="1800" dirty="0"/>
              <a:t>	</a:t>
            </a:r>
            <a:r>
              <a:rPr lang="pt-BR" sz="1800" dirty="0" smtClean="0"/>
              <a:t>     - Humanos</a:t>
            </a:r>
          </a:p>
          <a:p>
            <a:pPr marL="0" indent="0">
              <a:buNone/>
            </a:pPr>
            <a:r>
              <a:rPr lang="pt-BR" sz="1800" dirty="0"/>
              <a:t>	</a:t>
            </a:r>
            <a:r>
              <a:rPr lang="pt-BR" sz="1800" dirty="0" smtClean="0"/>
              <a:t>     - Software</a:t>
            </a:r>
          </a:p>
          <a:p>
            <a:pPr marL="0" indent="0">
              <a:buNone/>
            </a:pPr>
            <a:r>
              <a:rPr lang="pt-BR" sz="1800" dirty="0"/>
              <a:t>	</a:t>
            </a:r>
            <a:r>
              <a:rPr lang="pt-BR" sz="1800" dirty="0" smtClean="0"/>
              <a:t>     - Hardware</a:t>
            </a:r>
          </a:p>
          <a:p>
            <a:pPr marL="0" indent="0">
              <a:buNone/>
            </a:pPr>
            <a:r>
              <a:rPr lang="pt-BR" sz="1800" dirty="0"/>
              <a:t>	</a:t>
            </a:r>
            <a:r>
              <a:rPr lang="pt-BR" sz="1800" dirty="0" smtClean="0"/>
              <a:t>* Procedimentos</a:t>
            </a:r>
          </a:p>
          <a:p>
            <a:pPr marL="0" indent="0">
              <a:buNone/>
            </a:pPr>
            <a:r>
              <a:rPr lang="pt-BR" sz="1800" dirty="0"/>
              <a:t>	</a:t>
            </a:r>
            <a:r>
              <a:rPr lang="pt-BR" sz="1800" dirty="0" smtClean="0"/>
              <a:t>     - Métodos</a:t>
            </a:r>
          </a:p>
          <a:p>
            <a:pPr marL="0" indent="0">
              <a:buNone/>
            </a:pPr>
            <a:r>
              <a:rPr lang="pt-BR" sz="1800" dirty="0" smtClean="0"/>
              <a:t>	     - Técnicas</a:t>
            </a:r>
          </a:p>
          <a:p>
            <a:pPr marL="0" indent="0">
              <a:buNone/>
            </a:pPr>
            <a:r>
              <a:rPr lang="pt-BR" sz="1800" dirty="0" smtClean="0"/>
              <a:t>	     - Roteiros</a:t>
            </a: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4203614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Qualidade de Processo de Software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Referencial: Padrões de qualidade de processo de software:</a:t>
            </a:r>
          </a:p>
          <a:p>
            <a:endParaRPr lang="pt-BR" dirty="0" smtClean="0"/>
          </a:p>
          <a:p>
            <a:r>
              <a:rPr lang="pt-BR" dirty="0" smtClean="0"/>
              <a:t>Normas ISO/IEC 12207 e 15504</a:t>
            </a:r>
          </a:p>
          <a:p>
            <a:endParaRPr lang="pt-BR" dirty="0" smtClean="0"/>
          </a:p>
          <a:p>
            <a:r>
              <a:rPr lang="pt-BR" dirty="0" smtClean="0"/>
              <a:t>CMMI</a:t>
            </a:r>
          </a:p>
          <a:p>
            <a:endParaRPr lang="pt-BR" dirty="0" smtClean="0"/>
          </a:p>
          <a:p>
            <a:r>
              <a:rPr lang="pt-BR" dirty="0" smtClean="0"/>
              <a:t>MPS.BR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18862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600" dirty="0" smtClean="0"/>
              <a:t>Normas ISO de Qualidade de Processo de Software</a:t>
            </a:r>
            <a:endParaRPr lang="pt-BR" sz="36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just"/>
            <a:r>
              <a:rPr lang="pt-BR" dirty="0" smtClean="0"/>
              <a:t>ISO/IEC 12207: Tecnologia de informação – Processos de ciclo de vida de software:</a:t>
            </a:r>
          </a:p>
          <a:p>
            <a:pPr marL="0" indent="0" algn="just">
              <a:buNone/>
            </a:pPr>
            <a:r>
              <a:rPr lang="pt-BR" dirty="0"/>
              <a:t>	</a:t>
            </a:r>
            <a:r>
              <a:rPr lang="pt-BR" dirty="0" smtClean="0"/>
              <a:t>- Versão Original (1995)</a:t>
            </a:r>
          </a:p>
          <a:p>
            <a:pPr marL="0" indent="0" algn="just">
              <a:buNone/>
            </a:pPr>
            <a:r>
              <a:rPr lang="pt-BR" dirty="0" smtClean="0"/>
              <a:t>	- Emenda 1 (2002)</a:t>
            </a:r>
          </a:p>
          <a:p>
            <a:pPr marL="0" indent="0" algn="just">
              <a:buNone/>
            </a:pPr>
            <a:r>
              <a:rPr lang="pt-BR" dirty="0" smtClean="0"/>
              <a:t>	- Emenda 2 (2004)</a:t>
            </a:r>
          </a:p>
          <a:p>
            <a:pPr algn="just"/>
            <a:endParaRPr lang="pt-BR" dirty="0" smtClean="0"/>
          </a:p>
          <a:p>
            <a:pPr algn="just"/>
            <a:r>
              <a:rPr lang="pt-BR" dirty="0" smtClean="0"/>
              <a:t>ISO/IEC 15504: Tecnologia de informação</a:t>
            </a:r>
          </a:p>
          <a:p>
            <a:pPr marL="0" indent="0" algn="just">
              <a:buNone/>
            </a:pPr>
            <a:r>
              <a:rPr lang="pt-BR" dirty="0" smtClean="0"/>
              <a:t>	- Parte 1 (2004): Conceitos e Vocabulário;</a:t>
            </a:r>
          </a:p>
          <a:p>
            <a:pPr marL="0" indent="0" algn="just">
              <a:buNone/>
            </a:pPr>
            <a:r>
              <a:rPr lang="pt-BR" dirty="0" smtClean="0"/>
              <a:t>	- Parte 2 (2003): Estrutura do Processo de Avaliação;</a:t>
            </a:r>
          </a:p>
          <a:p>
            <a:pPr marL="0" indent="0" algn="just">
              <a:buNone/>
            </a:pPr>
            <a:r>
              <a:rPr lang="pt-BR" dirty="0" smtClean="0"/>
              <a:t>	- Parte 3 (2004): Recomendações para Realização de uma        	    Avaliação;</a:t>
            </a:r>
          </a:p>
          <a:p>
            <a:pPr marL="0" indent="0" algn="just">
              <a:buNone/>
            </a:pPr>
            <a:r>
              <a:rPr lang="pt-BR" dirty="0" smtClean="0"/>
              <a:t>	- Parte 4 (2004): Recomendações para Melhoria de Processos 	   e Determinação de Capacidade;</a:t>
            </a:r>
          </a:p>
          <a:p>
            <a:pPr marL="0" indent="0" algn="just">
              <a:buNone/>
            </a:pPr>
            <a:r>
              <a:rPr lang="pt-BR" dirty="0"/>
              <a:t>	</a:t>
            </a:r>
            <a:r>
              <a:rPr lang="pt-BR" dirty="0" smtClean="0"/>
              <a:t>- Parte 5 (FDIS): Exemplo de Aplicação.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410853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ISO/IEC 12207: Histórico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algn="just"/>
            <a:r>
              <a:rPr lang="pt-BR" dirty="0" smtClean="0"/>
              <a:t>Em </a:t>
            </a:r>
            <a:r>
              <a:rPr lang="pt-BR" u="sng" dirty="0" smtClean="0"/>
              <a:t>1989</a:t>
            </a:r>
            <a:r>
              <a:rPr lang="pt-BR" dirty="0" smtClean="0"/>
              <a:t> o JTC1 (</a:t>
            </a:r>
            <a:r>
              <a:rPr lang="pt-BR" dirty="0"/>
              <a:t>Comitê Técnico </a:t>
            </a:r>
            <a:r>
              <a:rPr lang="pt-BR" dirty="0" smtClean="0"/>
              <a:t>Conjunto) iniciou o </a:t>
            </a:r>
            <a:r>
              <a:rPr lang="pt-BR" u="sng" dirty="0" smtClean="0"/>
              <a:t>desenvolvimento da ISO 12207</a:t>
            </a:r>
            <a:r>
              <a:rPr lang="pt-BR" dirty="0" smtClean="0"/>
              <a:t>, com o objetivo de </a:t>
            </a:r>
            <a:r>
              <a:rPr lang="pt-BR" u="sng" dirty="0" smtClean="0"/>
              <a:t>identificar os Processos do Ciclo de Vida de Software</a:t>
            </a:r>
            <a:r>
              <a:rPr lang="pt-BR" dirty="0" smtClean="0"/>
              <a:t>.</a:t>
            </a:r>
          </a:p>
          <a:p>
            <a:pPr algn="just"/>
            <a:endParaRPr lang="pt-BR" dirty="0" smtClean="0"/>
          </a:p>
          <a:p>
            <a:pPr algn="just"/>
            <a:r>
              <a:rPr lang="pt-BR" dirty="0" smtClean="0"/>
              <a:t>Foi desenvolvida com a </a:t>
            </a:r>
            <a:r>
              <a:rPr lang="pt-BR" u="sng" dirty="0" smtClean="0"/>
              <a:t>participação de vários países, dentre eles o Brasil</a:t>
            </a:r>
            <a:r>
              <a:rPr lang="pt-BR" dirty="0" smtClean="0"/>
              <a:t>.</a:t>
            </a:r>
          </a:p>
          <a:p>
            <a:pPr algn="just"/>
            <a:endParaRPr lang="pt-BR" dirty="0" smtClean="0"/>
          </a:p>
          <a:p>
            <a:pPr algn="just"/>
            <a:r>
              <a:rPr lang="pt-BR" dirty="0" smtClean="0"/>
              <a:t>Publicada em 1995 (</a:t>
            </a:r>
            <a:r>
              <a:rPr lang="pt-BR" u="sng" dirty="0" smtClean="0"/>
              <a:t>versão NBR em 1998</a:t>
            </a:r>
            <a:r>
              <a:rPr lang="pt-BR" dirty="0" smtClean="0"/>
              <a:t>)</a:t>
            </a:r>
          </a:p>
          <a:p>
            <a:pPr algn="just"/>
            <a:endParaRPr lang="pt-BR" dirty="0" smtClean="0"/>
          </a:p>
          <a:p>
            <a:pPr algn="just"/>
            <a:r>
              <a:rPr lang="pt-BR" dirty="0" smtClean="0"/>
              <a:t>Sofreu duas emendas:</a:t>
            </a:r>
          </a:p>
          <a:p>
            <a:pPr marL="0" indent="0" algn="just">
              <a:buNone/>
            </a:pPr>
            <a:r>
              <a:rPr lang="pt-BR" dirty="0"/>
              <a:t>	</a:t>
            </a:r>
            <a:r>
              <a:rPr lang="pt-BR" dirty="0" smtClean="0"/>
              <a:t>- </a:t>
            </a:r>
            <a:r>
              <a:rPr lang="pt-BR" dirty="0" err="1" smtClean="0"/>
              <a:t>Amd</a:t>
            </a:r>
            <a:r>
              <a:rPr lang="pt-BR" dirty="0" smtClean="0"/>
              <a:t> 1 (2002): introdução de novos processos e definição de propósitos e 	   resultados esperados para cada processo.</a:t>
            </a:r>
          </a:p>
          <a:p>
            <a:pPr marL="0" indent="0" algn="just">
              <a:buNone/>
            </a:pPr>
            <a:r>
              <a:rPr lang="pt-BR" dirty="0"/>
              <a:t>	</a:t>
            </a:r>
            <a:r>
              <a:rPr lang="pt-BR" dirty="0" smtClean="0"/>
              <a:t>- </a:t>
            </a:r>
            <a:r>
              <a:rPr lang="pt-BR" dirty="0" err="1" smtClean="0"/>
              <a:t>Amd</a:t>
            </a:r>
            <a:r>
              <a:rPr lang="pt-BR" dirty="0" smtClean="0"/>
              <a:t> 2 (2004): trata de um número de questões técnicas e editoriais 	   menores na </a:t>
            </a:r>
            <a:r>
              <a:rPr lang="pt-BR" dirty="0" err="1" smtClean="0"/>
              <a:t>Amd</a:t>
            </a:r>
            <a:r>
              <a:rPr lang="pt-BR" dirty="0" smtClean="0"/>
              <a:t> 1.</a:t>
            </a:r>
          </a:p>
          <a:p>
            <a:pPr algn="just"/>
            <a:endParaRPr lang="pt-BR" dirty="0" smtClean="0"/>
          </a:p>
          <a:p>
            <a:pPr algn="just"/>
            <a:r>
              <a:rPr lang="pt-BR" dirty="0" smtClean="0"/>
              <a:t>Nova revisão para alinhamento com a ISO 15288</a:t>
            </a:r>
          </a:p>
          <a:p>
            <a:pPr marL="0" indent="0" algn="just">
              <a:buNone/>
            </a:pPr>
            <a:r>
              <a:rPr lang="pt-BR" dirty="0" smtClean="0"/>
              <a:t>	- Engenharia de Sistemas – Processos de Ciclo de Vida de Sistemas.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23999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ISO/IEC 12207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endParaRPr lang="pt-BR" sz="2400" dirty="0" smtClean="0"/>
          </a:p>
          <a:p>
            <a:pPr algn="just"/>
            <a:r>
              <a:rPr lang="pt-BR" sz="2400" u="sng" dirty="0" smtClean="0"/>
              <a:t>Estabelece</a:t>
            </a:r>
            <a:r>
              <a:rPr lang="pt-BR" sz="2400" dirty="0" smtClean="0"/>
              <a:t> uma </a:t>
            </a:r>
            <a:r>
              <a:rPr lang="pt-BR" sz="2400" u="sng" dirty="0" smtClean="0"/>
              <a:t>estrutura comum para os processos</a:t>
            </a:r>
            <a:r>
              <a:rPr lang="pt-BR" sz="2400" dirty="0" smtClean="0"/>
              <a:t> de ciclo de vida de software, com terminologia bem definida, que pode ser </a:t>
            </a:r>
            <a:r>
              <a:rPr lang="pt-BR" sz="2400" u="sng" dirty="0" smtClean="0"/>
              <a:t>referenciada pela indústria de software</a:t>
            </a:r>
            <a:r>
              <a:rPr lang="pt-BR" sz="2400" dirty="0" smtClean="0"/>
              <a:t>.</a:t>
            </a:r>
          </a:p>
          <a:p>
            <a:pPr algn="just"/>
            <a:endParaRPr lang="pt-BR" sz="2400" dirty="0" smtClean="0"/>
          </a:p>
          <a:p>
            <a:pPr algn="just"/>
            <a:endParaRPr lang="pt-BR" sz="2400" dirty="0"/>
          </a:p>
          <a:p>
            <a:pPr algn="just"/>
            <a:r>
              <a:rPr lang="pt-BR" sz="2400" u="sng" dirty="0" smtClean="0"/>
              <a:t>Aplica-se à aquisição de sistemas, produtos e serviços de software</a:t>
            </a:r>
            <a:r>
              <a:rPr lang="pt-BR" sz="2400" dirty="0" smtClean="0"/>
              <a:t>, para o </a:t>
            </a:r>
            <a:r>
              <a:rPr lang="pt-BR" sz="2400" u="sng" dirty="0" smtClean="0"/>
              <a:t>fornecimento, o desenvolvimento, a operação e a manutenção de produtos de software</a:t>
            </a:r>
            <a:r>
              <a:rPr lang="pt-BR" sz="2400" dirty="0" smtClean="0"/>
              <a:t>, quer sejam executados </a:t>
            </a:r>
            <a:r>
              <a:rPr lang="pt-BR" sz="2400" u="sng" dirty="0" smtClean="0"/>
              <a:t>interna</a:t>
            </a:r>
            <a:r>
              <a:rPr lang="pt-BR" sz="2400" dirty="0" smtClean="0"/>
              <a:t> ou </a:t>
            </a:r>
            <a:r>
              <a:rPr lang="pt-BR" sz="2400" u="sng" dirty="0" smtClean="0"/>
              <a:t>externamente</a:t>
            </a:r>
            <a:r>
              <a:rPr lang="pt-BR" sz="2400" dirty="0" smtClean="0"/>
              <a:t> a uma organização.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561909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ISO/IEC 12207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/>
            <a:endParaRPr lang="pt-BR" dirty="0" smtClean="0"/>
          </a:p>
          <a:p>
            <a:pPr algn="just"/>
            <a:r>
              <a:rPr lang="pt-BR" dirty="0" smtClean="0"/>
              <a:t>Contém um </a:t>
            </a:r>
            <a:r>
              <a:rPr lang="pt-BR" u="sng" dirty="0" smtClean="0"/>
              <a:t>conjunto de processos, atividades e tarefas projetado para ser adaptado</a:t>
            </a:r>
            <a:r>
              <a:rPr lang="pt-BR" dirty="0" smtClean="0"/>
              <a:t> de acordo com cada projeto de software.</a:t>
            </a:r>
          </a:p>
          <a:p>
            <a:pPr algn="just"/>
            <a:endParaRPr lang="pt-BR" dirty="0" smtClean="0"/>
          </a:p>
          <a:p>
            <a:pPr algn="just"/>
            <a:r>
              <a:rPr lang="pt-BR" dirty="0" smtClean="0"/>
              <a:t>A estrutura </a:t>
            </a:r>
            <a:r>
              <a:rPr lang="pt-BR" u="sng" dirty="0" smtClean="0"/>
              <a:t>cobre o ciclo de vida</a:t>
            </a:r>
            <a:r>
              <a:rPr lang="pt-BR" dirty="0" smtClean="0"/>
              <a:t> do software </a:t>
            </a:r>
            <a:r>
              <a:rPr lang="pt-BR" u="sng" dirty="0" smtClean="0"/>
              <a:t>desde</a:t>
            </a:r>
            <a:r>
              <a:rPr lang="pt-BR" dirty="0" smtClean="0"/>
              <a:t> a </a:t>
            </a:r>
            <a:r>
              <a:rPr lang="pt-BR" u="sng" dirty="0" smtClean="0"/>
              <a:t>concepção</a:t>
            </a:r>
            <a:r>
              <a:rPr lang="pt-BR" dirty="0" smtClean="0"/>
              <a:t> de </a:t>
            </a:r>
            <a:r>
              <a:rPr lang="pt-BR" dirty="0" err="1" smtClean="0"/>
              <a:t>idéias</a:t>
            </a:r>
            <a:r>
              <a:rPr lang="pt-BR" dirty="0" smtClean="0"/>
              <a:t> </a:t>
            </a:r>
            <a:r>
              <a:rPr lang="pt-BR" u="sng" dirty="0" smtClean="0"/>
              <a:t>até a descontinuação</a:t>
            </a:r>
            <a:r>
              <a:rPr lang="pt-BR" dirty="0" smtClean="0"/>
              <a:t> do software.</a:t>
            </a:r>
          </a:p>
          <a:p>
            <a:pPr algn="just"/>
            <a:endParaRPr lang="pt-BR" dirty="0" smtClean="0"/>
          </a:p>
          <a:p>
            <a:pPr algn="just"/>
            <a:r>
              <a:rPr lang="pt-BR" dirty="0" smtClean="0"/>
              <a:t>O </a:t>
            </a:r>
            <a:r>
              <a:rPr lang="pt-BR" u="sng" dirty="0" smtClean="0"/>
              <a:t>processo de adaptação</a:t>
            </a:r>
            <a:r>
              <a:rPr lang="pt-BR" dirty="0" smtClean="0"/>
              <a:t> consiste na </a:t>
            </a:r>
            <a:r>
              <a:rPr lang="pt-BR" u="sng" dirty="0" smtClean="0"/>
              <a:t>supressão de processos, atividades e tarefas não aplicáveis</a:t>
            </a:r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0419509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424</TotalTime>
  <Words>1833</Words>
  <Application>Microsoft Office PowerPoint</Application>
  <PresentationFormat>Apresentação na tela (4:3)</PresentationFormat>
  <Paragraphs>234</Paragraphs>
  <Slides>30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30</vt:i4>
      </vt:variant>
    </vt:vector>
  </HeadingPairs>
  <TitlesOfParts>
    <vt:vector size="31" baseType="lpstr">
      <vt:lpstr>Tema do Office</vt:lpstr>
      <vt:lpstr>QUALIDADE DE SOFTWARE ISO / IEC 12.207</vt:lpstr>
      <vt:lpstr>Qualidade de Processo</vt:lpstr>
      <vt:lpstr>Qualidade de Processo de Software</vt:lpstr>
      <vt:lpstr>Processo de Software</vt:lpstr>
      <vt:lpstr>Qualidade de Processo de Software</vt:lpstr>
      <vt:lpstr>Normas ISO de Qualidade de Processo de Software</vt:lpstr>
      <vt:lpstr>ISO/IEC 12207: Histórico</vt:lpstr>
      <vt:lpstr>ISO/IEC 12207</vt:lpstr>
      <vt:lpstr>ISO/IEC 12207</vt:lpstr>
      <vt:lpstr>ISO/IEC 12207</vt:lpstr>
      <vt:lpstr>ISO/IEC 12207: Estrutura</vt:lpstr>
      <vt:lpstr>ISO/IEC 12207: Estrutura</vt:lpstr>
      <vt:lpstr>ISO/IEC 12207 (Amd 1: 2002)</vt:lpstr>
      <vt:lpstr>ISO/IEC 12207: Conformidade</vt:lpstr>
      <vt:lpstr>ISO/IEC 12207: Categorias de Processo</vt:lpstr>
      <vt:lpstr>ISO/IEC 12207 (1995): Processos</vt:lpstr>
      <vt:lpstr>ISO/IEC 12207 (2002): Processos</vt:lpstr>
      <vt:lpstr>ISO/IEC 12207: Processos e seus Propósitos</vt:lpstr>
      <vt:lpstr>ISO/IEC 12207: Processos e seus Propósitos</vt:lpstr>
      <vt:lpstr>ISO/IEC 12207: Processos e seus Propósitos</vt:lpstr>
      <vt:lpstr>ISO/IEC 12207: Processos e seus Propósitos</vt:lpstr>
      <vt:lpstr>ISO/IEC 12207: Processos e seus Propósitos</vt:lpstr>
      <vt:lpstr>ISO/IEC 12207: Processos e seus Propósitos</vt:lpstr>
      <vt:lpstr>ISO/IEC 12207: Processos e seus Propósitos</vt:lpstr>
      <vt:lpstr>ISO/IEC 12207: Processos e seus Propósitos</vt:lpstr>
      <vt:lpstr>Exemplo: Processo de Desenvolvimento</vt:lpstr>
      <vt:lpstr>Exemplo: Processo de Desenvolvimento</vt:lpstr>
      <vt:lpstr>Subprocessos</vt:lpstr>
      <vt:lpstr>Requisitos do Software</vt:lpstr>
      <vt:lpstr>Exemplo: Subprocesso de Análise dos Requisitos do Software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QUALIDADE DE SOFTWARE ISO / IEC 12.207</dc:title>
  <dc:creator>Cicero</dc:creator>
  <cp:lastModifiedBy>Cicero</cp:lastModifiedBy>
  <cp:revision>22</cp:revision>
  <dcterms:created xsi:type="dcterms:W3CDTF">2015-02-18T18:59:58Z</dcterms:created>
  <dcterms:modified xsi:type="dcterms:W3CDTF">2016-03-20T19:08:02Z</dcterms:modified>
</cp:coreProperties>
</file>