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3" autoAdjust="0"/>
    <p:restoredTop sz="94660"/>
  </p:normalViewPr>
  <p:slideViewPr>
    <p:cSldViewPr snapToGrid="0">
      <p:cViewPr varScale="1">
        <p:scale>
          <a:sx n="98" d="100"/>
          <a:sy n="98" d="100"/>
        </p:scale>
        <p:origin x="216" y="856"/>
      </p:cViewPr>
      <p:guideLst/>
    </p:cSldViewPr>
  </p:slideViewPr>
  <p:outlineViewPr>
    <p:cViewPr>
      <p:scale>
        <a:sx n="33" d="100"/>
        <a:sy n="33" d="100"/>
      </p:scale>
      <p:origin x="0" y="-68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62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96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580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6700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899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93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4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0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560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1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4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22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19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81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99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60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D1BF-9E27-495F-A2DB-B483CA64D588}" type="datetimeFigureOut">
              <a:rPr lang="pt-BR" smtClean="0"/>
              <a:t>29/08/16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7918E1-2029-447A-9466-A2F543F7747E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714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TESTES</a:t>
            </a:r>
            <a:endParaRPr lang="pt-BR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Engenharia de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841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Realidade atual do mercado de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1940" indent="-269240">
              <a:lnSpc>
                <a:spcPct val="100000"/>
              </a:lnSpc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lang="pt-BR" spc="-5" dirty="0">
                <a:latin typeface="Arial"/>
                <a:cs typeface="Arial"/>
              </a:rPr>
              <a:t>Complexidade </a:t>
            </a:r>
            <a:r>
              <a:rPr lang="pt-BR" spc="-10" dirty="0">
                <a:latin typeface="Arial"/>
                <a:cs typeface="Arial"/>
              </a:rPr>
              <a:t>dos</a:t>
            </a:r>
            <a:r>
              <a:rPr lang="pt-BR" spc="-35" dirty="0">
                <a:latin typeface="Arial"/>
                <a:cs typeface="Arial"/>
              </a:rPr>
              <a:t> </a:t>
            </a:r>
            <a:r>
              <a:rPr lang="pt-BR" spc="-5" dirty="0">
                <a:latin typeface="Arial"/>
                <a:cs typeface="Arial"/>
              </a:rPr>
              <a:t>softwares</a:t>
            </a:r>
            <a:endParaRPr lang="pt-BR"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69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lang="pt-BR" spc="-5" dirty="0">
                <a:latin typeface="Arial"/>
                <a:cs typeface="Arial"/>
              </a:rPr>
              <a:t>Complexidade </a:t>
            </a:r>
            <a:r>
              <a:rPr lang="pt-BR" spc="-10" dirty="0">
                <a:latin typeface="Arial"/>
                <a:cs typeface="Arial"/>
              </a:rPr>
              <a:t>das</a:t>
            </a:r>
            <a:r>
              <a:rPr lang="pt-BR" spc="-35" dirty="0">
                <a:latin typeface="Arial"/>
                <a:cs typeface="Arial"/>
              </a:rPr>
              <a:t> </a:t>
            </a:r>
            <a:r>
              <a:rPr lang="pt-BR" spc="-5" dirty="0">
                <a:latin typeface="Arial"/>
                <a:cs typeface="Arial"/>
              </a:rPr>
              <a:t>equipes</a:t>
            </a:r>
            <a:endParaRPr lang="pt-BR"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60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lang="pt-BR" spc="-5" dirty="0">
                <a:latin typeface="Arial"/>
                <a:cs typeface="Arial"/>
              </a:rPr>
              <a:t>Cronograma apertado para</a:t>
            </a:r>
            <a:r>
              <a:rPr lang="pt-BR" spc="30" dirty="0">
                <a:latin typeface="Arial"/>
                <a:cs typeface="Arial"/>
              </a:rPr>
              <a:t> </a:t>
            </a:r>
            <a:r>
              <a:rPr lang="pt-BR" spc="-5" dirty="0">
                <a:latin typeface="Arial"/>
                <a:cs typeface="Arial"/>
              </a:rPr>
              <a:t>Desenvolvimento</a:t>
            </a:r>
            <a:endParaRPr lang="pt-BR"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69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lang="pt-BR" spc="-5" dirty="0">
                <a:latin typeface="Arial"/>
                <a:cs typeface="Arial"/>
              </a:rPr>
              <a:t>Mercado/Cliente/Usuários mais</a:t>
            </a:r>
            <a:r>
              <a:rPr lang="pt-BR" spc="25" dirty="0">
                <a:latin typeface="Arial"/>
                <a:cs typeface="Arial"/>
              </a:rPr>
              <a:t> </a:t>
            </a:r>
            <a:r>
              <a:rPr lang="pt-BR" spc="-5" dirty="0">
                <a:latin typeface="Arial"/>
                <a:cs typeface="Arial"/>
              </a:rPr>
              <a:t>exigentes</a:t>
            </a:r>
            <a:endParaRPr lang="pt-BR"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60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lang="pt-BR" spc="-5" dirty="0">
                <a:latin typeface="Arial"/>
                <a:cs typeface="Arial"/>
              </a:rPr>
              <a:t>Menos tolerância a</a:t>
            </a:r>
            <a:r>
              <a:rPr lang="pt-BR" spc="-10" dirty="0">
                <a:latin typeface="Arial"/>
                <a:cs typeface="Arial"/>
              </a:rPr>
              <a:t> </a:t>
            </a:r>
            <a:r>
              <a:rPr lang="pt-BR" spc="-5" dirty="0">
                <a:latin typeface="Arial"/>
                <a:cs typeface="Arial"/>
              </a:rPr>
              <a:t>falhas</a:t>
            </a:r>
            <a:endParaRPr lang="pt-BR"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69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lang="pt-BR" spc="-5" dirty="0">
                <a:latin typeface="Arial"/>
                <a:cs typeface="Arial"/>
              </a:rPr>
              <a:t>Menos tolerância aos atrasos das</a:t>
            </a:r>
            <a:r>
              <a:rPr lang="pt-BR" spc="65" dirty="0">
                <a:latin typeface="Arial"/>
                <a:cs typeface="Arial"/>
              </a:rPr>
              <a:t> </a:t>
            </a:r>
            <a:r>
              <a:rPr lang="pt-BR" spc="-5" dirty="0">
                <a:latin typeface="Arial"/>
                <a:cs typeface="Arial"/>
              </a:rPr>
              <a:t>entregas</a:t>
            </a:r>
            <a:endParaRPr lang="pt-BR" dirty="0">
              <a:latin typeface="Arial"/>
              <a:cs typeface="Arial"/>
            </a:endParaRPr>
          </a:p>
          <a:p>
            <a:endParaRPr lang="pt-BR" dirty="0"/>
          </a:p>
        </p:txBody>
      </p:sp>
      <p:sp>
        <p:nvSpPr>
          <p:cNvPr id="6" name="object 4"/>
          <p:cNvSpPr txBox="1"/>
          <p:nvPr/>
        </p:nvSpPr>
        <p:spPr>
          <a:xfrm>
            <a:off x="1241916" y="5218176"/>
            <a:ext cx="8208645" cy="97218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248920" rIns="0" bIns="0" rtlCol="0">
            <a:spAutoFit/>
          </a:bodyPr>
          <a:lstStyle/>
          <a:p>
            <a:pPr marL="1087755" marR="880110" indent="-203200">
              <a:lnSpc>
                <a:spcPts val="2870"/>
              </a:lnSpc>
              <a:spcBef>
                <a:spcPts val="196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Precisamos 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construir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 smtClean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MELHORES  e mais BARATOS,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forma mais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RÁPIDA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79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custo da não-qualidade</a:t>
            </a:r>
            <a:endParaRPr lang="pt-BR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677334" y="1519144"/>
            <a:ext cx="8596668" cy="4383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" marR="371475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Estatísticas de mercado apontam que para cada R$ 1,00 investido no  desenvolvimento e manutenção de software, entre R$ 2,00 e R$ 3,00 são  gastos com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re-</a:t>
            </a:r>
            <a:r>
              <a:rPr sz="2000" spc="-5" dirty="0" err="1">
                <a:latin typeface="Arial"/>
                <a:cs typeface="Arial"/>
              </a:rPr>
              <a:t>trabalho</a:t>
            </a:r>
            <a:r>
              <a:rPr sz="2000" spc="-5" dirty="0" smtClean="0">
                <a:latin typeface="Arial"/>
                <a:cs typeface="Arial"/>
              </a:rPr>
              <a:t>.</a:t>
            </a:r>
            <a:endParaRPr sz="2000" dirty="0">
              <a:latin typeface="Times New Roman"/>
              <a:cs typeface="Times New Roman"/>
            </a:endParaRPr>
          </a:p>
          <a:p>
            <a:pPr marL="681990" lvl="1" indent="-269240"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pc="-5" dirty="0">
                <a:latin typeface="Arial"/>
                <a:cs typeface="Arial"/>
              </a:rPr>
              <a:t>Não </a:t>
            </a:r>
            <a:r>
              <a:rPr dirty="0">
                <a:latin typeface="Arial"/>
                <a:cs typeface="Arial"/>
              </a:rPr>
              <a:t>se </a:t>
            </a:r>
            <a:r>
              <a:rPr spc="-5" dirty="0">
                <a:latin typeface="Arial"/>
                <a:cs typeface="Arial"/>
              </a:rPr>
              <a:t>sabe o percentual de </a:t>
            </a:r>
            <a:r>
              <a:rPr dirty="0">
                <a:latin typeface="Arial"/>
                <a:cs typeface="Arial"/>
              </a:rPr>
              <a:t>re-trabalho </a:t>
            </a:r>
            <a:r>
              <a:rPr spc="-5" dirty="0">
                <a:latin typeface="Arial"/>
                <a:cs typeface="Arial"/>
              </a:rPr>
              <a:t>e quanto </a:t>
            </a:r>
            <a:r>
              <a:rPr dirty="0">
                <a:latin typeface="Arial"/>
                <a:cs typeface="Arial"/>
              </a:rPr>
              <a:t>isso</a:t>
            </a:r>
            <a:r>
              <a:rPr spc="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custa</a:t>
            </a:r>
          </a:p>
          <a:p>
            <a:pPr marL="681990" lvl="1" indent="-269240">
              <a:spcBef>
                <a:spcPts val="969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pc="-5" dirty="0">
                <a:latin typeface="Arial"/>
                <a:cs typeface="Arial"/>
              </a:rPr>
              <a:t>O software ou parte dele tem de </a:t>
            </a:r>
            <a:r>
              <a:rPr dirty="0">
                <a:latin typeface="Arial"/>
                <a:cs typeface="Arial"/>
              </a:rPr>
              <a:t>ser</a:t>
            </a:r>
            <a:r>
              <a:rPr spc="9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refeito</a:t>
            </a:r>
            <a:endParaRPr dirty="0">
              <a:latin typeface="Arial"/>
              <a:cs typeface="Arial"/>
            </a:endParaRPr>
          </a:p>
          <a:p>
            <a:pPr marL="681990" marR="5080" lvl="1" indent="-269240">
              <a:spcBef>
                <a:spcPts val="969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pc="-5" dirty="0">
                <a:latin typeface="Arial"/>
                <a:cs typeface="Arial"/>
              </a:rPr>
              <a:t>Não </a:t>
            </a:r>
            <a:r>
              <a:rPr dirty="0">
                <a:latin typeface="Arial"/>
                <a:cs typeface="Arial"/>
              </a:rPr>
              <a:t>se </a:t>
            </a:r>
            <a:r>
              <a:rPr spc="-5" dirty="0">
                <a:latin typeface="Arial"/>
                <a:cs typeface="Arial"/>
              </a:rPr>
              <a:t>sabe, </a:t>
            </a:r>
            <a:r>
              <a:rPr dirty="0">
                <a:latin typeface="Arial"/>
                <a:cs typeface="Arial"/>
              </a:rPr>
              <a:t>através </a:t>
            </a:r>
            <a:r>
              <a:rPr spc="-5" dirty="0">
                <a:latin typeface="Arial"/>
                <a:cs typeface="Arial"/>
              </a:rPr>
              <a:t>de </a:t>
            </a:r>
            <a:r>
              <a:rPr dirty="0">
                <a:latin typeface="Arial"/>
                <a:cs typeface="Arial"/>
              </a:rPr>
              <a:t>métricas </a:t>
            </a:r>
            <a:r>
              <a:rPr spc="-5" dirty="0">
                <a:latin typeface="Arial"/>
                <a:cs typeface="Arial"/>
              </a:rPr>
              <a:t>claras e precisas, quais são as principais áreas </a:t>
            </a:r>
            <a:r>
              <a:rPr dirty="0">
                <a:latin typeface="Arial"/>
                <a:cs typeface="Arial"/>
              </a:rPr>
              <a:t>de  </a:t>
            </a:r>
            <a:r>
              <a:rPr spc="-5" dirty="0">
                <a:latin typeface="Arial"/>
                <a:cs typeface="Arial"/>
              </a:rPr>
              <a:t>produção que geram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re-trabalho</a:t>
            </a:r>
          </a:p>
          <a:p>
            <a:pPr marL="681990" marR="256540" lvl="1" indent="-269240">
              <a:spcBef>
                <a:spcPts val="969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pc="-5" dirty="0">
                <a:latin typeface="Arial"/>
                <a:cs typeface="Arial"/>
              </a:rPr>
              <a:t>A empresa não </a:t>
            </a:r>
            <a:r>
              <a:rPr dirty="0">
                <a:latin typeface="Arial"/>
                <a:cs typeface="Arial"/>
              </a:rPr>
              <a:t>toma </a:t>
            </a:r>
            <a:r>
              <a:rPr spc="-5" dirty="0">
                <a:latin typeface="Arial"/>
                <a:cs typeface="Arial"/>
              </a:rPr>
              <a:t>iniciativas </a:t>
            </a:r>
            <a:r>
              <a:rPr spc="-10" dirty="0">
                <a:latin typeface="Arial"/>
                <a:cs typeface="Arial"/>
              </a:rPr>
              <a:t>para </a:t>
            </a:r>
            <a:r>
              <a:rPr dirty="0">
                <a:latin typeface="Arial"/>
                <a:cs typeface="Arial"/>
              </a:rPr>
              <a:t>corrigir </a:t>
            </a:r>
            <a:r>
              <a:rPr spc="-5" dirty="0">
                <a:latin typeface="Arial"/>
                <a:cs typeface="Arial"/>
              </a:rPr>
              <a:t>os </a:t>
            </a:r>
            <a:r>
              <a:rPr dirty="0">
                <a:latin typeface="Arial"/>
                <a:cs typeface="Arial"/>
              </a:rPr>
              <a:t>problemas </a:t>
            </a:r>
            <a:r>
              <a:rPr spc="-5" dirty="0">
                <a:latin typeface="Arial"/>
                <a:cs typeface="Arial"/>
              </a:rPr>
              <a:t>nas áreas de </a:t>
            </a:r>
            <a:r>
              <a:rPr spc="-5" dirty="0" err="1">
                <a:latin typeface="Arial"/>
                <a:cs typeface="Arial"/>
              </a:rPr>
              <a:t>produção</a:t>
            </a:r>
            <a:r>
              <a:rPr spc="-5" dirty="0">
                <a:latin typeface="Arial"/>
                <a:cs typeface="Arial"/>
              </a:rPr>
              <a:t>  </a:t>
            </a:r>
            <a:r>
              <a:rPr spc="-5" dirty="0" err="1" smtClean="0">
                <a:latin typeface="Arial"/>
                <a:cs typeface="Arial"/>
              </a:rPr>
              <a:t>ineficientes</a:t>
            </a:r>
            <a:endParaRPr dirty="0">
              <a:latin typeface="Times New Roman"/>
              <a:cs typeface="Times New Roman"/>
            </a:endParaRPr>
          </a:p>
          <a:p>
            <a:pPr marL="73660">
              <a:lnSpc>
                <a:spcPct val="100000"/>
              </a:lnSpc>
              <a:spcBef>
                <a:spcPts val="1295"/>
              </a:spcBef>
            </a:pPr>
            <a:r>
              <a:rPr sz="2000" b="1" spc="-5" dirty="0">
                <a:latin typeface="Arial"/>
                <a:cs typeface="Arial"/>
              </a:rPr>
              <a:t>Existem </a:t>
            </a:r>
            <a:r>
              <a:rPr sz="2000" b="1" spc="-5" dirty="0" err="1">
                <a:latin typeface="Arial"/>
                <a:cs typeface="Arial"/>
              </a:rPr>
              <a:t>alguns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 err="1" smtClean="0">
                <a:latin typeface="Arial"/>
                <a:cs typeface="Arial"/>
              </a:rPr>
              <a:t>tipos</a:t>
            </a:r>
            <a:r>
              <a:rPr sz="2000" b="1" dirty="0" smtClean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 </a:t>
            </a:r>
            <a:r>
              <a:rPr sz="2000" b="1" spc="-10" dirty="0">
                <a:latin typeface="Arial"/>
                <a:cs typeface="Arial"/>
              </a:rPr>
              <a:t>sistemas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5" dirty="0" err="1">
                <a:latin typeface="Arial"/>
                <a:cs typeface="Arial"/>
              </a:rPr>
              <a:t>onde</a:t>
            </a:r>
            <a:r>
              <a:rPr sz="2000" spc="-5" dirty="0" smtClean="0">
                <a:latin typeface="Arial"/>
                <a:cs typeface="Arial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681990" lvl="1" indent="-269240"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pc="-5" dirty="0">
                <a:latin typeface="Arial"/>
                <a:cs typeface="Arial"/>
              </a:rPr>
              <a:t>As falhas causam prejuízos diretos,</a:t>
            </a:r>
            <a:r>
              <a:rPr spc="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ou</a:t>
            </a:r>
            <a:endParaRPr dirty="0">
              <a:latin typeface="Arial"/>
              <a:cs typeface="Arial"/>
            </a:endParaRPr>
          </a:p>
          <a:p>
            <a:pPr marL="681990" marR="3089275" lvl="1" indent="-269240">
              <a:spcBef>
                <a:spcPts val="969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pc="-5" dirty="0">
                <a:latin typeface="Arial"/>
                <a:cs typeface="Arial"/>
              </a:rPr>
              <a:t>As falhas causam a perda de </a:t>
            </a:r>
            <a:r>
              <a:rPr dirty="0">
                <a:latin typeface="Arial"/>
                <a:cs typeface="Arial"/>
              </a:rPr>
              <a:t>confiança </a:t>
            </a:r>
            <a:r>
              <a:rPr spc="-5" dirty="0">
                <a:latin typeface="Arial"/>
                <a:cs typeface="Arial"/>
              </a:rPr>
              <a:t>do público  (usuários)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2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65" dirty="0"/>
              <a:t> </a:t>
            </a:r>
            <a:r>
              <a:rPr lang="pt-BR" spc="-10" dirty="0"/>
              <a:t>Por </a:t>
            </a:r>
            <a:r>
              <a:rPr lang="pt-BR" spc="-5" dirty="0"/>
              <a:t>que </a:t>
            </a:r>
            <a:r>
              <a:rPr lang="pt-BR" dirty="0"/>
              <a:t>testar </a:t>
            </a:r>
            <a:r>
              <a:rPr lang="pt-BR" spc="-10" dirty="0"/>
              <a:t>um </a:t>
            </a:r>
            <a:r>
              <a:rPr lang="pt-BR" dirty="0"/>
              <a:t>software?	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</a:pPr>
            <a:r>
              <a:rPr lang="pt-BR" sz="2000" dirty="0">
                <a:latin typeface="Arial"/>
                <a:cs typeface="Arial"/>
              </a:rPr>
              <a:t>Todo </a:t>
            </a:r>
            <a:r>
              <a:rPr lang="pt-BR" sz="2000" spc="-5" dirty="0">
                <a:latin typeface="Arial"/>
                <a:cs typeface="Arial"/>
              </a:rPr>
              <a:t>o software visa atender a uma</a:t>
            </a:r>
            <a:r>
              <a:rPr lang="pt-BR" sz="2000" dirty="0">
                <a:latin typeface="Arial"/>
                <a:cs typeface="Arial"/>
              </a:rPr>
              <a:t> </a:t>
            </a:r>
            <a:r>
              <a:rPr lang="pt-BR" sz="2000" spc="-5" dirty="0">
                <a:latin typeface="Arial"/>
                <a:cs typeface="Arial"/>
              </a:rPr>
              <a:t>demanda</a:t>
            </a:r>
            <a:r>
              <a:rPr lang="pt-BR" sz="2000" spc="-5" dirty="0" smtClean="0">
                <a:latin typeface="Arial"/>
                <a:cs typeface="Arial"/>
              </a:rPr>
              <a:t>:</a:t>
            </a:r>
            <a:endParaRPr lang="pt-BR" sz="2000" dirty="0">
              <a:latin typeface="Times New Roman"/>
              <a:cs typeface="Times New Roman"/>
            </a:endParaRPr>
          </a:p>
          <a:p>
            <a:pPr marL="788670" lvl="1" indent="-269240">
              <a:spcBef>
                <a:spcPts val="1435"/>
              </a:spcBef>
              <a:buClr>
                <a:srgbClr val="000065"/>
              </a:buClr>
              <a:buFont typeface="Microsoft Sans Serif"/>
              <a:buChar char="▪"/>
              <a:tabLst>
                <a:tab pos="388620" algn="l"/>
                <a:tab pos="389255" algn="l"/>
              </a:tabLst>
            </a:pPr>
            <a:r>
              <a:rPr lang="pt-BR" sz="1800" spc="-5" dirty="0">
                <a:latin typeface="Arial"/>
                <a:cs typeface="Arial"/>
              </a:rPr>
              <a:t>Por questão </a:t>
            </a:r>
            <a:r>
              <a:rPr lang="pt-BR" sz="1800" dirty="0">
                <a:latin typeface="Arial"/>
                <a:cs typeface="Arial"/>
              </a:rPr>
              <a:t>de</a:t>
            </a:r>
            <a:r>
              <a:rPr lang="pt-BR" sz="1800" spc="-45" dirty="0">
                <a:latin typeface="Arial"/>
                <a:cs typeface="Arial"/>
              </a:rPr>
              <a:t> </a:t>
            </a:r>
            <a:r>
              <a:rPr lang="pt-BR" sz="1800" spc="-5" dirty="0">
                <a:latin typeface="Arial"/>
                <a:cs typeface="Arial"/>
              </a:rPr>
              <a:t>Qualidade</a:t>
            </a:r>
            <a:endParaRPr lang="pt-BR" sz="1800" dirty="0">
              <a:latin typeface="Arial"/>
              <a:cs typeface="Arial"/>
            </a:endParaRPr>
          </a:p>
          <a:p>
            <a:pPr marL="788670" lvl="1" indent="-269240"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388620" algn="l"/>
                <a:tab pos="389255" algn="l"/>
              </a:tabLst>
            </a:pPr>
            <a:r>
              <a:rPr lang="pt-BR" sz="1800" spc="-5" dirty="0">
                <a:latin typeface="Arial"/>
                <a:cs typeface="Arial"/>
              </a:rPr>
              <a:t>Por questão </a:t>
            </a:r>
            <a:r>
              <a:rPr lang="pt-BR" sz="1800" dirty="0">
                <a:latin typeface="Arial"/>
                <a:cs typeface="Arial"/>
              </a:rPr>
              <a:t>de</a:t>
            </a:r>
            <a:r>
              <a:rPr lang="pt-BR" sz="1800" spc="-50" dirty="0">
                <a:latin typeface="Arial"/>
                <a:cs typeface="Arial"/>
              </a:rPr>
              <a:t> </a:t>
            </a:r>
            <a:r>
              <a:rPr lang="pt-BR" sz="1800" spc="-5" dirty="0">
                <a:latin typeface="Arial"/>
                <a:cs typeface="Arial"/>
              </a:rPr>
              <a:t>Economia</a:t>
            </a:r>
            <a:endParaRPr lang="pt-BR" sz="1800" dirty="0">
              <a:latin typeface="Arial"/>
              <a:cs typeface="Arial"/>
            </a:endParaRPr>
          </a:p>
          <a:p>
            <a:pPr marL="788670" lvl="1" indent="-269240"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388620" algn="l"/>
                <a:tab pos="389255" algn="l"/>
              </a:tabLst>
            </a:pPr>
            <a:r>
              <a:rPr lang="pt-BR" sz="1800" spc="-5" dirty="0">
                <a:latin typeface="Arial"/>
                <a:cs typeface="Arial"/>
              </a:rPr>
              <a:t>Por questão </a:t>
            </a:r>
            <a:r>
              <a:rPr lang="pt-BR" sz="1800" dirty="0">
                <a:latin typeface="Arial"/>
                <a:cs typeface="Arial"/>
              </a:rPr>
              <a:t>de</a:t>
            </a:r>
            <a:r>
              <a:rPr lang="pt-BR" sz="1800" spc="-40" dirty="0">
                <a:latin typeface="Arial"/>
                <a:cs typeface="Arial"/>
              </a:rPr>
              <a:t> </a:t>
            </a:r>
            <a:r>
              <a:rPr lang="pt-BR" sz="1800" spc="-5" dirty="0">
                <a:latin typeface="Arial"/>
                <a:cs typeface="Arial"/>
              </a:rPr>
              <a:t>Segurança</a:t>
            </a:r>
            <a:endParaRPr lang="pt-BR" sz="1800" dirty="0">
              <a:latin typeface="Arial"/>
              <a:cs typeface="Arial"/>
            </a:endParaRPr>
          </a:p>
          <a:p>
            <a:pPr marL="788670" lvl="1" indent="-269240"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388620" algn="l"/>
                <a:tab pos="389255" algn="l"/>
              </a:tabLst>
            </a:pPr>
            <a:r>
              <a:rPr lang="pt-BR" sz="1800" spc="-5" dirty="0">
                <a:latin typeface="Arial"/>
                <a:cs typeface="Arial"/>
              </a:rPr>
              <a:t>Por questão </a:t>
            </a:r>
            <a:r>
              <a:rPr lang="pt-BR" sz="1800" dirty="0">
                <a:latin typeface="Arial"/>
                <a:cs typeface="Arial"/>
              </a:rPr>
              <a:t>de</a:t>
            </a:r>
            <a:r>
              <a:rPr lang="pt-BR" sz="1800" spc="-30" dirty="0">
                <a:latin typeface="Arial"/>
                <a:cs typeface="Arial"/>
              </a:rPr>
              <a:t> </a:t>
            </a:r>
            <a:r>
              <a:rPr lang="pt-BR" sz="1800" spc="-5" dirty="0">
                <a:latin typeface="Arial"/>
                <a:cs typeface="Arial"/>
              </a:rPr>
              <a:t>Confiabilidade</a:t>
            </a:r>
            <a:endParaRPr lang="pt-BR" sz="1800" dirty="0">
              <a:latin typeface="Arial"/>
              <a:cs typeface="Arial"/>
            </a:endParaRPr>
          </a:p>
          <a:p>
            <a:pPr marL="788670" lvl="1" indent="-269240"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388620" algn="l"/>
                <a:tab pos="389255" algn="l"/>
              </a:tabLst>
            </a:pPr>
            <a:r>
              <a:rPr lang="pt-BR" sz="1800" spc="-5" dirty="0">
                <a:latin typeface="Arial"/>
                <a:cs typeface="Arial"/>
              </a:rPr>
              <a:t>Por questão </a:t>
            </a:r>
            <a:r>
              <a:rPr lang="pt-BR" sz="1800" dirty="0">
                <a:latin typeface="Arial"/>
                <a:cs typeface="Arial"/>
              </a:rPr>
              <a:t>de</a:t>
            </a:r>
            <a:r>
              <a:rPr lang="pt-BR" sz="1800" spc="-45" dirty="0">
                <a:latin typeface="Arial"/>
                <a:cs typeface="Arial"/>
              </a:rPr>
              <a:t> </a:t>
            </a:r>
            <a:r>
              <a:rPr lang="pt-BR" sz="1800" spc="-5" dirty="0">
                <a:latin typeface="Arial"/>
                <a:cs typeface="Arial"/>
              </a:rPr>
              <a:t>Negócio</a:t>
            </a:r>
            <a:endParaRPr lang="pt-BR" sz="1800" dirty="0">
              <a:latin typeface="Arial"/>
              <a:cs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94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pc="-65" dirty="0"/>
              <a:t> </a:t>
            </a:r>
            <a:r>
              <a:rPr lang="pt-BR" spc="-5" dirty="0"/>
              <a:t>O </a:t>
            </a:r>
            <a:r>
              <a:rPr lang="pt-BR" dirty="0"/>
              <a:t>custo </a:t>
            </a:r>
            <a:r>
              <a:rPr lang="pt-BR" spc="-5" dirty="0"/>
              <a:t>da </a:t>
            </a:r>
            <a:r>
              <a:rPr lang="pt-BR" dirty="0"/>
              <a:t>correção </a:t>
            </a:r>
            <a:r>
              <a:rPr lang="pt-BR" spc="-5" dirty="0"/>
              <a:t>dos</a:t>
            </a:r>
            <a:r>
              <a:rPr lang="pt-BR" spc="-55" dirty="0"/>
              <a:t> </a:t>
            </a:r>
            <a:r>
              <a:rPr lang="pt-BR" dirty="0"/>
              <a:t>defeitos	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1497431"/>
            <a:ext cx="8596668" cy="3880773"/>
          </a:xfrm>
        </p:spPr>
        <p:txBody>
          <a:bodyPr/>
          <a:lstStyle/>
          <a:p>
            <a:pPr marL="12700" marR="354330">
              <a:lnSpc>
                <a:spcPct val="100000"/>
              </a:lnSpc>
            </a:pPr>
            <a:r>
              <a:rPr lang="pt-BR" spc="-5" dirty="0">
                <a:latin typeface="Arial"/>
                <a:cs typeface="Arial"/>
              </a:rPr>
              <a:t>O</a:t>
            </a:r>
            <a:r>
              <a:rPr lang="pt-BR" spc="-5" dirty="0" smtClean="0">
                <a:latin typeface="Arial"/>
                <a:cs typeface="Arial"/>
              </a:rPr>
              <a:t> </a:t>
            </a:r>
            <a:r>
              <a:rPr lang="pt-BR" spc="-5" dirty="0">
                <a:latin typeface="Arial"/>
                <a:cs typeface="Arial"/>
              </a:rPr>
              <a:t>custo da correção </a:t>
            </a:r>
            <a:r>
              <a:rPr lang="pt-BR" dirty="0">
                <a:latin typeface="Arial"/>
                <a:cs typeface="Arial"/>
              </a:rPr>
              <a:t>de </a:t>
            </a:r>
            <a:r>
              <a:rPr lang="pt-BR" spc="-5" dirty="0">
                <a:latin typeface="Arial"/>
                <a:cs typeface="Arial"/>
              </a:rPr>
              <a:t>um defeito tende a ser  cada vez maior quanto mais </a:t>
            </a:r>
            <a:r>
              <a:rPr lang="pt-BR" dirty="0">
                <a:latin typeface="Arial"/>
                <a:cs typeface="Arial"/>
              </a:rPr>
              <a:t>tarde </a:t>
            </a:r>
            <a:r>
              <a:rPr lang="pt-BR" spc="-5" dirty="0">
                <a:latin typeface="Arial"/>
                <a:cs typeface="Arial"/>
              </a:rPr>
              <a:t>ele for</a:t>
            </a:r>
            <a:r>
              <a:rPr lang="pt-BR" spc="40" dirty="0">
                <a:latin typeface="Arial"/>
                <a:cs typeface="Arial"/>
              </a:rPr>
              <a:t> </a:t>
            </a:r>
            <a:r>
              <a:rPr lang="pt-BR" spc="-5" dirty="0">
                <a:latin typeface="Arial"/>
                <a:cs typeface="Arial"/>
              </a:rPr>
              <a:t>descoberto.</a:t>
            </a:r>
            <a:endParaRPr lang="pt-BR" dirty="0">
              <a:latin typeface="Arial"/>
              <a:cs typeface="Arial"/>
            </a:endParaRPr>
          </a:p>
          <a:p>
            <a:pPr marL="12700" marR="5080" indent="10160">
              <a:lnSpc>
                <a:spcPct val="100000"/>
              </a:lnSpc>
              <a:spcBef>
                <a:spcPts val="1090"/>
              </a:spcBef>
            </a:pPr>
            <a:r>
              <a:rPr lang="pt-BR" spc="-5" dirty="0" smtClean="0">
                <a:latin typeface="Arial"/>
                <a:cs typeface="Arial"/>
              </a:rPr>
              <a:t> Defeitos </a:t>
            </a:r>
            <a:r>
              <a:rPr lang="pt-BR" spc="-5" dirty="0">
                <a:latin typeface="Arial"/>
                <a:cs typeface="Arial"/>
              </a:rPr>
              <a:t>encontrados nas fases iniciais </a:t>
            </a:r>
            <a:r>
              <a:rPr lang="pt-BR" dirty="0">
                <a:latin typeface="Arial"/>
                <a:cs typeface="Arial"/>
              </a:rPr>
              <a:t>da </a:t>
            </a:r>
            <a:r>
              <a:rPr lang="pt-BR" spc="-5" dirty="0">
                <a:latin typeface="Arial"/>
                <a:cs typeface="Arial"/>
              </a:rPr>
              <a:t>etapa de desenvolvimento do software  são mais baratos de serem corrigidos do </a:t>
            </a:r>
            <a:r>
              <a:rPr lang="pt-BR" dirty="0">
                <a:latin typeface="Arial"/>
                <a:cs typeface="Arial"/>
              </a:rPr>
              <a:t>que </a:t>
            </a:r>
            <a:r>
              <a:rPr lang="pt-BR" spc="-5" dirty="0">
                <a:latin typeface="Arial"/>
                <a:cs typeface="Arial"/>
              </a:rPr>
              <a:t>aqueles encontrados na</a:t>
            </a:r>
            <a:r>
              <a:rPr lang="pt-BR" spc="120" dirty="0">
                <a:latin typeface="Arial"/>
                <a:cs typeface="Arial"/>
              </a:rPr>
              <a:t> </a:t>
            </a:r>
            <a:r>
              <a:rPr lang="pt-BR" spc="-5" dirty="0">
                <a:latin typeface="Arial"/>
                <a:cs typeface="Arial"/>
              </a:rPr>
              <a:t>produção.</a:t>
            </a:r>
            <a:endParaRPr lang="pt-BR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2350" dirty="0">
              <a:latin typeface="Times New Roman"/>
              <a:cs typeface="Times New Roman"/>
            </a:endParaRPr>
          </a:p>
          <a:p>
            <a:endParaRPr lang="pt-BR" dirty="0"/>
          </a:p>
        </p:txBody>
      </p:sp>
      <p:sp>
        <p:nvSpPr>
          <p:cNvPr id="4" name="object 2"/>
          <p:cNvSpPr/>
          <p:nvPr/>
        </p:nvSpPr>
        <p:spPr>
          <a:xfrm>
            <a:off x="2320908" y="4786883"/>
            <a:ext cx="3889238" cy="1380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2465688" y="5794247"/>
            <a:ext cx="3744595" cy="259079"/>
          </a:xfrm>
          <a:custGeom>
            <a:avLst/>
            <a:gdLst/>
            <a:ahLst/>
            <a:cxnLst/>
            <a:rect l="l" t="t" r="r" b="b"/>
            <a:pathLst>
              <a:path w="3744595" h="259079">
                <a:moveTo>
                  <a:pt x="0" y="259079"/>
                </a:moveTo>
                <a:lnTo>
                  <a:pt x="374445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2048112" y="3201923"/>
            <a:ext cx="114300" cy="3168650"/>
          </a:xfrm>
          <a:custGeom>
            <a:avLst/>
            <a:gdLst/>
            <a:ahLst/>
            <a:cxnLst/>
            <a:rect l="l" t="t" r="r" b="b"/>
            <a:pathLst>
              <a:path w="114300" h="3168650">
                <a:moveTo>
                  <a:pt x="114299" y="114299"/>
                </a:moveTo>
                <a:lnTo>
                  <a:pt x="57911" y="0"/>
                </a:lnTo>
                <a:lnTo>
                  <a:pt x="0" y="114299"/>
                </a:lnTo>
                <a:lnTo>
                  <a:pt x="38099" y="114299"/>
                </a:lnTo>
                <a:lnTo>
                  <a:pt x="38099" y="94487"/>
                </a:lnTo>
                <a:lnTo>
                  <a:pt x="76199" y="94487"/>
                </a:lnTo>
                <a:lnTo>
                  <a:pt x="76199" y="114299"/>
                </a:lnTo>
                <a:lnTo>
                  <a:pt x="114299" y="114299"/>
                </a:lnTo>
                <a:close/>
              </a:path>
              <a:path w="114300" h="3168650">
                <a:moveTo>
                  <a:pt x="76199" y="114299"/>
                </a:moveTo>
                <a:lnTo>
                  <a:pt x="76199" y="94487"/>
                </a:lnTo>
                <a:lnTo>
                  <a:pt x="38099" y="94487"/>
                </a:lnTo>
                <a:lnTo>
                  <a:pt x="38099" y="114299"/>
                </a:lnTo>
                <a:lnTo>
                  <a:pt x="76199" y="114299"/>
                </a:lnTo>
                <a:close/>
              </a:path>
              <a:path w="114300" h="3168650">
                <a:moveTo>
                  <a:pt x="76199" y="3168395"/>
                </a:moveTo>
                <a:lnTo>
                  <a:pt x="76199" y="114299"/>
                </a:lnTo>
                <a:lnTo>
                  <a:pt x="38099" y="114299"/>
                </a:lnTo>
                <a:lnTo>
                  <a:pt x="38099" y="3168395"/>
                </a:lnTo>
                <a:lnTo>
                  <a:pt x="76199" y="31683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2106024" y="6313932"/>
            <a:ext cx="6335395" cy="114300"/>
          </a:xfrm>
          <a:custGeom>
            <a:avLst/>
            <a:gdLst/>
            <a:ahLst/>
            <a:cxnLst/>
            <a:rect l="l" t="t" r="r" b="b"/>
            <a:pathLst>
              <a:path w="6335395" h="114300">
                <a:moveTo>
                  <a:pt x="6240770" y="76199"/>
                </a:moveTo>
                <a:lnTo>
                  <a:pt x="6240770" y="38099"/>
                </a:lnTo>
                <a:lnTo>
                  <a:pt x="0" y="38099"/>
                </a:lnTo>
                <a:lnTo>
                  <a:pt x="0" y="76199"/>
                </a:lnTo>
                <a:lnTo>
                  <a:pt x="6240770" y="76199"/>
                </a:lnTo>
                <a:close/>
              </a:path>
              <a:path w="6335395" h="114300">
                <a:moveTo>
                  <a:pt x="6335258" y="56387"/>
                </a:moveTo>
                <a:lnTo>
                  <a:pt x="6220958" y="0"/>
                </a:lnTo>
                <a:lnTo>
                  <a:pt x="6220958" y="38099"/>
                </a:lnTo>
                <a:lnTo>
                  <a:pt x="6240770" y="38099"/>
                </a:lnTo>
                <a:lnTo>
                  <a:pt x="6240770" y="104261"/>
                </a:lnTo>
                <a:lnTo>
                  <a:pt x="6335258" y="56387"/>
                </a:lnTo>
                <a:close/>
              </a:path>
              <a:path w="6335395" h="114300">
                <a:moveTo>
                  <a:pt x="6240770" y="104261"/>
                </a:moveTo>
                <a:lnTo>
                  <a:pt x="6240770" y="76199"/>
                </a:lnTo>
                <a:lnTo>
                  <a:pt x="6220958" y="76199"/>
                </a:lnTo>
                <a:lnTo>
                  <a:pt x="6220958" y="114299"/>
                </a:lnTo>
                <a:lnTo>
                  <a:pt x="6240770" y="1042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1735237" y="3786469"/>
            <a:ext cx="177800" cy="21348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10"/>
              </a:lnSpc>
            </a:pPr>
            <a:r>
              <a:rPr sz="1200" b="1" spc="-5" dirty="0">
                <a:latin typeface="Arial"/>
                <a:cs typeface="Arial"/>
              </a:rPr>
              <a:t>Cu</a:t>
            </a:r>
            <a:r>
              <a:rPr sz="1200" b="1" dirty="0">
                <a:latin typeface="Arial"/>
                <a:cs typeface="Arial"/>
              </a:rPr>
              <a:t>s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o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a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</a:t>
            </a:r>
            <a:r>
              <a:rPr sz="1200" b="1" spc="-5" dirty="0">
                <a:latin typeface="Arial"/>
                <a:cs typeface="Arial"/>
              </a:rPr>
              <a:t>o</a:t>
            </a:r>
            <a:r>
              <a:rPr sz="1200" b="1" dirty="0">
                <a:latin typeface="Arial"/>
                <a:cs typeface="Arial"/>
              </a:rPr>
              <a:t>r</a:t>
            </a:r>
            <a:r>
              <a:rPr sz="1200" b="1" spc="-15" dirty="0">
                <a:latin typeface="Arial"/>
                <a:cs typeface="Arial"/>
              </a:rPr>
              <a:t>r</a:t>
            </a:r>
            <a:r>
              <a:rPr sz="1200" b="1" spc="-10" dirty="0">
                <a:latin typeface="Arial"/>
                <a:cs typeface="Arial"/>
              </a:rPr>
              <a:t>e</a:t>
            </a:r>
            <a:r>
              <a:rPr sz="1200" b="1" dirty="0">
                <a:latin typeface="Arial"/>
                <a:cs typeface="Arial"/>
              </a:rPr>
              <a:t>ção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o </a:t>
            </a:r>
            <a:r>
              <a:rPr sz="1200" b="1" spc="-5" dirty="0">
                <a:latin typeface="Arial"/>
                <a:cs typeface="Arial"/>
              </a:rPr>
              <a:t>d</a:t>
            </a:r>
            <a:r>
              <a:rPr sz="1200" b="1" dirty="0">
                <a:latin typeface="Arial"/>
                <a:cs typeface="Arial"/>
              </a:rPr>
              <a:t>e</a:t>
            </a:r>
            <a:r>
              <a:rPr sz="1200" b="1" spc="-5" dirty="0">
                <a:latin typeface="Arial"/>
                <a:cs typeface="Arial"/>
              </a:rPr>
              <a:t>f</a:t>
            </a:r>
            <a:r>
              <a:rPr sz="1200" b="1" dirty="0">
                <a:latin typeface="Arial"/>
                <a:cs typeface="Arial"/>
              </a:rPr>
              <a:t>ei</a:t>
            </a:r>
            <a:r>
              <a:rPr sz="1200" b="1" spc="-5" dirty="0">
                <a:latin typeface="Arial"/>
                <a:cs typeface="Arial"/>
              </a:rPr>
              <a:t>t</a:t>
            </a:r>
            <a:r>
              <a:rPr sz="1200" b="1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3912987" y="6915904"/>
            <a:ext cx="289623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Fases </a:t>
            </a:r>
            <a:r>
              <a:rPr sz="1200" b="1" spc="-5" dirty="0">
                <a:latin typeface="Arial"/>
                <a:cs typeface="Arial"/>
              </a:rPr>
              <a:t>do Desenvolvimento de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Software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2374248" y="5939027"/>
            <a:ext cx="254507" cy="2545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2392536" y="5939027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5" h="215264">
                <a:moveTo>
                  <a:pt x="216407" y="108203"/>
                </a:moveTo>
                <a:lnTo>
                  <a:pt x="207859" y="65579"/>
                </a:lnTo>
                <a:lnTo>
                  <a:pt x="184594" y="31241"/>
                </a:lnTo>
                <a:lnTo>
                  <a:pt x="150185" y="8334"/>
                </a:lnTo>
                <a:lnTo>
                  <a:pt x="108203" y="0"/>
                </a:lnTo>
                <a:lnTo>
                  <a:pt x="66222" y="8334"/>
                </a:lnTo>
                <a:lnTo>
                  <a:pt x="31813" y="31241"/>
                </a:lnTo>
                <a:lnTo>
                  <a:pt x="8548" y="65579"/>
                </a:lnTo>
                <a:lnTo>
                  <a:pt x="0" y="108203"/>
                </a:lnTo>
                <a:lnTo>
                  <a:pt x="8548" y="149947"/>
                </a:lnTo>
                <a:lnTo>
                  <a:pt x="31813" y="183832"/>
                </a:lnTo>
                <a:lnTo>
                  <a:pt x="66222" y="206573"/>
                </a:lnTo>
                <a:lnTo>
                  <a:pt x="108203" y="214883"/>
                </a:lnTo>
                <a:lnTo>
                  <a:pt x="150185" y="206573"/>
                </a:lnTo>
                <a:lnTo>
                  <a:pt x="184594" y="183832"/>
                </a:lnTo>
                <a:lnTo>
                  <a:pt x="207859" y="149947"/>
                </a:lnTo>
                <a:lnTo>
                  <a:pt x="216407" y="108203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2392536" y="5939027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5" h="215264">
                <a:moveTo>
                  <a:pt x="108203" y="0"/>
                </a:moveTo>
                <a:lnTo>
                  <a:pt x="66222" y="8334"/>
                </a:lnTo>
                <a:lnTo>
                  <a:pt x="31813" y="31241"/>
                </a:lnTo>
                <a:lnTo>
                  <a:pt x="8548" y="65579"/>
                </a:lnTo>
                <a:lnTo>
                  <a:pt x="0" y="108203"/>
                </a:lnTo>
                <a:lnTo>
                  <a:pt x="8548" y="149947"/>
                </a:lnTo>
                <a:lnTo>
                  <a:pt x="31813" y="183832"/>
                </a:lnTo>
                <a:lnTo>
                  <a:pt x="66222" y="206573"/>
                </a:lnTo>
                <a:lnTo>
                  <a:pt x="108203" y="214883"/>
                </a:lnTo>
                <a:lnTo>
                  <a:pt x="150185" y="206573"/>
                </a:lnTo>
                <a:lnTo>
                  <a:pt x="184594" y="183832"/>
                </a:lnTo>
                <a:lnTo>
                  <a:pt x="207859" y="149947"/>
                </a:lnTo>
                <a:lnTo>
                  <a:pt x="216407" y="108203"/>
                </a:lnTo>
                <a:lnTo>
                  <a:pt x="207859" y="65579"/>
                </a:lnTo>
                <a:lnTo>
                  <a:pt x="184594" y="31241"/>
                </a:lnTo>
                <a:lnTo>
                  <a:pt x="150185" y="8334"/>
                </a:lnTo>
                <a:lnTo>
                  <a:pt x="108203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 txBox="1"/>
          <p:nvPr/>
        </p:nvSpPr>
        <p:spPr>
          <a:xfrm>
            <a:off x="2329550" y="6484612"/>
            <a:ext cx="52324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Análise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3410067" y="6484612"/>
            <a:ext cx="243332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42745" algn="l"/>
              </a:tabLst>
            </a:pPr>
            <a:r>
              <a:rPr sz="1200" dirty="0">
                <a:latin typeface="Arial"/>
                <a:cs typeface="Arial"/>
              </a:rPr>
              <a:t>Es</a:t>
            </a: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-5" dirty="0">
                <a:latin typeface="Arial"/>
                <a:cs typeface="Arial"/>
              </a:rPr>
              <a:t>ec</a:t>
            </a:r>
            <a:r>
              <a:rPr sz="1200" spc="-15" dirty="0">
                <a:latin typeface="Arial"/>
                <a:cs typeface="Arial"/>
              </a:rPr>
              <a:t>i</a:t>
            </a:r>
            <a:r>
              <a:rPr sz="1200" spc="10" dirty="0">
                <a:latin typeface="Arial"/>
                <a:cs typeface="Arial"/>
              </a:rPr>
              <a:t>f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spc="-15" dirty="0">
                <a:latin typeface="Arial"/>
                <a:cs typeface="Arial"/>
              </a:rPr>
              <a:t>c</a:t>
            </a:r>
            <a:r>
              <a:rPr sz="1200" spc="-5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ç</a:t>
            </a:r>
            <a:r>
              <a:rPr sz="1200" spc="-5" dirty="0">
                <a:latin typeface="Arial"/>
                <a:cs typeface="Arial"/>
              </a:rPr>
              <a:t>ão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10" dirty="0">
                <a:latin typeface="Arial"/>
                <a:cs typeface="Arial"/>
              </a:rPr>
              <a:t>C</a:t>
            </a:r>
            <a:r>
              <a:rPr sz="1200" spc="-15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st</a:t>
            </a:r>
            <a:r>
              <a:rPr sz="1200" spc="-5" dirty="0">
                <a:latin typeface="Arial"/>
                <a:cs typeface="Arial"/>
              </a:rPr>
              <a:t>ru</a:t>
            </a:r>
            <a:r>
              <a:rPr sz="1200" spc="-15" dirty="0">
                <a:latin typeface="Arial"/>
                <a:cs typeface="Arial"/>
              </a:rPr>
              <a:t>çã</a:t>
            </a:r>
            <a:r>
              <a:rPr sz="1200" spc="-5" dirty="0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6512933" y="6484612"/>
            <a:ext cx="484505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5"/>
          <p:cNvSpPr txBox="1"/>
          <p:nvPr/>
        </p:nvSpPr>
        <p:spPr>
          <a:xfrm>
            <a:off x="7512678" y="6484612"/>
            <a:ext cx="675640" cy="19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latin typeface="Arial"/>
                <a:cs typeface="Arial"/>
              </a:rPr>
              <a:t>Produção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3742791" y="5865876"/>
            <a:ext cx="254507" cy="2545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3761079" y="5865876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5" h="215264">
                <a:moveTo>
                  <a:pt x="216407" y="108203"/>
                </a:moveTo>
                <a:lnTo>
                  <a:pt x="207859" y="65579"/>
                </a:lnTo>
                <a:lnTo>
                  <a:pt x="184594" y="31241"/>
                </a:lnTo>
                <a:lnTo>
                  <a:pt x="150185" y="8334"/>
                </a:lnTo>
                <a:lnTo>
                  <a:pt x="108203" y="0"/>
                </a:lnTo>
                <a:lnTo>
                  <a:pt x="66222" y="8334"/>
                </a:lnTo>
                <a:lnTo>
                  <a:pt x="31813" y="31241"/>
                </a:lnTo>
                <a:lnTo>
                  <a:pt x="8548" y="65579"/>
                </a:lnTo>
                <a:lnTo>
                  <a:pt x="0" y="108203"/>
                </a:lnTo>
                <a:lnTo>
                  <a:pt x="8548" y="149947"/>
                </a:lnTo>
                <a:lnTo>
                  <a:pt x="31813" y="183832"/>
                </a:lnTo>
                <a:lnTo>
                  <a:pt x="66222" y="206573"/>
                </a:lnTo>
                <a:lnTo>
                  <a:pt x="108203" y="214883"/>
                </a:lnTo>
                <a:lnTo>
                  <a:pt x="150185" y="206573"/>
                </a:lnTo>
                <a:lnTo>
                  <a:pt x="184594" y="183832"/>
                </a:lnTo>
                <a:lnTo>
                  <a:pt x="207859" y="149947"/>
                </a:lnTo>
                <a:lnTo>
                  <a:pt x="216407" y="108203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3761079" y="5865876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5" h="215264">
                <a:moveTo>
                  <a:pt x="108203" y="0"/>
                </a:moveTo>
                <a:lnTo>
                  <a:pt x="66222" y="8334"/>
                </a:lnTo>
                <a:lnTo>
                  <a:pt x="31813" y="31241"/>
                </a:lnTo>
                <a:lnTo>
                  <a:pt x="8548" y="65579"/>
                </a:lnTo>
                <a:lnTo>
                  <a:pt x="0" y="108203"/>
                </a:lnTo>
                <a:lnTo>
                  <a:pt x="8548" y="149947"/>
                </a:lnTo>
                <a:lnTo>
                  <a:pt x="31813" y="183832"/>
                </a:lnTo>
                <a:lnTo>
                  <a:pt x="66222" y="206573"/>
                </a:lnTo>
                <a:lnTo>
                  <a:pt x="108203" y="214883"/>
                </a:lnTo>
                <a:lnTo>
                  <a:pt x="150185" y="206573"/>
                </a:lnTo>
                <a:lnTo>
                  <a:pt x="184594" y="183832"/>
                </a:lnTo>
                <a:lnTo>
                  <a:pt x="207859" y="149947"/>
                </a:lnTo>
                <a:lnTo>
                  <a:pt x="216407" y="108203"/>
                </a:lnTo>
                <a:lnTo>
                  <a:pt x="207859" y="65579"/>
                </a:lnTo>
                <a:lnTo>
                  <a:pt x="184594" y="31241"/>
                </a:lnTo>
                <a:lnTo>
                  <a:pt x="150185" y="8334"/>
                </a:lnTo>
                <a:lnTo>
                  <a:pt x="108203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5326258" y="5724144"/>
            <a:ext cx="254477" cy="252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5346039" y="572261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407" y="108203"/>
                </a:moveTo>
                <a:lnTo>
                  <a:pt x="207859" y="66222"/>
                </a:lnTo>
                <a:lnTo>
                  <a:pt x="184594" y="31813"/>
                </a:lnTo>
                <a:lnTo>
                  <a:pt x="150185" y="8548"/>
                </a:lnTo>
                <a:lnTo>
                  <a:pt x="108203" y="0"/>
                </a:ln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3"/>
                </a:lnTo>
                <a:lnTo>
                  <a:pt x="8548" y="150185"/>
                </a:lnTo>
                <a:lnTo>
                  <a:pt x="31813" y="184594"/>
                </a:lnTo>
                <a:lnTo>
                  <a:pt x="66222" y="207859"/>
                </a:lnTo>
                <a:lnTo>
                  <a:pt x="108203" y="216407"/>
                </a:lnTo>
                <a:lnTo>
                  <a:pt x="150185" y="207859"/>
                </a:lnTo>
                <a:lnTo>
                  <a:pt x="184594" y="184594"/>
                </a:lnTo>
                <a:lnTo>
                  <a:pt x="207859" y="150185"/>
                </a:lnTo>
                <a:lnTo>
                  <a:pt x="216407" y="108203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5346039" y="5722619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108203" y="0"/>
                </a:move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3"/>
                </a:lnTo>
                <a:lnTo>
                  <a:pt x="8548" y="150185"/>
                </a:lnTo>
                <a:lnTo>
                  <a:pt x="31813" y="184594"/>
                </a:lnTo>
                <a:lnTo>
                  <a:pt x="66222" y="207859"/>
                </a:lnTo>
                <a:lnTo>
                  <a:pt x="108203" y="216407"/>
                </a:lnTo>
                <a:lnTo>
                  <a:pt x="150185" y="207859"/>
                </a:lnTo>
                <a:lnTo>
                  <a:pt x="184594" y="184594"/>
                </a:lnTo>
                <a:lnTo>
                  <a:pt x="207859" y="150185"/>
                </a:lnTo>
                <a:lnTo>
                  <a:pt x="216407" y="108203"/>
                </a:lnTo>
                <a:lnTo>
                  <a:pt x="207859" y="66222"/>
                </a:lnTo>
                <a:lnTo>
                  <a:pt x="184594" y="31813"/>
                </a:lnTo>
                <a:lnTo>
                  <a:pt x="150185" y="8548"/>
                </a:lnTo>
                <a:lnTo>
                  <a:pt x="108203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6202527" y="4425695"/>
            <a:ext cx="2167127" cy="13990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6202527" y="4546091"/>
            <a:ext cx="2167255" cy="1259205"/>
          </a:xfrm>
          <a:custGeom>
            <a:avLst/>
            <a:gdLst/>
            <a:ahLst/>
            <a:cxnLst/>
            <a:rect l="l" t="t" r="r" b="b"/>
            <a:pathLst>
              <a:path w="2167254" h="1259204">
                <a:moveTo>
                  <a:pt x="2108268" y="48503"/>
                </a:moveTo>
                <a:lnTo>
                  <a:pt x="2096127" y="27133"/>
                </a:lnTo>
                <a:lnTo>
                  <a:pt x="0" y="1237487"/>
                </a:lnTo>
                <a:lnTo>
                  <a:pt x="13715" y="1258823"/>
                </a:lnTo>
                <a:lnTo>
                  <a:pt x="2108268" y="48503"/>
                </a:lnTo>
                <a:close/>
              </a:path>
              <a:path w="2167254" h="1259204">
                <a:moveTo>
                  <a:pt x="2167127" y="0"/>
                </a:moveTo>
                <a:lnTo>
                  <a:pt x="2083307" y="4571"/>
                </a:lnTo>
                <a:lnTo>
                  <a:pt x="2096127" y="27133"/>
                </a:lnTo>
                <a:lnTo>
                  <a:pt x="2106167" y="21335"/>
                </a:lnTo>
                <a:lnTo>
                  <a:pt x="2118359" y="42671"/>
                </a:lnTo>
                <a:lnTo>
                  <a:pt x="2118359" y="66263"/>
                </a:lnTo>
                <a:lnTo>
                  <a:pt x="2121407" y="71627"/>
                </a:lnTo>
                <a:lnTo>
                  <a:pt x="2167127" y="0"/>
                </a:lnTo>
                <a:close/>
              </a:path>
              <a:path w="2167254" h="1259204">
                <a:moveTo>
                  <a:pt x="2118359" y="42671"/>
                </a:moveTo>
                <a:lnTo>
                  <a:pt x="2106167" y="21335"/>
                </a:lnTo>
                <a:lnTo>
                  <a:pt x="2096127" y="27133"/>
                </a:lnTo>
                <a:lnTo>
                  <a:pt x="2108268" y="48503"/>
                </a:lnTo>
                <a:lnTo>
                  <a:pt x="2118359" y="42671"/>
                </a:lnTo>
                <a:close/>
              </a:path>
              <a:path w="2167254" h="1259204">
                <a:moveTo>
                  <a:pt x="2118359" y="66263"/>
                </a:moveTo>
                <a:lnTo>
                  <a:pt x="2118359" y="42671"/>
                </a:lnTo>
                <a:lnTo>
                  <a:pt x="2108268" y="48503"/>
                </a:lnTo>
                <a:lnTo>
                  <a:pt x="2118359" y="662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6621657" y="5362955"/>
            <a:ext cx="254477" cy="254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6641439" y="5362955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4" h="215264">
                <a:moveTo>
                  <a:pt x="216407" y="106679"/>
                </a:moveTo>
                <a:lnTo>
                  <a:pt x="207859" y="64936"/>
                </a:lnTo>
                <a:lnTo>
                  <a:pt x="184594" y="31051"/>
                </a:lnTo>
                <a:lnTo>
                  <a:pt x="150185" y="8310"/>
                </a:lnTo>
                <a:lnTo>
                  <a:pt x="108203" y="0"/>
                </a:lnTo>
                <a:lnTo>
                  <a:pt x="66222" y="8310"/>
                </a:lnTo>
                <a:lnTo>
                  <a:pt x="31813" y="31051"/>
                </a:lnTo>
                <a:lnTo>
                  <a:pt x="8548" y="64936"/>
                </a:lnTo>
                <a:lnTo>
                  <a:pt x="0" y="106679"/>
                </a:lnTo>
                <a:lnTo>
                  <a:pt x="8548" y="149304"/>
                </a:lnTo>
                <a:lnTo>
                  <a:pt x="31813" y="183641"/>
                </a:lnTo>
                <a:lnTo>
                  <a:pt x="66222" y="206549"/>
                </a:lnTo>
                <a:lnTo>
                  <a:pt x="108203" y="214883"/>
                </a:lnTo>
                <a:lnTo>
                  <a:pt x="150185" y="206549"/>
                </a:lnTo>
                <a:lnTo>
                  <a:pt x="184594" y="183641"/>
                </a:lnTo>
                <a:lnTo>
                  <a:pt x="207859" y="149304"/>
                </a:lnTo>
                <a:lnTo>
                  <a:pt x="216407" y="106679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6641439" y="5362955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4" h="215264">
                <a:moveTo>
                  <a:pt x="108203" y="0"/>
                </a:moveTo>
                <a:lnTo>
                  <a:pt x="66222" y="8310"/>
                </a:lnTo>
                <a:lnTo>
                  <a:pt x="31813" y="31051"/>
                </a:lnTo>
                <a:lnTo>
                  <a:pt x="8548" y="64936"/>
                </a:lnTo>
                <a:lnTo>
                  <a:pt x="0" y="106679"/>
                </a:lnTo>
                <a:lnTo>
                  <a:pt x="8548" y="149304"/>
                </a:lnTo>
                <a:lnTo>
                  <a:pt x="31813" y="183641"/>
                </a:lnTo>
                <a:lnTo>
                  <a:pt x="66222" y="206549"/>
                </a:lnTo>
                <a:lnTo>
                  <a:pt x="108203" y="214883"/>
                </a:lnTo>
                <a:lnTo>
                  <a:pt x="150185" y="206549"/>
                </a:lnTo>
                <a:lnTo>
                  <a:pt x="184594" y="183641"/>
                </a:lnTo>
                <a:lnTo>
                  <a:pt x="207859" y="149304"/>
                </a:lnTo>
                <a:lnTo>
                  <a:pt x="216407" y="106679"/>
                </a:lnTo>
                <a:lnTo>
                  <a:pt x="207859" y="64936"/>
                </a:lnTo>
                <a:lnTo>
                  <a:pt x="184594" y="31051"/>
                </a:lnTo>
                <a:lnTo>
                  <a:pt x="150185" y="8310"/>
                </a:lnTo>
                <a:lnTo>
                  <a:pt x="108203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7775295" y="4715255"/>
            <a:ext cx="252983" cy="2545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7793583" y="4715255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4" h="215264">
                <a:moveTo>
                  <a:pt x="216407" y="106679"/>
                </a:moveTo>
                <a:lnTo>
                  <a:pt x="207859" y="64936"/>
                </a:lnTo>
                <a:lnTo>
                  <a:pt x="184594" y="31051"/>
                </a:lnTo>
                <a:lnTo>
                  <a:pt x="150185" y="8310"/>
                </a:lnTo>
                <a:lnTo>
                  <a:pt x="108203" y="0"/>
                </a:lnTo>
                <a:lnTo>
                  <a:pt x="66222" y="8310"/>
                </a:lnTo>
                <a:lnTo>
                  <a:pt x="31813" y="31051"/>
                </a:lnTo>
                <a:lnTo>
                  <a:pt x="8548" y="64936"/>
                </a:lnTo>
                <a:lnTo>
                  <a:pt x="0" y="106679"/>
                </a:lnTo>
                <a:lnTo>
                  <a:pt x="8548" y="149304"/>
                </a:lnTo>
                <a:lnTo>
                  <a:pt x="31813" y="183641"/>
                </a:lnTo>
                <a:lnTo>
                  <a:pt x="66222" y="206549"/>
                </a:lnTo>
                <a:lnTo>
                  <a:pt x="108203" y="214883"/>
                </a:lnTo>
                <a:lnTo>
                  <a:pt x="150185" y="206549"/>
                </a:lnTo>
                <a:lnTo>
                  <a:pt x="184594" y="183641"/>
                </a:lnTo>
                <a:lnTo>
                  <a:pt x="207859" y="149304"/>
                </a:lnTo>
                <a:lnTo>
                  <a:pt x="216407" y="106679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7793583" y="4715255"/>
            <a:ext cx="216535" cy="215265"/>
          </a:xfrm>
          <a:custGeom>
            <a:avLst/>
            <a:gdLst/>
            <a:ahLst/>
            <a:cxnLst/>
            <a:rect l="l" t="t" r="r" b="b"/>
            <a:pathLst>
              <a:path w="216534" h="215264">
                <a:moveTo>
                  <a:pt x="108203" y="0"/>
                </a:moveTo>
                <a:lnTo>
                  <a:pt x="66222" y="8310"/>
                </a:lnTo>
                <a:lnTo>
                  <a:pt x="31813" y="31051"/>
                </a:lnTo>
                <a:lnTo>
                  <a:pt x="8548" y="64936"/>
                </a:lnTo>
                <a:lnTo>
                  <a:pt x="0" y="106679"/>
                </a:lnTo>
                <a:lnTo>
                  <a:pt x="8548" y="149304"/>
                </a:lnTo>
                <a:lnTo>
                  <a:pt x="31813" y="183641"/>
                </a:lnTo>
                <a:lnTo>
                  <a:pt x="66222" y="206549"/>
                </a:lnTo>
                <a:lnTo>
                  <a:pt x="108203" y="214883"/>
                </a:lnTo>
                <a:lnTo>
                  <a:pt x="150185" y="206549"/>
                </a:lnTo>
                <a:lnTo>
                  <a:pt x="184594" y="183641"/>
                </a:lnTo>
                <a:lnTo>
                  <a:pt x="207859" y="149304"/>
                </a:lnTo>
                <a:lnTo>
                  <a:pt x="216407" y="106679"/>
                </a:lnTo>
                <a:lnTo>
                  <a:pt x="207859" y="64936"/>
                </a:lnTo>
                <a:lnTo>
                  <a:pt x="184594" y="31051"/>
                </a:lnTo>
                <a:lnTo>
                  <a:pt x="150185" y="8310"/>
                </a:lnTo>
                <a:lnTo>
                  <a:pt x="108203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13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65" dirty="0"/>
              <a:t> </a:t>
            </a:r>
            <a:r>
              <a:rPr lang="pt-BR" spc="-5" dirty="0"/>
              <a:t>O </a:t>
            </a:r>
            <a:r>
              <a:rPr lang="pt-BR" dirty="0"/>
              <a:t>custo </a:t>
            </a:r>
            <a:r>
              <a:rPr lang="pt-BR" spc="-5" dirty="0"/>
              <a:t>da </a:t>
            </a:r>
            <a:r>
              <a:rPr lang="pt-BR" dirty="0"/>
              <a:t>correção </a:t>
            </a:r>
            <a:r>
              <a:rPr lang="pt-BR" spc="-5" dirty="0"/>
              <a:t>dos</a:t>
            </a:r>
            <a:r>
              <a:rPr lang="pt-BR" spc="-55" dirty="0"/>
              <a:t> </a:t>
            </a:r>
            <a:r>
              <a:rPr lang="pt-BR" dirty="0"/>
              <a:t>defeitos	</a:t>
            </a:r>
            <a:br>
              <a:rPr lang="pt-BR" dirty="0"/>
            </a:br>
            <a:endParaRPr lang="pt-BR" dirty="0"/>
          </a:p>
        </p:txBody>
      </p:sp>
      <p:sp>
        <p:nvSpPr>
          <p:cNvPr id="4" name="object 2"/>
          <p:cNvSpPr/>
          <p:nvPr/>
        </p:nvSpPr>
        <p:spPr>
          <a:xfrm>
            <a:off x="3329787" y="2409431"/>
            <a:ext cx="3601720" cy="3313429"/>
          </a:xfrm>
          <a:custGeom>
            <a:avLst/>
            <a:gdLst/>
            <a:ahLst/>
            <a:cxnLst/>
            <a:rect l="l" t="t" r="r" b="b"/>
            <a:pathLst>
              <a:path w="3601720" h="3313429">
                <a:moveTo>
                  <a:pt x="3601211" y="3313188"/>
                </a:moveTo>
                <a:lnTo>
                  <a:pt x="1786127" y="0"/>
                </a:lnTo>
                <a:lnTo>
                  <a:pt x="0" y="3313188"/>
                </a:lnTo>
                <a:lnTo>
                  <a:pt x="3601211" y="33131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/>
          <p:cNvSpPr/>
          <p:nvPr/>
        </p:nvSpPr>
        <p:spPr>
          <a:xfrm>
            <a:off x="3977487" y="2409431"/>
            <a:ext cx="2306320" cy="2089785"/>
          </a:xfrm>
          <a:custGeom>
            <a:avLst/>
            <a:gdLst/>
            <a:ahLst/>
            <a:cxnLst/>
            <a:rect l="l" t="t" r="r" b="b"/>
            <a:pathLst>
              <a:path w="2306320" h="2089785">
                <a:moveTo>
                  <a:pt x="2305811" y="2089416"/>
                </a:moveTo>
                <a:lnTo>
                  <a:pt x="1142999" y="0"/>
                </a:lnTo>
                <a:lnTo>
                  <a:pt x="0" y="2089416"/>
                </a:lnTo>
                <a:lnTo>
                  <a:pt x="2305811" y="2089416"/>
                </a:lnTo>
                <a:close/>
              </a:path>
            </a:pathLst>
          </a:custGeom>
          <a:solidFill>
            <a:srgbClr val="E5F4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3977487" y="2409431"/>
            <a:ext cx="2306320" cy="2089785"/>
          </a:xfrm>
          <a:custGeom>
            <a:avLst/>
            <a:gdLst/>
            <a:ahLst/>
            <a:cxnLst/>
            <a:rect l="l" t="t" r="r" b="b"/>
            <a:pathLst>
              <a:path w="2306320" h="2089785">
                <a:moveTo>
                  <a:pt x="1142999" y="0"/>
                </a:moveTo>
                <a:lnTo>
                  <a:pt x="0" y="2089416"/>
                </a:lnTo>
                <a:lnTo>
                  <a:pt x="2305811" y="2089416"/>
                </a:lnTo>
                <a:lnTo>
                  <a:pt x="1142999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4481931" y="2409431"/>
            <a:ext cx="1295400" cy="1152525"/>
          </a:xfrm>
          <a:custGeom>
            <a:avLst/>
            <a:gdLst/>
            <a:ahLst/>
            <a:cxnLst/>
            <a:rect l="l" t="t" r="r" b="b"/>
            <a:pathLst>
              <a:path w="1295400" h="1152525">
                <a:moveTo>
                  <a:pt x="1295399" y="1152156"/>
                </a:moveTo>
                <a:lnTo>
                  <a:pt x="647699" y="0"/>
                </a:lnTo>
                <a:lnTo>
                  <a:pt x="0" y="1152156"/>
                </a:lnTo>
                <a:lnTo>
                  <a:pt x="1295399" y="1152156"/>
                </a:lnTo>
                <a:close/>
              </a:path>
            </a:pathLst>
          </a:custGeom>
          <a:solidFill>
            <a:srgbClr val="788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4481931" y="2409431"/>
            <a:ext cx="1295400" cy="1152525"/>
          </a:xfrm>
          <a:custGeom>
            <a:avLst/>
            <a:gdLst/>
            <a:ahLst/>
            <a:cxnLst/>
            <a:rect l="l" t="t" r="r" b="b"/>
            <a:pathLst>
              <a:path w="1295400" h="1152525">
                <a:moveTo>
                  <a:pt x="647699" y="0"/>
                </a:moveTo>
                <a:lnTo>
                  <a:pt x="0" y="1152156"/>
                </a:lnTo>
                <a:lnTo>
                  <a:pt x="1295399" y="1152156"/>
                </a:lnTo>
                <a:lnTo>
                  <a:pt x="647699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1142349" y="1586472"/>
            <a:ext cx="6082030" cy="274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Progressão do tipo dez, cem, mil, de acordo com Rex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Black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3480170" y="2880857"/>
            <a:ext cx="77597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400" b="1" spc="-10" dirty="0" smtClean="0">
                <a:latin typeface="Arial"/>
                <a:cs typeface="Arial"/>
              </a:rPr>
              <a:t>Projeto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3048878" y="3818118"/>
            <a:ext cx="10121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Con</a:t>
            </a:r>
            <a:r>
              <a:rPr sz="1400" b="1" spc="-5" dirty="0">
                <a:latin typeface="Arial"/>
                <a:cs typeface="Arial"/>
              </a:rPr>
              <a:t>s</a:t>
            </a:r>
            <a:r>
              <a:rPr sz="1400" b="1" dirty="0">
                <a:latin typeface="Arial"/>
                <a:cs typeface="Arial"/>
              </a:rPr>
              <a:t>t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20" dirty="0">
                <a:latin typeface="Arial"/>
                <a:cs typeface="Arial"/>
              </a:rPr>
              <a:t>u</a:t>
            </a:r>
            <a:r>
              <a:rPr sz="1400" b="1" spc="-5" dirty="0">
                <a:latin typeface="Arial"/>
                <a:cs typeface="Arial"/>
              </a:rPr>
              <a:t>çã</a:t>
            </a:r>
            <a:r>
              <a:rPr sz="1400" b="1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2617586" y="5041891"/>
            <a:ext cx="8445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P</a:t>
            </a:r>
            <a:r>
              <a:rPr sz="1400" b="1" spc="5" dirty="0">
                <a:latin typeface="Arial"/>
                <a:cs typeface="Arial"/>
              </a:rPr>
              <a:t>r</a:t>
            </a:r>
            <a:r>
              <a:rPr sz="1400" b="1" spc="-10" dirty="0">
                <a:latin typeface="Arial"/>
                <a:cs typeface="Arial"/>
              </a:rPr>
              <a:t>odu</a:t>
            </a:r>
            <a:r>
              <a:rPr sz="1400" b="1" spc="-5" dirty="0">
                <a:latin typeface="Arial"/>
                <a:cs typeface="Arial"/>
              </a:rPr>
              <a:t>ç</a:t>
            </a:r>
            <a:r>
              <a:rPr sz="1400" b="1" spc="-15" dirty="0">
                <a:latin typeface="Arial"/>
                <a:cs typeface="Arial"/>
              </a:rPr>
              <a:t>ã</a:t>
            </a:r>
            <a:r>
              <a:rPr sz="1400" b="1" dirty="0">
                <a:latin typeface="Arial"/>
                <a:cs typeface="Arial"/>
              </a:rPr>
              <a:t>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4920352" y="3891778"/>
            <a:ext cx="36385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4920352" y="4972295"/>
            <a:ext cx="476884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1000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4991980" y="3027669"/>
            <a:ext cx="251460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3329787" y="2409431"/>
            <a:ext cx="1800225" cy="3313429"/>
          </a:xfrm>
          <a:custGeom>
            <a:avLst/>
            <a:gdLst/>
            <a:ahLst/>
            <a:cxnLst/>
            <a:rect l="l" t="t" r="r" b="b"/>
            <a:pathLst>
              <a:path w="1800225" h="3313429">
                <a:moveTo>
                  <a:pt x="0" y="3313188"/>
                </a:moveTo>
                <a:lnTo>
                  <a:pt x="1799843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3329787" y="5722619"/>
            <a:ext cx="3601720" cy="0"/>
          </a:xfrm>
          <a:custGeom>
            <a:avLst/>
            <a:gdLst/>
            <a:ahLst/>
            <a:cxnLst/>
            <a:rect l="l" t="t" r="r" b="b"/>
            <a:pathLst>
              <a:path w="3601720">
                <a:moveTo>
                  <a:pt x="0" y="0"/>
                </a:moveTo>
                <a:lnTo>
                  <a:pt x="3601211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5129631" y="2409431"/>
            <a:ext cx="1801495" cy="3313429"/>
          </a:xfrm>
          <a:custGeom>
            <a:avLst/>
            <a:gdLst/>
            <a:ahLst/>
            <a:cxnLst/>
            <a:rect l="l" t="t" r="r" b="b"/>
            <a:pathLst>
              <a:path w="1801495" h="3313429">
                <a:moveTo>
                  <a:pt x="1801367" y="3313188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4481931" y="3561588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399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3977487" y="4498847"/>
            <a:ext cx="2306320" cy="0"/>
          </a:xfrm>
          <a:custGeom>
            <a:avLst/>
            <a:gdLst/>
            <a:ahLst/>
            <a:cxnLst/>
            <a:rect l="l" t="t" r="r" b="b"/>
            <a:pathLst>
              <a:path w="2306320">
                <a:moveTo>
                  <a:pt x="0" y="0"/>
                </a:moveTo>
                <a:lnTo>
                  <a:pt x="2305811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440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65" dirty="0"/>
              <a:t> </a:t>
            </a:r>
            <a:r>
              <a:rPr lang="pt-BR" spc="-5" dirty="0"/>
              <a:t>Porque </a:t>
            </a:r>
            <a:r>
              <a:rPr lang="pt-BR" dirty="0"/>
              <a:t>testar </a:t>
            </a:r>
            <a:r>
              <a:rPr lang="pt-BR" spc="-5" dirty="0"/>
              <a:t>é</a:t>
            </a:r>
            <a:r>
              <a:rPr lang="pt-BR" dirty="0"/>
              <a:t> </a:t>
            </a:r>
            <a:r>
              <a:rPr lang="pt-BR" spc="-5" dirty="0"/>
              <a:t>necessário?	</a:t>
            </a:r>
            <a:br>
              <a:rPr lang="pt-BR" spc="-5" dirty="0"/>
            </a:br>
            <a:endParaRPr lang="pt-BR" dirty="0"/>
          </a:p>
        </p:txBody>
      </p:sp>
      <p:sp>
        <p:nvSpPr>
          <p:cNvPr id="5" name="object 3"/>
          <p:cNvSpPr txBox="1"/>
          <p:nvPr/>
        </p:nvSpPr>
        <p:spPr>
          <a:xfrm>
            <a:off x="1188069" y="1533132"/>
            <a:ext cx="8093075" cy="46346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spc="-5" dirty="0">
                <a:latin typeface="Arial"/>
                <a:cs typeface="Arial"/>
              </a:rPr>
              <a:t>Porque é provável que o software possua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defeitos;</a:t>
            </a:r>
            <a:endParaRPr sz="1800"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spc="-5" dirty="0">
                <a:latin typeface="Arial"/>
                <a:cs typeface="Arial"/>
              </a:rPr>
              <a:t>Para descobrir a confiabilidade do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software;</a:t>
            </a:r>
            <a:endParaRPr sz="1800"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spc="-5" dirty="0">
                <a:latin typeface="Arial"/>
                <a:cs typeface="Arial"/>
              </a:rPr>
              <a:t>Porque falhas podem custar muito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caro;</a:t>
            </a:r>
            <a:endParaRPr sz="1800"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spc="-5" dirty="0">
                <a:latin typeface="Arial"/>
                <a:cs typeface="Arial"/>
              </a:rPr>
              <a:t>Demonstrar as conformidades com os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requisitos;</a:t>
            </a:r>
            <a:endParaRPr sz="1800"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spc="-5" dirty="0">
                <a:latin typeface="Arial"/>
                <a:cs typeface="Arial"/>
              </a:rPr>
              <a:t>Para assegurar que as necessidades dos usuários estejam sendo</a:t>
            </a:r>
            <a:r>
              <a:rPr sz="1800" spc="1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atendidas;</a:t>
            </a:r>
            <a:endParaRPr sz="1800"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spc="-5" dirty="0">
                <a:latin typeface="Arial"/>
                <a:cs typeface="Arial"/>
              </a:rPr>
              <a:t>Para reduzir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custos;</a:t>
            </a:r>
          </a:p>
          <a:p>
            <a:pPr marL="281940" indent="-269240">
              <a:lnSpc>
                <a:spcPct val="100000"/>
              </a:lnSpc>
              <a:spcBef>
                <a:spcPts val="1080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spc="-5" dirty="0">
                <a:latin typeface="Arial"/>
                <a:cs typeface="Arial"/>
              </a:rPr>
              <a:t>Para avaliar a qualidade do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software;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00065"/>
              </a:buClr>
              <a:buFont typeface="Microsoft Sans Serif"/>
              <a:buChar char="▪"/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00065"/>
              </a:buClr>
              <a:buFont typeface="Microsoft Sans Serif"/>
              <a:buChar char="▪"/>
            </a:pPr>
            <a:endParaRPr sz="1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Não devemos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5" dirty="0" err="1">
                <a:latin typeface="Arial"/>
                <a:cs typeface="Arial"/>
              </a:rPr>
              <a:t>testar</a:t>
            </a:r>
            <a:r>
              <a:rPr sz="1800" b="1" spc="-5" dirty="0" smtClean="0">
                <a:latin typeface="Arial"/>
                <a:cs typeface="Arial"/>
              </a:rPr>
              <a:t>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281940" indent="-269240">
              <a:lnSpc>
                <a:spcPct val="100000"/>
              </a:lnSpc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spc="-5" dirty="0">
                <a:latin typeface="Arial"/>
                <a:cs typeface="Arial"/>
              </a:rPr>
              <a:t>Para provar </a:t>
            </a:r>
            <a:r>
              <a:rPr sz="1800" dirty="0">
                <a:latin typeface="Arial"/>
                <a:cs typeface="Arial"/>
              </a:rPr>
              <a:t>que </a:t>
            </a:r>
            <a:r>
              <a:rPr sz="1800" spc="-5" dirty="0">
                <a:latin typeface="Arial"/>
                <a:cs typeface="Arial"/>
              </a:rPr>
              <a:t>o software não tem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defeitos;</a:t>
            </a:r>
            <a:endParaRPr sz="1800"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spc="-5" dirty="0">
                <a:latin typeface="Arial"/>
                <a:cs typeface="Arial"/>
              </a:rPr>
              <a:t>Apenas porque os testes estão incluídos no plano de</a:t>
            </a:r>
            <a:r>
              <a:rPr sz="1800" spc="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projeto;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001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5"/>
          <p:cNvSpPr/>
          <p:nvPr/>
        </p:nvSpPr>
        <p:spPr>
          <a:xfrm>
            <a:off x="2098714" y="2709659"/>
            <a:ext cx="2002789" cy="1216660"/>
          </a:xfrm>
          <a:custGeom>
            <a:avLst/>
            <a:gdLst/>
            <a:ahLst/>
            <a:cxnLst/>
            <a:rect l="l" t="t" r="r" b="b"/>
            <a:pathLst>
              <a:path w="2002790" h="1216660">
                <a:moveTo>
                  <a:pt x="182879" y="985569"/>
                </a:moveTo>
                <a:lnTo>
                  <a:pt x="182879" y="400824"/>
                </a:lnTo>
                <a:lnTo>
                  <a:pt x="181355" y="403872"/>
                </a:lnTo>
                <a:lnTo>
                  <a:pt x="131938" y="413425"/>
                </a:lnTo>
                <a:lnTo>
                  <a:pt x="88279" y="432037"/>
                </a:lnTo>
                <a:lnTo>
                  <a:pt x="51815" y="458355"/>
                </a:lnTo>
                <a:lnTo>
                  <a:pt x="23988" y="491022"/>
                </a:lnTo>
                <a:lnTo>
                  <a:pt x="6237" y="528684"/>
                </a:lnTo>
                <a:lnTo>
                  <a:pt x="0" y="569988"/>
                </a:lnTo>
                <a:lnTo>
                  <a:pt x="6905" y="613398"/>
                </a:lnTo>
                <a:lnTo>
                  <a:pt x="26669" y="653236"/>
                </a:lnTo>
                <a:lnTo>
                  <a:pt x="57864" y="687645"/>
                </a:lnTo>
                <a:lnTo>
                  <a:pt x="99059" y="714768"/>
                </a:lnTo>
                <a:lnTo>
                  <a:pt x="99059" y="940503"/>
                </a:lnTo>
                <a:lnTo>
                  <a:pt x="104584" y="946416"/>
                </a:lnTo>
                <a:lnTo>
                  <a:pt x="145287" y="972437"/>
                </a:lnTo>
                <a:lnTo>
                  <a:pt x="182879" y="985569"/>
                </a:lnTo>
                <a:close/>
              </a:path>
              <a:path w="2002790" h="1216660">
                <a:moveTo>
                  <a:pt x="99059" y="940503"/>
                </a:moveTo>
                <a:lnTo>
                  <a:pt x="99059" y="714768"/>
                </a:lnTo>
                <a:lnTo>
                  <a:pt x="75938" y="739485"/>
                </a:lnTo>
                <a:lnTo>
                  <a:pt x="59245" y="767346"/>
                </a:lnTo>
                <a:lnTo>
                  <a:pt x="49125" y="797492"/>
                </a:lnTo>
                <a:lnTo>
                  <a:pt x="45719" y="829068"/>
                </a:lnTo>
                <a:lnTo>
                  <a:pt x="52895" y="873123"/>
                </a:lnTo>
                <a:lnTo>
                  <a:pt x="73151" y="912775"/>
                </a:lnTo>
                <a:lnTo>
                  <a:pt x="99059" y="940503"/>
                </a:lnTo>
                <a:close/>
              </a:path>
              <a:path w="2002790" h="1216660">
                <a:moveTo>
                  <a:pt x="1958339" y="350532"/>
                </a:moveTo>
                <a:lnTo>
                  <a:pt x="1952307" y="305907"/>
                </a:lnTo>
                <a:lnTo>
                  <a:pt x="1934971" y="264332"/>
                </a:lnTo>
                <a:lnTo>
                  <a:pt x="1907476" y="227077"/>
                </a:lnTo>
                <a:lnTo>
                  <a:pt x="1870963" y="195411"/>
                </a:lnTo>
                <a:lnTo>
                  <a:pt x="1826577" y="170603"/>
                </a:lnTo>
                <a:lnTo>
                  <a:pt x="1775459" y="153923"/>
                </a:lnTo>
                <a:lnTo>
                  <a:pt x="1760361" y="111943"/>
                </a:lnTo>
                <a:lnTo>
                  <a:pt x="1734424" y="75127"/>
                </a:lnTo>
                <a:lnTo>
                  <a:pt x="1699259" y="44576"/>
                </a:lnTo>
                <a:lnTo>
                  <a:pt x="1656475" y="21392"/>
                </a:lnTo>
                <a:lnTo>
                  <a:pt x="1607678" y="6674"/>
                </a:lnTo>
                <a:lnTo>
                  <a:pt x="1554479" y="1523"/>
                </a:lnTo>
                <a:lnTo>
                  <a:pt x="1506164" y="5762"/>
                </a:lnTo>
                <a:lnTo>
                  <a:pt x="1460563" y="18287"/>
                </a:lnTo>
                <a:lnTo>
                  <a:pt x="1419248" y="38814"/>
                </a:lnTo>
                <a:lnTo>
                  <a:pt x="1383791" y="67055"/>
                </a:lnTo>
                <a:lnTo>
                  <a:pt x="1351264" y="38576"/>
                </a:lnTo>
                <a:lnTo>
                  <a:pt x="1312163" y="17525"/>
                </a:lnTo>
                <a:lnTo>
                  <a:pt x="1268491" y="4476"/>
                </a:lnTo>
                <a:lnTo>
                  <a:pt x="1222247" y="0"/>
                </a:lnTo>
                <a:lnTo>
                  <a:pt x="1166693" y="6596"/>
                </a:lnTo>
                <a:lnTo>
                  <a:pt x="1116139" y="25336"/>
                </a:lnTo>
                <a:lnTo>
                  <a:pt x="1073300" y="54649"/>
                </a:lnTo>
                <a:lnTo>
                  <a:pt x="1040891" y="92963"/>
                </a:lnTo>
                <a:lnTo>
                  <a:pt x="1003696" y="67841"/>
                </a:lnTo>
                <a:lnTo>
                  <a:pt x="961643" y="49720"/>
                </a:lnTo>
                <a:lnTo>
                  <a:pt x="916162" y="38742"/>
                </a:lnTo>
                <a:lnTo>
                  <a:pt x="868679" y="35051"/>
                </a:lnTo>
                <a:lnTo>
                  <a:pt x="814998" y="39867"/>
                </a:lnTo>
                <a:lnTo>
                  <a:pt x="764755" y="53827"/>
                </a:lnTo>
                <a:lnTo>
                  <a:pt x="719559" y="76199"/>
                </a:lnTo>
                <a:lnTo>
                  <a:pt x="681020" y="106253"/>
                </a:lnTo>
                <a:lnTo>
                  <a:pt x="650747" y="143255"/>
                </a:lnTo>
                <a:lnTo>
                  <a:pt x="613124" y="128135"/>
                </a:lnTo>
                <a:lnTo>
                  <a:pt x="573785" y="117157"/>
                </a:lnTo>
                <a:lnTo>
                  <a:pt x="533304" y="110466"/>
                </a:lnTo>
                <a:lnTo>
                  <a:pt x="492251" y="108203"/>
                </a:lnTo>
                <a:lnTo>
                  <a:pt x="441656" y="111547"/>
                </a:lnTo>
                <a:lnTo>
                  <a:pt x="393630" y="121237"/>
                </a:lnTo>
                <a:lnTo>
                  <a:pt x="348823" y="136761"/>
                </a:lnTo>
                <a:lnTo>
                  <a:pt x="307884" y="157606"/>
                </a:lnTo>
                <a:lnTo>
                  <a:pt x="271462" y="183262"/>
                </a:lnTo>
                <a:lnTo>
                  <a:pt x="240206" y="213216"/>
                </a:lnTo>
                <a:lnTo>
                  <a:pt x="214766" y="246956"/>
                </a:lnTo>
                <a:lnTo>
                  <a:pt x="195791" y="283970"/>
                </a:lnTo>
                <a:lnTo>
                  <a:pt x="183930" y="323746"/>
                </a:lnTo>
                <a:lnTo>
                  <a:pt x="179831" y="365772"/>
                </a:lnTo>
                <a:lnTo>
                  <a:pt x="179879" y="374678"/>
                </a:lnTo>
                <a:lnTo>
                  <a:pt x="180212" y="383298"/>
                </a:lnTo>
                <a:lnTo>
                  <a:pt x="181117" y="391918"/>
                </a:lnTo>
                <a:lnTo>
                  <a:pt x="182879" y="400824"/>
                </a:lnTo>
                <a:lnTo>
                  <a:pt x="182879" y="985569"/>
                </a:lnTo>
                <a:lnTo>
                  <a:pt x="193357" y="989229"/>
                </a:lnTo>
                <a:lnTo>
                  <a:pt x="246887" y="995184"/>
                </a:lnTo>
                <a:lnTo>
                  <a:pt x="262127" y="995184"/>
                </a:lnTo>
                <a:lnTo>
                  <a:pt x="271271" y="993660"/>
                </a:lnTo>
                <a:lnTo>
                  <a:pt x="301365" y="1031204"/>
                </a:lnTo>
                <a:lnTo>
                  <a:pt x="337537" y="1063924"/>
                </a:lnTo>
                <a:lnTo>
                  <a:pt x="378960" y="1091471"/>
                </a:lnTo>
                <a:lnTo>
                  <a:pt x="424809" y="1113500"/>
                </a:lnTo>
                <a:lnTo>
                  <a:pt x="474257" y="1129664"/>
                </a:lnTo>
                <a:lnTo>
                  <a:pt x="526477" y="1139617"/>
                </a:lnTo>
                <a:lnTo>
                  <a:pt x="580643" y="1143012"/>
                </a:lnTo>
                <a:lnTo>
                  <a:pt x="629173" y="1140202"/>
                </a:lnTo>
                <a:lnTo>
                  <a:pt x="676274" y="1131963"/>
                </a:lnTo>
                <a:lnTo>
                  <a:pt x="721661" y="1118580"/>
                </a:lnTo>
                <a:lnTo>
                  <a:pt x="765047" y="1100340"/>
                </a:lnTo>
                <a:lnTo>
                  <a:pt x="797150" y="1133790"/>
                </a:lnTo>
                <a:lnTo>
                  <a:pt x="834926" y="1162203"/>
                </a:lnTo>
                <a:lnTo>
                  <a:pt x="877442" y="1185112"/>
                </a:lnTo>
                <a:lnTo>
                  <a:pt x="923769" y="1202053"/>
                </a:lnTo>
                <a:lnTo>
                  <a:pt x="972975" y="1212558"/>
                </a:lnTo>
                <a:lnTo>
                  <a:pt x="1024127" y="1216164"/>
                </a:lnTo>
                <a:lnTo>
                  <a:pt x="1075220" y="1212741"/>
                </a:lnTo>
                <a:lnTo>
                  <a:pt x="1123973" y="1202781"/>
                </a:lnTo>
                <a:lnTo>
                  <a:pt x="1169619" y="1186749"/>
                </a:lnTo>
                <a:lnTo>
                  <a:pt x="1211389" y="1165110"/>
                </a:lnTo>
                <a:lnTo>
                  <a:pt x="1248516" y="1138327"/>
                </a:lnTo>
                <a:lnTo>
                  <a:pt x="1280231" y="1106864"/>
                </a:lnTo>
                <a:lnTo>
                  <a:pt x="1305767" y="1071187"/>
                </a:lnTo>
                <a:lnTo>
                  <a:pt x="1324355" y="1031760"/>
                </a:lnTo>
                <a:lnTo>
                  <a:pt x="1357431" y="1046000"/>
                </a:lnTo>
                <a:lnTo>
                  <a:pt x="1392364" y="1056525"/>
                </a:lnTo>
                <a:lnTo>
                  <a:pt x="1428726" y="1063049"/>
                </a:lnTo>
                <a:lnTo>
                  <a:pt x="1466087" y="1065288"/>
                </a:lnTo>
                <a:lnTo>
                  <a:pt x="1519555" y="1060859"/>
                </a:lnTo>
                <a:lnTo>
                  <a:pt x="1569505" y="1048143"/>
                </a:lnTo>
                <a:lnTo>
                  <a:pt x="1614847" y="1027997"/>
                </a:lnTo>
                <a:lnTo>
                  <a:pt x="1654492" y="1001280"/>
                </a:lnTo>
                <a:lnTo>
                  <a:pt x="1687350" y="968847"/>
                </a:lnTo>
                <a:lnTo>
                  <a:pt x="1712333" y="931557"/>
                </a:lnTo>
                <a:lnTo>
                  <a:pt x="1728349" y="890266"/>
                </a:lnTo>
                <a:lnTo>
                  <a:pt x="1734311" y="845832"/>
                </a:lnTo>
                <a:lnTo>
                  <a:pt x="1784049" y="836449"/>
                </a:lnTo>
                <a:lnTo>
                  <a:pt x="1830238" y="820896"/>
                </a:lnTo>
                <a:lnTo>
                  <a:pt x="1872262" y="799773"/>
                </a:lnTo>
                <a:lnTo>
                  <a:pt x="1909507" y="773683"/>
                </a:lnTo>
                <a:lnTo>
                  <a:pt x="1938527" y="745935"/>
                </a:lnTo>
                <a:lnTo>
                  <a:pt x="1938527" y="431304"/>
                </a:lnTo>
                <a:lnTo>
                  <a:pt x="1946767" y="411611"/>
                </a:lnTo>
                <a:lnTo>
                  <a:pt x="1953005" y="391489"/>
                </a:lnTo>
                <a:lnTo>
                  <a:pt x="1956958" y="371082"/>
                </a:lnTo>
                <a:lnTo>
                  <a:pt x="1958339" y="350532"/>
                </a:lnTo>
                <a:close/>
              </a:path>
              <a:path w="2002790" h="1216660">
                <a:moveTo>
                  <a:pt x="2002535" y="589800"/>
                </a:moveTo>
                <a:lnTo>
                  <a:pt x="1998321" y="547032"/>
                </a:lnTo>
                <a:lnTo>
                  <a:pt x="1985962" y="505980"/>
                </a:lnTo>
                <a:lnTo>
                  <a:pt x="1965888" y="467213"/>
                </a:lnTo>
                <a:lnTo>
                  <a:pt x="1938527" y="431304"/>
                </a:lnTo>
                <a:lnTo>
                  <a:pt x="1938527" y="745935"/>
                </a:lnTo>
                <a:lnTo>
                  <a:pt x="1967201" y="709010"/>
                </a:lnTo>
                <a:lnTo>
                  <a:pt x="1986422" y="671632"/>
                </a:lnTo>
                <a:lnTo>
                  <a:pt x="1998405" y="631694"/>
                </a:lnTo>
                <a:lnTo>
                  <a:pt x="2002535" y="589800"/>
                </a:lnTo>
                <a:close/>
              </a:path>
            </a:pathLst>
          </a:custGeom>
          <a:solidFill>
            <a:srgbClr val="788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65" dirty="0"/>
              <a:t> </a:t>
            </a:r>
            <a:r>
              <a:rPr lang="pt-BR" dirty="0"/>
              <a:t>Avaliando </a:t>
            </a:r>
            <a:r>
              <a:rPr lang="pt-BR" spc="-5" dirty="0"/>
              <a:t>a qualidade </a:t>
            </a:r>
            <a:r>
              <a:rPr lang="pt-BR" dirty="0"/>
              <a:t>do</a:t>
            </a:r>
            <a:r>
              <a:rPr lang="pt-BR" spc="-45" dirty="0"/>
              <a:t> </a:t>
            </a:r>
            <a:r>
              <a:rPr lang="pt-BR" dirty="0"/>
              <a:t>software	</a:t>
            </a:r>
            <a:br>
              <a:rPr lang="pt-BR" dirty="0"/>
            </a:br>
            <a:endParaRPr lang="pt-BR" dirty="0"/>
          </a:p>
        </p:txBody>
      </p:sp>
      <p:sp>
        <p:nvSpPr>
          <p:cNvPr id="5" name="object 3"/>
          <p:cNvSpPr/>
          <p:nvPr/>
        </p:nvSpPr>
        <p:spPr>
          <a:xfrm>
            <a:off x="2060304" y="4078223"/>
            <a:ext cx="6499860" cy="116205"/>
          </a:xfrm>
          <a:custGeom>
            <a:avLst/>
            <a:gdLst/>
            <a:ahLst/>
            <a:cxnLst/>
            <a:rect l="l" t="t" r="r" b="b"/>
            <a:pathLst>
              <a:path w="6499859" h="116204">
                <a:moveTo>
                  <a:pt x="114299" y="38104"/>
                </a:moveTo>
                <a:lnTo>
                  <a:pt x="114299" y="0"/>
                </a:lnTo>
                <a:lnTo>
                  <a:pt x="0" y="56387"/>
                </a:lnTo>
                <a:lnTo>
                  <a:pt x="94487" y="104261"/>
                </a:lnTo>
                <a:lnTo>
                  <a:pt x="94487" y="38099"/>
                </a:lnTo>
                <a:lnTo>
                  <a:pt x="114299" y="38104"/>
                </a:lnTo>
                <a:close/>
              </a:path>
              <a:path w="6499859" h="116204">
                <a:moveTo>
                  <a:pt x="6405362" y="77723"/>
                </a:moveTo>
                <a:lnTo>
                  <a:pt x="6405362" y="39623"/>
                </a:lnTo>
                <a:lnTo>
                  <a:pt x="94487" y="38099"/>
                </a:lnTo>
                <a:lnTo>
                  <a:pt x="94487" y="76199"/>
                </a:lnTo>
                <a:lnTo>
                  <a:pt x="6405362" y="77723"/>
                </a:lnTo>
                <a:close/>
              </a:path>
              <a:path w="6499859" h="116204">
                <a:moveTo>
                  <a:pt x="114299" y="114299"/>
                </a:moveTo>
                <a:lnTo>
                  <a:pt x="114299" y="76204"/>
                </a:lnTo>
                <a:lnTo>
                  <a:pt x="94487" y="76199"/>
                </a:lnTo>
                <a:lnTo>
                  <a:pt x="94487" y="104261"/>
                </a:lnTo>
                <a:lnTo>
                  <a:pt x="114299" y="114299"/>
                </a:lnTo>
                <a:close/>
              </a:path>
              <a:path w="6499859" h="116204">
                <a:moveTo>
                  <a:pt x="6499850" y="57911"/>
                </a:moveTo>
                <a:lnTo>
                  <a:pt x="6385550" y="1523"/>
                </a:lnTo>
                <a:lnTo>
                  <a:pt x="6385550" y="39619"/>
                </a:lnTo>
                <a:lnTo>
                  <a:pt x="6405362" y="39623"/>
                </a:lnTo>
                <a:lnTo>
                  <a:pt x="6405362" y="105785"/>
                </a:lnTo>
                <a:lnTo>
                  <a:pt x="6499850" y="57911"/>
                </a:lnTo>
                <a:close/>
              </a:path>
              <a:path w="6499859" h="116204">
                <a:moveTo>
                  <a:pt x="6405362" y="105785"/>
                </a:moveTo>
                <a:lnTo>
                  <a:pt x="6405362" y="77723"/>
                </a:lnTo>
                <a:lnTo>
                  <a:pt x="6385550" y="77719"/>
                </a:lnTo>
                <a:lnTo>
                  <a:pt x="6385550" y="115823"/>
                </a:lnTo>
                <a:lnTo>
                  <a:pt x="6405362" y="10578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1424293" y="3177021"/>
            <a:ext cx="3408045" cy="141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2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Muitos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Defeitos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Baixa</a:t>
            </a:r>
            <a:endParaRPr sz="1600">
              <a:latin typeface="Arial"/>
              <a:cs typeface="Arial"/>
            </a:endParaRPr>
          </a:p>
          <a:p>
            <a:pPr marL="942340">
              <a:lnSpc>
                <a:spcPct val="100000"/>
              </a:lnSpc>
              <a:spcBef>
                <a:spcPts val="785"/>
              </a:spcBef>
            </a:pPr>
            <a:r>
              <a:rPr sz="1800" b="1" spc="-5" dirty="0">
                <a:latin typeface="Arial"/>
                <a:cs typeface="Arial"/>
              </a:rPr>
              <a:t>Qualidade </a:t>
            </a:r>
            <a:r>
              <a:rPr sz="1800" b="1" dirty="0">
                <a:latin typeface="Arial"/>
                <a:cs typeface="Arial"/>
              </a:rPr>
              <a:t>do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6344259" y="2709659"/>
            <a:ext cx="2002789" cy="1216660"/>
          </a:xfrm>
          <a:custGeom>
            <a:avLst/>
            <a:gdLst/>
            <a:ahLst/>
            <a:cxnLst/>
            <a:rect l="l" t="t" r="r" b="b"/>
            <a:pathLst>
              <a:path w="2002790" h="1216660">
                <a:moveTo>
                  <a:pt x="182879" y="985569"/>
                </a:moveTo>
                <a:lnTo>
                  <a:pt x="182879" y="400824"/>
                </a:lnTo>
                <a:lnTo>
                  <a:pt x="181355" y="403872"/>
                </a:lnTo>
                <a:lnTo>
                  <a:pt x="131938" y="413425"/>
                </a:lnTo>
                <a:lnTo>
                  <a:pt x="88279" y="432037"/>
                </a:lnTo>
                <a:lnTo>
                  <a:pt x="51815" y="458355"/>
                </a:lnTo>
                <a:lnTo>
                  <a:pt x="23988" y="491022"/>
                </a:lnTo>
                <a:lnTo>
                  <a:pt x="6237" y="528684"/>
                </a:lnTo>
                <a:lnTo>
                  <a:pt x="0" y="569988"/>
                </a:lnTo>
                <a:lnTo>
                  <a:pt x="6905" y="613398"/>
                </a:lnTo>
                <a:lnTo>
                  <a:pt x="26669" y="653236"/>
                </a:lnTo>
                <a:lnTo>
                  <a:pt x="57864" y="687645"/>
                </a:lnTo>
                <a:lnTo>
                  <a:pt x="99059" y="714768"/>
                </a:lnTo>
                <a:lnTo>
                  <a:pt x="99059" y="940503"/>
                </a:lnTo>
                <a:lnTo>
                  <a:pt x="104584" y="946416"/>
                </a:lnTo>
                <a:lnTo>
                  <a:pt x="145287" y="972437"/>
                </a:lnTo>
                <a:lnTo>
                  <a:pt x="182879" y="985569"/>
                </a:lnTo>
                <a:close/>
              </a:path>
              <a:path w="2002790" h="1216660">
                <a:moveTo>
                  <a:pt x="99059" y="940503"/>
                </a:moveTo>
                <a:lnTo>
                  <a:pt x="99059" y="714768"/>
                </a:lnTo>
                <a:lnTo>
                  <a:pt x="75938" y="739485"/>
                </a:lnTo>
                <a:lnTo>
                  <a:pt x="59245" y="767346"/>
                </a:lnTo>
                <a:lnTo>
                  <a:pt x="49125" y="797492"/>
                </a:lnTo>
                <a:lnTo>
                  <a:pt x="45719" y="829068"/>
                </a:lnTo>
                <a:lnTo>
                  <a:pt x="52895" y="873123"/>
                </a:lnTo>
                <a:lnTo>
                  <a:pt x="73151" y="912775"/>
                </a:lnTo>
                <a:lnTo>
                  <a:pt x="99059" y="940503"/>
                </a:lnTo>
                <a:close/>
              </a:path>
              <a:path w="2002790" h="1216660">
                <a:moveTo>
                  <a:pt x="1958339" y="350532"/>
                </a:moveTo>
                <a:lnTo>
                  <a:pt x="1952307" y="305907"/>
                </a:lnTo>
                <a:lnTo>
                  <a:pt x="1934971" y="264332"/>
                </a:lnTo>
                <a:lnTo>
                  <a:pt x="1907476" y="227077"/>
                </a:lnTo>
                <a:lnTo>
                  <a:pt x="1870963" y="195411"/>
                </a:lnTo>
                <a:lnTo>
                  <a:pt x="1826577" y="170603"/>
                </a:lnTo>
                <a:lnTo>
                  <a:pt x="1775459" y="153923"/>
                </a:lnTo>
                <a:lnTo>
                  <a:pt x="1760361" y="111943"/>
                </a:lnTo>
                <a:lnTo>
                  <a:pt x="1734424" y="75127"/>
                </a:lnTo>
                <a:lnTo>
                  <a:pt x="1699259" y="44576"/>
                </a:lnTo>
                <a:lnTo>
                  <a:pt x="1656475" y="21392"/>
                </a:lnTo>
                <a:lnTo>
                  <a:pt x="1607678" y="6674"/>
                </a:lnTo>
                <a:lnTo>
                  <a:pt x="1554479" y="1523"/>
                </a:lnTo>
                <a:lnTo>
                  <a:pt x="1506164" y="5762"/>
                </a:lnTo>
                <a:lnTo>
                  <a:pt x="1460563" y="18287"/>
                </a:lnTo>
                <a:lnTo>
                  <a:pt x="1419248" y="38814"/>
                </a:lnTo>
                <a:lnTo>
                  <a:pt x="1383791" y="67055"/>
                </a:lnTo>
                <a:lnTo>
                  <a:pt x="1351264" y="38576"/>
                </a:lnTo>
                <a:lnTo>
                  <a:pt x="1312163" y="17525"/>
                </a:lnTo>
                <a:lnTo>
                  <a:pt x="1268491" y="4476"/>
                </a:lnTo>
                <a:lnTo>
                  <a:pt x="1222247" y="0"/>
                </a:lnTo>
                <a:lnTo>
                  <a:pt x="1166693" y="6596"/>
                </a:lnTo>
                <a:lnTo>
                  <a:pt x="1116139" y="25336"/>
                </a:lnTo>
                <a:lnTo>
                  <a:pt x="1073300" y="54649"/>
                </a:lnTo>
                <a:lnTo>
                  <a:pt x="1040891" y="92963"/>
                </a:lnTo>
                <a:lnTo>
                  <a:pt x="1003696" y="67841"/>
                </a:lnTo>
                <a:lnTo>
                  <a:pt x="961643" y="49720"/>
                </a:lnTo>
                <a:lnTo>
                  <a:pt x="916162" y="38742"/>
                </a:lnTo>
                <a:lnTo>
                  <a:pt x="868679" y="35051"/>
                </a:lnTo>
                <a:lnTo>
                  <a:pt x="814998" y="39867"/>
                </a:lnTo>
                <a:lnTo>
                  <a:pt x="764755" y="53827"/>
                </a:lnTo>
                <a:lnTo>
                  <a:pt x="719559" y="76199"/>
                </a:lnTo>
                <a:lnTo>
                  <a:pt x="681020" y="106253"/>
                </a:lnTo>
                <a:lnTo>
                  <a:pt x="650747" y="143255"/>
                </a:lnTo>
                <a:lnTo>
                  <a:pt x="613124" y="128135"/>
                </a:lnTo>
                <a:lnTo>
                  <a:pt x="573785" y="117157"/>
                </a:lnTo>
                <a:lnTo>
                  <a:pt x="533304" y="110466"/>
                </a:lnTo>
                <a:lnTo>
                  <a:pt x="492251" y="108203"/>
                </a:lnTo>
                <a:lnTo>
                  <a:pt x="441656" y="111547"/>
                </a:lnTo>
                <a:lnTo>
                  <a:pt x="393630" y="121237"/>
                </a:lnTo>
                <a:lnTo>
                  <a:pt x="348823" y="136761"/>
                </a:lnTo>
                <a:lnTo>
                  <a:pt x="307884" y="157606"/>
                </a:lnTo>
                <a:lnTo>
                  <a:pt x="271462" y="183262"/>
                </a:lnTo>
                <a:lnTo>
                  <a:pt x="240206" y="213216"/>
                </a:lnTo>
                <a:lnTo>
                  <a:pt x="214766" y="246956"/>
                </a:lnTo>
                <a:lnTo>
                  <a:pt x="195791" y="283970"/>
                </a:lnTo>
                <a:lnTo>
                  <a:pt x="183930" y="323746"/>
                </a:lnTo>
                <a:lnTo>
                  <a:pt x="179831" y="365772"/>
                </a:lnTo>
                <a:lnTo>
                  <a:pt x="179879" y="374678"/>
                </a:lnTo>
                <a:lnTo>
                  <a:pt x="180212" y="383298"/>
                </a:lnTo>
                <a:lnTo>
                  <a:pt x="181117" y="391918"/>
                </a:lnTo>
                <a:lnTo>
                  <a:pt x="182879" y="400824"/>
                </a:lnTo>
                <a:lnTo>
                  <a:pt x="182879" y="985569"/>
                </a:lnTo>
                <a:lnTo>
                  <a:pt x="193357" y="989229"/>
                </a:lnTo>
                <a:lnTo>
                  <a:pt x="246887" y="995184"/>
                </a:lnTo>
                <a:lnTo>
                  <a:pt x="262127" y="995184"/>
                </a:lnTo>
                <a:lnTo>
                  <a:pt x="271271" y="993660"/>
                </a:lnTo>
                <a:lnTo>
                  <a:pt x="301365" y="1031204"/>
                </a:lnTo>
                <a:lnTo>
                  <a:pt x="337537" y="1063924"/>
                </a:lnTo>
                <a:lnTo>
                  <a:pt x="378960" y="1091471"/>
                </a:lnTo>
                <a:lnTo>
                  <a:pt x="424809" y="1113500"/>
                </a:lnTo>
                <a:lnTo>
                  <a:pt x="474257" y="1129664"/>
                </a:lnTo>
                <a:lnTo>
                  <a:pt x="526477" y="1139617"/>
                </a:lnTo>
                <a:lnTo>
                  <a:pt x="580643" y="1143012"/>
                </a:lnTo>
                <a:lnTo>
                  <a:pt x="629173" y="1140202"/>
                </a:lnTo>
                <a:lnTo>
                  <a:pt x="676274" y="1131963"/>
                </a:lnTo>
                <a:lnTo>
                  <a:pt x="721661" y="1118580"/>
                </a:lnTo>
                <a:lnTo>
                  <a:pt x="765047" y="1100340"/>
                </a:lnTo>
                <a:lnTo>
                  <a:pt x="797150" y="1133790"/>
                </a:lnTo>
                <a:lnTo>
                  <a:pt x="834926" y="1162203"/>
                </a:lnTo>
                <a:lnTo>
                  <a:pt x="877442" y="1185112"/>
                </a:lnTo>
                <a:lnTo>
                  <a:pt x="923769" y="1202053"/>
                </a:lnTo>
                <a:lnTo>
                  <a:pt x="972975" y="1212558"/>
                </a:lnTo>
                <a:lnTo>
                  <a:pt x="1024127" y="1216164"/>
                </a:lnTo>
                <a:lnTo>
                  <a:pt x="1075220" y="1212741"/>
                </a:lnTo>
                <a:lnTo>
                  <a:pt x="1123973" y="1202781"/>
                </a:lnTo>
                <a:lnTo>
                  <a:pt x="1169619" y="1186749"/>
                </a:lnTo>
                <a:lnTo>
                  <a:pt x="1211389" y="1165110"/>
                </a:lnTo>
                <a:lnTo>
                  <a:pt x="1248516" y="1138327"/>
                </a:lnTo>
                <a:lnTo>
                  <a:pt x="1280231" y="1106864"/>
                </a:lnTo>
                <a:lnTo>
                  <a:pt x="1305767" y="1071187"/>
                </a:lnTo>
                <a:lnTo>
                  <a:pt x="1324355" y="1031760"/>
                </a:lnTo>
                <a:lnTo>
                  <a:pt x="1357431" y="1046000"/>
                </a:lnTo>
                <a:lnTo>
                  <a:pt x="1392364" y="1056525"/>
                </a:lnTo>
                <a:lnTo>
                  <a:pt x="1428726" y="1063049"/>
                </a:lnTo>
                <a:lnTo>
                  <a:pt x="1466087" y="1065288"/>
                </a:lnTo>
                <a:lnTo>
                  <a:pt x="1519555" y="1060859"/>
                </a:lnTo>
                <a:lnTo>
                  <a:pt x="1569505" y="1048143"/>
                </a:lnTo>
                <a:lnTo>
                  <a:pt x="1614847" y="1027997"/>
                </a:lnTo>
                <a:lnTo>
                  <a:pt x="1654492" y="1001280"/>
                </a:lnTo>
                <a:lnTo>
                  <a:pt x="1687350" y="968847"/>
                </a:lnTo>
                <a:lnTo>
                  <a:pt x="1712333" y="931557"/>
                </a:lnTo>
                <a:lnTo>
                  <a:pt x="1728349" y="890266"/>
                </a:lnTo>
                <a:lnTo>
                  <a:pt x="1734311" y="845832"/>
                </a:lnTo>
                <a:lnTo>
                  <a:pt x="1784049" y="836449"/>
                </a:lnTo>
                <a:lnTo>
                  <a:pt x="1830238" y="820896"/>
                </a:lnTo>
                <a:lnTo>
                  <a:pt x="1872262" y="799773"/>
                </a:lnTo>
                <a:lnTo>
                  <a:pt x="1909507" y="773683"/>
                </a:lnTo>
                <a:lnTo>
                  <a:pt x="1938527" y="745935"/>
                </a:lnTo>
                <a:lnTo>
                  <a:pt x="1938527" y="431304"/>
                </a:lnTo>
                <a:lnTo>
                  <a:pt x="1946767" y="411611"/>
                </a:lnTo>
                <a:lnTo>
                  <a:pt x="1953005" y="391489"/>
                </a:lnTo>
                <a:lnTo>
                  <a:pt x="1956958" y="371082"/>
                </a:lnTo>
                <a:lnTo>
                  <a:pt x="1958339" y="350532"/>
                </a:lnTo>
                <a:close/>
              </a:path>
              <a:path w="2002790" h="1216660">
                <a:moveTo>
                  <a:pt x="2002535" y="589800"/>
                </a:moveTo>
                <a:lnTo>
                  <a:pt x="1998321" y="547032"/>
                </a:lnTo>
                <a:lnTo>
                  <a:pt x="1985962" y="505980"/>
                </a:lnTo>
                <a:lnTo>
                  <a:pt x="1965888" y="467213"/>
                </a:lnTo>
                <a:lnTo>
                  <a:pt x="1938527" y="431304"/>
                </a:lnTo>
                <a:lnTo>
                  <a:pt x="1938527" y="745935"/>
                </a:lnTo>
                <a:lnTo>
                  <a:pt x="1967201" y="709010"/>
                </a:lnTo>
                <a:lnTo>
                  <a:pt x="1986422" y="671632"/>
                </a:lnTo>
                <a:lnTo>
                  <a:pt x="1998405" y="631694"/>
                </a:lnTo>
                <a:lnTo>
                  <a:pt x="2002535" y="589800"/>
                </a:lnTo>
                <a:close/>
              </a:path>
            </a:pathLst>
          </a:custGeom>
          <a:solidFill>
            <a:srgbClr val="788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6446367" y="3419855"/>
            <a:ext cx="117475" cy="22860"/>
          </a:xfrm>
          <a:custGeom>
            <a:avLst/>
            <a:gdLst/>
            <a:ahLst/>
            <a:cxnLst/>
            <a:rect l="l" t="t" r="r" b="b"/>
            <a:pathLst>
              <a:path w="117475" h="22860">
                <a:moveTo>
                  <a:pt x="117347" y="22859"/>
                </a:moveTo>
                <a:lnTo>
                  <a:pt x="111251" y="22859"/>
                </a:lnTo>
                <a:lnTo>
                  <a:pt x="106679" y="22859"/>
                </a:lnTo>
                <a:lnTo>
                  <a:pt x="102107" y="22859"/>
                </a:lnTo>
                <a:lnTo>
                  <a:pt x="75009" y="21431"/>
                </a:lnTo>
                <a:lnTo>
                  <a:pt x="48767" y="17144"/>
                </a:lnTo>
                <a:lnTo>
                  <a:pt x="23669" y="10001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6615531" y="3688079"/>
            <a:ext cx="52069" cy="10795"/>
          </a:xfrm>
          <a:custGeom>
            <a:avLst/>
            <a:gdLst/>
            <a:ahLst/>
            <a:cxnLst/>
            <a:rect l="l" t="t" r="r" b="b"/>
            <a:pathLst>
              <a:path w="52070" h="10795">
                <a:moveTo>
                  <a:pt x="51815" y="0"/>
                </a:moveTo>
                <a:lnTo>
                  <a:pt x="39219" y="3167"/>
                </a:lnTo>
                <a:lnTo>
                  <a:pt x="26479" y="5905"/>
                </a:lnTo>
                <a:lnTo>
                  <a:pt x="13454" y="8358"/>
                </a:lnTo>
                <a:lnTo>
                  <a:pt x="0" y="1066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7078827" y="3756659"/>
            <a:ext cx="30480" cy="48895"/>
          </a:xfrm>
          <a:custGeom>
            <a:avLst/>
            <a:gdLst/>
            <a:ahLst/>
            <a:cxnLst/>
            <a:rect l="l" t="t" r="r" b="b"/>
            <a:pathLst>
              <a:path w="30479" h="48895">
                <a:moveTo>
                  <a:pt x="30479" y="48767"/>
                </a:moveTo>
                <a:lnTo>
                  <a:pt x="21645" y="37076"/>
                </a:lnTo>
                <a:lnTo>
                  <a:pt x="13525" y="24955"/>
                </a:lnTo>
                <a:lnTo>
                  <a:pt x="6262" y="12549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7668615" y="3683508"/>
            <a:ext cx="12700" cy="53340"/>
          </a:xfrm>
          <a:custGeom>
            <a:avLst/>
            <a:gdLst/>
            <a:ahLst/>
            <a:cxnLst/>
            <a:rect l="l" t="t" r="r" b="b"/>
            <a:pathLst>
              <a:path w="12700" h="53339">
                <a:moveTo>
                  <a:pt x="12191" y="0"/>
                </a:moveTo>
                <a:lnTo>
                  <a:pt x="10501" y="13692"/>
                </a:lnTo>
                <a:lnTo>
                  <a:pt x="7810" y="27241"/>
                </a:lnTo>
                <a:lnTo>
                  <a:pt x="4262" y="40505"/>
                </a:lnTo>
                <a:lnTo>
                  <a:pt x="0" y="5333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7926171" y="3351276"/>
            <a:ext cx="151130" cy="201295"/>
          </a:xfrm>
          <a:custGeom>
            <a:avLst/>
            <a:gdLst/>
            <a:ahLst/>
            <a:cxnLst/>
            <a:rect l="l" t="t" r="r" b="b"/>
            <a:pathLst>
              <a:path w="151129" h="201295">
                <a:moveTo>
                  <a:pt x="0" y="0"/>
                </a:moveTo>
                <a:lnTo>
                  <a:pt x="43455" y="22090"/>
                </a:lnTo>
                <a:lnTo>
                  <a:pt x="80433" y="49727"/>
                </a:lnTo>
                <a:lnTo>
                  <a:pt x="110299" y="82105"/>
                </a:lnTo>
                <a:lnTo>
                  <a:pt x="132418" y="118420"/>
                </a:lnTo>
                <a:lnTo>
                  <a:pt x="146155" y="157868"/>
                </a:lnTo>
                <a:lnTo>
                  <a:pt x="150875" y="199643"/>
                </a:lnTo>
                <a:lnTo>
                  <a:pt x="150875" y="20116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8214207" y="3137916"/>
            <a:ext cx="67310" cy="74930"/>
          </a:xfrm>
          <a:custGeom>
            <a:avLst/>
            <a:gdLst/>
            <a:ahLst/>
            <a:cxnLst/>
            <a:rect l="l" t="t" r="r" b="b"/>
            <a:pathLst>
              <a:path w="67309" h="74930">
                <a:moveTo>
                  <a:pt x="67055" y="0"/>
                </a:moveTo>
                <a:lnTo>
                  <a:pt x="54221" y="21097"/>
                </a:lnTo>
                <a:lnTo>
                  <a:pt x="38671" y="40766"/>
                </a:lnTo>
                <a:lnTo>
                  <a:pt x="20550" y="58721"/>
                </a:lnTo>
                <a:lnTo>
                  <a:pt x="0" y="74675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8121243" y="2859011"/>
            <a:ext cx="3175" cy="35560"/>
          </a:xfrm>
          <a:custGeom>
            <a:avLst/>
            <a:gdLst/>
            <a:ahLst/>
            <a:cxnLst/>
            <a:rect l="l" t="t" r="r" b="b"/>
            <a:pathLst>
              <a:path w="3175" h="35560">
                <a:moveTo>
                  <a:pt x="0" y="0"/>
                </a:moveTo>
                <a:lnTo>
                  <a:pt x="1119" y="8000"/>
                </a:lnTo>
                <a:lnTo>
                  <a:pt x="2095" y="16001"/>
                </a:lnTo>
                <a:lnTo>
                  <a:pt x="2786" y="24002"/>
                </a:lnTo>
                <a:lnTo>
                  <a:pt x="3047" y="32003"/>
                </a:lnTo>
                <a:lnTo>
                  <a:pt x="3047" y="33527"/>
                </a:lnTo>
                <a:lnTo>
                  <a:pt x="3047" y="35051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7692999" y="2772143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0" y="45719"/>
                </a:moveTo>
                <a:lnTo>
                  <a:pt x="6524" y="33432"/>
                </a:lnTo>
                <a:lnTo>
                  <a:pt x="14477" y="21716"/>
                </a:lnTo>
                <a:lnTo>
                  <a:pt x="23574" y="10572"/>
                </a:lnTo>
                <a:lnTo>
                  <a:pt x="33527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7371435" y="2799575"/>
            <a:ext cx="17145" cy="40005"/>
          </a:xfrm>
          <a:custGeom>
            <a:avLst/>
            <a:gdLst/>
            <a:ahLst/>
            <a:cxnLst/>
            <a:rect l="l" t="t" r="r" b="b"/>
            <a:pathLst>
              <a:path w="17145" h="40005">
                <a:moveTo>
                  <a:pt x="0" y="39623"/>
                </a:moveTo>
                <a:lnTo>
                  <a:pt x="2833" y="29360"/>
                </a:lnTo>
                <a:lnTo>
                  <a:pt x="6667" y="19240"/>
                </a:lnTo>
                <a:lnTo>
                  <a:pt x="11358" y="9405"/>
                </a:lnTo>
                <a:lnTo>
                  <a:pt x="16763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6995007" y="2852915"/>
            <a:ext cx="59690" cy="36830"/>
          </a:xfrm>
          <a:custGeom>
            <a:avLst/>
            <a:gdLst/>
            <a:ahLst/>
            <a:cxnLst/>
            <a:rect l="l" t="t" r="r" b="b"/>
            <a:pathLst>
              <a:path w="59690" h="36830">
                <a:moveTo>
                  <a:pt x="0" y="0"/>
                </a:moveTo>
                <a:lnTo>
                  <a:pt x="15716" y="8286"/>
                </a:lnTo>
                <a:lnTo>
                  <a:pt x="30860" y="17144"/>
                </a:lnTo>
                <a:lnTo>
                  <a:pt x="45434" y="26574"/>
                </a:lnTo>
                <a:lnTo>
                  <a:pt x="59435" y="36575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6527139" y="3110483"/>
            <a:ext cx="10795" cy="40005"/>
          </a:xfrm>
          <a:custGeom>
            <a:avLst/>
            <a:gdLst/>
            <a:ahLst/>
            <a:cxnLst/>
            <a:rect l="l" t="t" r="r" b="b"/>
            <a:pathLst>
              <a:path w="10795" h="40005">
                <a:moveTo>
                  <a:pt x="10667" y="39623"/>
                </a:moveTo>
                <a:lnTo>
                  <a:pt x="6643" y="30218"/>
                </a:lnTo>
                <a:lnTo>
                  <a:pt x="3619" y="20383"/>
                </a:lnTo>
                <a:lnTo>
                  <a:pt x="1452" y="10263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 txBox="1"/>
          <p:nvPr/>
        </p:nvSpPr>
        <p:spPr>
          <a:xfrm>
            <a:off x="6639425" y="3177021"/>
            <a:ext cx="2448560" cy="1045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Poucos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Defeitos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ta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1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65" dirty="0"/>
              <a:t> </a:t>
            </a:r>
            <a:r>
              <a:rPr lang="pt-BR" dirty="0"/>
              <a:t>Avaliando </a:t>
            </a:r>
            <a:r>
              <a:rPr lang="pt-BR" spc="-5" dirty="0"/>
              <a:t>a qualidade </a:t>
            </a:r>
            <a:r>
              <a:rPr lang="pt-BR" dirty="0"/>
              <a:t>do</a:t>
            </a:r>
            <a:r>
              <a:rPr lang="pt-BR" spc="-45" dirty="0"/>
              <a:t> </a:t>
            </a:r>
            <a:r>
              <a:rPr lang="pt-BR" dirty="0"/>
              <a:t>software	</a:t>
            </a:r>
            <a:br>
              <a:rPr lang="pt-BR" dirty="0"/>
            </a:br>
            <a:endParaRPr lang="pt-BR" dirty="0"/>
          </a:p>
        </p:txBody>
      </p:sp>
      <p:sp>
        <p:nvSpPr>
          <p:cNvPr id="5" name="object 3"/>
          <p:cNvSpPr/>
          <p:nvPr/>
        </p:nvSpPr>
        <p:spPr>
          <a:xfrm>
            <a:off x="2200512" y="2709659"/>
            <a:ext cx="2004060" cy="1216660"/>
          </a:xfrm>
          <a:custGeom>
            <a:avLst/>
            <a:gdLst/>
            <a:ahLst/>
            <a:cxnLst/>
            <a:rect l="l" t="t" r="r" b="b"/>
            <a:pathLst>
              <a:path w="2004060" h="1216660">
                <a:moveTo>
                  <a:pt x="182879" y="985569"/>
                </a:moveTo>
                <a:lnTo>
                  <a:pt x="182879" y="400824"/>
                </a:lnTo>
                <a:lnTo>
                  <a:pt x="181355" y="403872"/>
                </a:lnTo>
                <a:lnTo>
                  <a:pt x="132468" y="413425"/>
                </a:lnTo>
                <a:lnTo>
                  <a:pt x="88956" y="432037"/>
                </a:lnTo>
                <a:lnTo>
                  <a:pt x="52387" y="458355"/>
                </a:lnTo>
                <a:lnTo>
                  <a:pt x="24327" y="491022"/>
                </a:lnTo>
                <a:lnTo>
                  <a:pt x="6342" y="528684"/>
                </a:lnTo>
                <a:lnTo>
                  <a:pt x="0" y="569988"/>
                </a:lnTo>
                <a:lnTo>
                  <a:pt x="6929" y="613398"/>
                </a:lnTo>
                <a:lnTo>
                  <a:pt x="26860" y="653236"/>
                </a:lnTo>
                <a:lnTo>
                  <a:pt x="58507" y="687645"/>
                </a:lnTo>
                <a:lnTo>
                  <a:pt x="100583" y="714768"/>
                </a:lnTo>
                <a:lnTo>
                  <a:pt x="100583" y="942134"/>
                </a:lnTo>
                <a:lnTo>
                  <a:pt x="104584" y="946416"/>
                </a:lnTo>
                <a:lnTo>
                  <a:pt x="145287" y="972437"/>
                </a:lnTo>
                <a:lnTo>
                  <a:pt x="182879" y="985569"/>
                </a:lnTo>
                <a:close/>
              </a:path>
              <a:path w="2004060" h="1216660">
                <a:moveTo>
                  <a:pt x="100583" y="942134"/>
                </a:moveTo>
                <a:lnTo>
                  <a:pt x="100583" y="714768"/>
                </a:lnTo>
                <a:lnTo>
                  <a:pt x="77223" y="739485"/>
                </a:lnTo>
                <a:lnTo>
                  <a:pt x="60007" y="767346"/>
                </a:lnTo>
                <a:lnTo>
                  <a:pt x="49363" y="797492"/>
                </a:lnTo>
                <a:lnTo>
                  <a:pt x="45719" y="829068"/>
                </a:lnTo>
                <a:lnTo>
                  <a:pt x="52895" y="873123"/>
                </a:lnTo>
                <a:lnTo>
                  <a:pt x="73151" y="912775"/>
                </a:lnTo>
                <a:lnTo>
                  <a:pt x="100583" y="942134"/>
                </a:lnTo>
                <a:close/>
              </a:path>
              <a:path w="2004060" h="1216660">
                <a:moveTo>
                  <a:pt x="1958330" y="350532"/>
                </a:moveTo>
                <a:lnTo>
                  <a:pt x="1952305" y="305907"/>
                </a:lnTo>
                <a:lnTo>
                  <a:pt x="1935019" y="264332"/>
                </a:lnTo>
                <a:lnTo>
                  <a:pt x="1907657" y="227077"/>
                </a:lnTo>
                <a:lnTo>
                  <a:pt x="1871406" y="195411"/>
                </a:lnTo>
                <a:lnTo>
                  <a:pt x="1827450" y="170603"/>
                </a:lnTo>
                <a:lnTo>
                  <a:pt x="1776974" y="153923"/>
                </a:lnTo>
                <a:lnTo>
                  <a:pt x="1761233" y="111943"/>
                </a:lnTo>
                <a:lnTo>
                  <a:pt x="1734867" y="75127"/>
                </a:lnTo>
                <a:lnTo>
                  <a:pt x="1699441" y="44576"/>
                </a:lnTo>
                <a:lnTo>
                  <a:pt x="1656522" y="21392"/>
                </a:lnTo>
                <a:lnTo>
                  <a:pt x="1607676" y="6674"/>
                </a:lnTo>
                <a:lnTo>
                  <a:pt x="1554470" y="1523"/>
                </a:lnTo>
                <a:lnTo>
                  <a:pt x="1506155" y="5762"/>
                </a:lnTo>
                <a:lnTo>
                  <a:pt x="1460554" y="18287"/>
                </a:lnTo>
                <a:lnTo>
                  <a:pt x="1419239" y="38814"/>
                </a:lnTo>
                <a:lnTo>
                  <a:pt x="1383782" y="67055"/>
                </a:lnTo>
                <a:lnTo>
                  <a:pt x="1351469" y="38576"/>
                </a:lnTo>
                <a:lnTo>
                  <a:pt x="1312726" y="17525"/>
                </a:lnTo>
                <a:lnTo>
                  <a:pt x="1269125" y="4476"/>
                </a:lnTo>
                <a:lnTo>
                  <a:pt x="1222238" y="0"/>
                </a:lnTo>
                <a:lnTo>
                  <a:pt x="1166708" y="6596"/>
                </a:lnTo>
                <a:lnTo>
                  <a:pt x="1116320" y="25336"/>
                </a:lnTo>
                <a:lnTo>
                  <a:pt x="1073934" y="54649"/>
                </a:lnTo>
                <a:lnTo>
                  <a:pt x="1042406" y="92963"/>
                </a:lnTo>
                <a:lnTo>
                  <a:pt x="1004544" y="67841"/>
                </a:lnTo>
                <a:lnTo>
                  <a:pt x="962396" y="49720"/>
                </a:lnTo>
                <a:lnTo>
                  <a:pt x="916819" y="38742"/>
                </a:lnTo>
                <a:lnTo>
                  <a:pt x="868670" y="35051"/>
                </a:lnTo>
                <a:lnTo>
                  <a:pt x="814993" y="39867"/>
                </a:lnTo>
                <a:lnTo>
                  <a:pt x="764753" y="53827"/>
                </a:lnTo>
                <a:lnTo>
                  <a:pt x="719559" y="76199"/>
                </a:lnTo>
                <a:lnTo>
                  <a:pt x="681020" y="106253"/>
                </a:lnTo>
                <a:lnTo>
                  <a:pt x="650747" y="143255"/>
                </a:lnTo>
                <a:lnTo>
                  <a:pt x="613338" y="128135"/>
                </a:lnTo>
                <a:lnTo>
                  <a:pt x="574357" y="117157"/>
                </a:lnTo>
                <a:lnTo>
                  <a:pt x="533947" y="110466"/>
                </a:lnTo>
                <a:lnTo>
                  <a:pt x="492251" y="108203"/>
                </a:lnTo>
                <a:lnTo>
                  <a:pt x="441656" y="111547"/>
                </a:lnTo>
                <a:lnTo>
                  <a:pt x="393630" y="121237"/>
                </a:lnTo>
                <a:lnTo>
                  <a:pt x="348823" y="136761"/>
                </a:lnTo>
                <a:lnTo>
                  <a:pt x="307884" y="157606"/>
                </a:lnTo>
                <a:lnTo>
                  <a:pt x="271462" y="183262"/>
                </a:lnTo>
                <a:lnTo>
                  <a:pt x="240206" y="213216"/>
                </a:lnTo>
                <a:lnTo>
                  <a:pt x="214766" y="246956"/>
                </a:lnTo>
                <a:lnTo>
                  <a:pt x="195791" y="283970"/>
                </a:lnTo>
                <a:lnTo>
                  <a:pt x="183930" y="323746"/>
                </a:lnTo>
                <a:lnTo>
                  <a:pt x="179831" y="365772"/>
                </a:lnTo>
                <a:lnTo>
                  <a:pt x="180093" y="374678"/>
                </a:lnTo>
                <a:lnTo>
                  <a:pt x="180784" y="383298"/>
                </a:lnTo>
                <a:lnTo>
                  <a:pt x="181760" y="391918"/>
                </a:lnTo>
                <a:lnTo>
                  <a:pt x="182879" y="400824"/>
                </a:lnTo>
                <a:lnTo>
                  <a:pt x="182879" y="985569"/>
                </a:lnTo>
                <a:lnTo>
                  <a:pt x="193357" y="989229"/>
                </a:lnTo>
                <a:lnTo>
                  <a:pt x="246887" y="995184"/>
                </a:lnTo>
                <a:lnTo>
                  <a:pt x="263651" y="995184"/>
                </a:lnTo>
                <a:lnTo>
                  <a:pt x="271271" y="993660"/>
                </a:lnTo>
                <a:lnTo>
                  <a:pt x="301845" y="1031204"/>
                </a:lnTo>
                <a:lnTo>
                  <a:pt x="338203" y="1063924"/>
                </a:lnTo>
                <a:lnTo>
                  <a:pt x="379600" y="1091471"/>
                </a:lnTo>
                <a:lnTo>
                  <a:pt x="425289" y="1113500"/>
                </a:lnTo>
                <a:lnTo>
                  <a:pt x="474523" y="1129664"/>
                </a:lnTo>
                <a:lnTo>
                  <a:pt x="526557" y="1139617"/>
                </a:lnTo>
                <a:lnTo>
                  <a:pt x="580643" y="1143012"/>
                </a:lnTo>
                <a:lnTo>
                  <a:pt x="629388" y="1140202"/>
                </a:lnTo>
                <a:lnTo>
                  <a:pt x="676846" y="1131963"/>
                </a:lnTo>
                <a:lnTo>
                  <a:pt x="722304" y="1118580"/>
                </a:lnTo>
                <a:lnTo>
                  <a:pt x="765047" y="1100340"/>
                </a:lnTo>
                <a:lnTo>
                  <a:pt x="797157" y="1133790"/>
                </a:lnTo>
                <a:lnTo>
                  <a:pt x="834980" y="1162203"/>
                </a:lnTo>
                <a:lnTo>
                  <a:pt x="877628" y="1185112"/>
                </a:lnTo>
                <a:lnTo>
                  <a:pt x="924214" y="1202053"/>
                </a:lnTo>
                <a:lnTo>
                  <a:pt x="973848" y="1212558"/>
                </a:lnTo>
                <a:lnTo>
                  <a:pt x="1025642" y="1216164"/>
                </a:lnTo>
                <a:lnTo>
                  <a:pt x="1076232" y="1212741"/>
                </a:lnTo>
                <a:lnTo>
                  <a:pt x="1124607" y="1202781"/>
                </a:lnTo>
                <a:lnTo>
                  <a:pt x="1169982" y="1186749"/>
                </a:lnTo>
                <a:lnTo>
                  <a:pt x="1211570" y="1165110"/>
                </a:lnTo>
                <a:lnTo>
                  <a:pt x="1248587" y="1138327"/>
                </a:lnTo>
                <a:lnTo>
                  <a:pt x="1280246" y="1106864"/>
                </a:lnTo>
                <a:lnTo>
                  <a:pt x="1305761" y="1071187"/>
                </a:lnTo>
                <a:lnTo>
                  <a:pt x="1324346" y="1031760"/>
                </a:lnTo>
                <a:lnTo>
                  <a:pt x="1357422" y="1046000"/>
                </a:lnTo>
                <a:lnTo>
                  <a:pt x="1392355" y="1056525"/>
                </a:lnTo>
                <a:lnTo>
                  <a:pt x="1428717" y="1063049"/>
                </a:lnTo>
                <a:lnTo>
                  <a:pt x="1466078" y="1065288"/>
                </a:lnTo>
                <a:lnTo>
                  <a:pt x="1519984" y="1060859"/>
                </a:lnTo>
                <a:lnTo>
                  <a:pt x="1570139" y="1048143"/>
                </a:lnTo>
                <a:lnTo>
                  <a:pt x="1615508" y="1027997"/>
                </a:lnTo>
                <a:lnTo>
                  <a:pt x="1655054" y="1001280"/>
                </a:lnTo>
                <a:lnTo>
                  <a:pt x="1687743" y="968847"/>
                </a:lnTo>
                <a:lnTo>
                  <a:pt x="1712538" y="931557"/>
                </a:lnTo>
                <a:lnTo>
                  <a:pt x="1728403" y="890266"/>
                </a:lnTo>
                <a:lnTo>
                  <a:pt x="1734302" y="845832"/>
                </a:lnTo>
                <a:lnTo>
                  <a:pt x="1784093" y="836449"/>
                </a:lnTo>
                <a:lnTo>
                  <a:pt x="1830421" y="820896"/>
                </a:lnTo>
                <a:lnTo>
                  <a:pt x="1872648" y="799773"/>
                </a:lnTo>
                <a:lnTo>
                  <a:pt x="1910133" y="773683"/>
                </a:lnTo>
                <a:lnTo>
                  <a:pt x="1938518" y="746756"/>
                </a:lnTo>
                <a:lnTo>
                  <a:pt x="1938518" y="431304"/>
                </a:lnTo>
                <a:lnTo>
                  <a:pt x="1947400" y="411611"/>
                </a:lnTo>
                <a:lnTo>
                  <a:pt x="1953568" y="391489"/>
                </a:lnTo>
                <a:lnTo>
                  <a:pt x="1957163" y="371082"/>
                </a:lnTo>
                <a:lnTo>
                  <a:pt x="1958330" y="350532"/>
                </a:lnTo>
                <a:close/>
              </a:path>
              <a:path w="2004060" h="1216660">
                <a:moveTo>
                  <a:pt x="2004050" y="589800"/>
                </a:moveTo>
                <a:lnTo>
                  <a:pt x="1999812" y="547032"/>
                </a:lnTo>
                <a:lnTo>
                  <a:pt x="1987286" y="505980"/>
                </a:lnTo>
                <a:lnTo>
                  <a:pt x="1966760" y="467213"/>
                </a:lnTo>
                <a:lnTo>
                  <a:pt x="1938518" y="431304"/>
                </a:lnTo>
                <a:lnTo>
                  <a:pt x="1938518" y="746756"/>
                </a:lnTo>
                <a:lnTo>
                  <a:pt x="1968321" y="709010"/>
                </a:lnTo>
                <a:lnTo>
                  <a:pt x="1987744" y="671632"/>
                </a:lnTo>
                <a:lnTo>
                  <a:pt x="1999867" y="631694"/>
                </a:lnTo>
                <a:lnTo>
                  <a:pt x="2004050" y="589800"/>
                </a:lnTo>
                <a:close/>
              </a:path>
            </a:pathLst>
          </a:custGeom>
          <a:solidFill>
            <a:srgbClr val="788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2302620" y="3419855"/>
            <a:ext cx="117475" cy="22860"/>
          </a:xfrm>
          <a:custGeom>
            <a:avLst/>
            <a:gdLst/>
            <a:ahLst/>
            <a:cxnLst/>
            <a:rect l="l" t="t" r="r" b="b"/>
            <a:pathLst>
              <a:path w="117475" h="22860">
                <a:moveTo>
                  <a:pt x="117347" y="22859"/>
                </a:moveTo>
                <a:lnTo>
                  <a:pt x="112775" y="22859"/>
                </a:lnTo>
                <a:lnTo>
                  <a:pt x="106679" y="22859"/>
                </a:lnTo>
                <a:lnTo>
                  <a:pt x="102107" y="22859"/>
                </a:lnTo>
                <a:lnTo>
                  <a:pt x="75009" y="21431"/>
                </a:lnTo>
                <a:lnTo>
                  <a:pt x="48767" y="17144"/>
                </a:lnTo>
                <a:lnTo>
                  <a:pt x="23669" y="10001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2471784" y="3688079"/>
            <a:ext cx="52069" cy="10795"/>
          </a:xfrm>
          <a:custGeom>
            <a:avLst/>
            <a:gdLst/>
            <a:ahLst/>
            <a:cxnLst/>
            <a:rect l="l" t="t" r="r" b="b"/>
            <a:pathLst>
              <a:path w="52069" h="10795">
                <a:moveTo>
                  <a:pt x="51815" y="0"/>
                </a:moveTo>
                <a:lnTo>
                  <a:pt x="39219" y="3167"/>
                </a:lnTo>
                <a:lnTo>
                  <a:pt x="26479" y="5905"/>
                </a:lnTo>
                <a:lnTo>
                  <a:pt x="13454" y="8358"/>
                </a:lnTo>
                <a:lnTo>
                  <a:pt x="0" y="1066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2935080" y="3756659"/>
            <a:ext cx="30480" cy="48895"/>
          </a:xfrm>
          <a:custGeom>
            <a:avLst/>
            <a:gdLst/>
            <a:ahLst/>
            <a:cxnLst/>
            <a:rect l="l" t="t" r="r" b="b"/>
            <a:pathLst>
              <a:path w="30480" h="48895">
                <a:moveTo>
                  <a:pt x="30479" y="48767"/>
                </a:moveTo>
                <a:lnTo>
                  <a:pt x="21645" y="37076"/>
                </a:lnTo>
                <a:lnTo>
                  <a:pt x="13525" y="24955"/>
                </a:lnTo>
                <a:lnTo>
                  <a:pt x="6262" y="12549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3524859" y="3683508"/>
            <a:ext cx="12700" cy="53340"/>
          </a:xfrm>
          <a:custGeom>
            <a:avLst/>
            <a:gdLst/>
            <a:ahLst/>
            <a:cxnLst/>
            <a:rect l="l" t="t" r="r" b="b"/>
            <a:pathLst>
              <a:path w="12700" h="53339">
                <a:moveTo>
                  <a:pt x="12191" y="0"/>
                </a:moveTo>
                <a:lnTo>
                  <a:pt x="10501" y="13692"/>
                </a:lnTo>
                <a:lnTo>
                  <a:pt x="7810" y="27241"/>
                </a:lnTo>
                <a:lnTo>
                  <a:pt x="4262" y="40505"/>
                </a:lnTo>
                <a:lnTo>
                  <a:pt x="0" y="5333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/>
          <p:nvPr/>
        </p:nvSpPr>
        <p:spPr>
          <a:xfrm>
            <a:off x="3782415" y="3351276"/>
            <a:ext cx="151130" cy="201295"/>
          </a:xfrm>
          <a:custGeom>
            <a:avLst/>
            <a:gdLst/>
            <a:ahLst/>
            <a:cxnLst/>
            <a:rect l="l" t="t" r="r" b="b"/>
            <a:pathLst>
              <a:path w="151129" h="201295">
                <a:moveTo>
                  <a:pt x="0" y="0"/>
                </a:moveTo>
                <a:lnTo>
                  <a:pt x="43455" y="22090"/>
                </a:lnTo>
                <a:lnTo>
                  <a:pt x="80433" y="49727"/>
                </a:lnTo>
                <a:lnTo>
                  <a:pt x="110299" y="82105"/>
                </a:lnTo>
                <a:lnTo>
                  <a:pt x="132418" y="118420"/>
                </a:lnTo>
                <a:lnTo>
                  <a:pt x="146155" y="157868"/>
                </a:lnTo>
                <a:lnTo>
                  <a:pt x="150875" y="199643"/>
                </a:lnTo>
                <a:lnTo>
                  <a:pt x="150875" y="20116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/>
        </p:nvSpPr>
        <p:spPr>
          <a:xfrm>
            <a:off x="4070451" y="3137916"/>
            <a:ext cx="67310" cy="74930"/>
          </a:xfrm>
          <a:custGeom>
            <a:avLst/>
            <a:gdLst/>
            <a:ahLst/>
            <a:cxnLst/>
            <a:rect l="l" t="t" r="r" b="b"/>
            <a:pathLst>
              <a:path w="67310" h="74930">
                <a:moveTo>
                  <a:pt x="67055" y="0"/>
                </a:moveTo>
                <a:lnTo>
                  <a:pt x="54221" y="21097"/>
                </a:lnTo>
                <a:lnTo>
                  <a:pt x="38671" y="40766"/>
                </a:lnTo>
                <a:lnTo>
                  <a:pt x="20550" y="58721"/>
                </a:lnTo>
                <a:lnTo>
                  <a:pt x="0" y="74675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3977487" y="2859011"/>
            <a:ext cx="3175" cy="35560"/>
          </a:xfrm>
          <a:custGeom>
            <a:avLst/>
            <a:gdLst/>
            <a:ahLst/>
            <a:cxnLst/>
            <a:rect l="l" t="t" r="r" b="b"/>
            <a:pathLst>
              <a:path w="3175" h="35560">
                <a:moveTo>
                  <a:pt x="0" y="0"/>
                </a:moveTo>
                <a:lnTo>
                  <a:pt x="1119" y="8000"/>
                </a:lnTo>
                <a:lnTo>
                  <a:pt x="2095" y="16001"/>
                </a:lnTo>
                <a:lnTo>
                  <a:pt x="2786" y="24002"/>
                </a:lnTo>
                <a:lnTo>
                  <a:pt x="3047" y="32003"/>
                </a:lnTo>
                <a:lnTo>
                  <a:pt x="3047" y="33527"/>
                </a:lnTo>
                <a:lnTo>
                  <a:pt x="3047" y="35051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3549243" y="2772143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0" y="45719"/>
                </a:moveTo>
                <a:lnTo>
                  <a:pt x="7167" y="33432"/>
                </a:lnTo>
                <a:lnTo>
                  <a:pt x="15049" y="21716"/>
                </a:lnTo>
                <a:lnTo>
                  <a:pt x="23788" y="10572"/>
                </a:lnTo>
                <a:lnTo>
                  <a:pt x="33527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3227679" y="2799575"/>
            <a:ext cx="17145" cy="40005"/>
          </a:xfrm>
          <a:custGeom>
            <a:avLst/>
            <a:gdLst/>
            <a:ahLst/>
            <a:cxnLst/>
            <a:rect l="l" t="t" r="r" b="b"/>
            <a:pathLst>
              <a:path w="17144" h="40005">
                <a:moveTo>
                  <a:pt x="0" y="39623"/>
                </a:moveTo>
                <a:lnTo>
                  <a:pt x="2833" y="29360"/>
                </a:lnTo>
                <a:lnTo>
                  <a:pt x="6667" y="19240"/>
                </a:lnTo>
                <a:lnTo>
                  <a:pt x="11358" y="9405"/>
                </a:lnTo>
                <a:lnTo>
                  <a:pt x="16763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2851260" y="2852915"/>
            <a:ext cx="59690" cy="36830"/>
          </a:xfrm>
          <a:custGeom>
            <a:avLst/>
            <a:gdLst/>
            <a:ahLst/>
            <a:cxnLst/>
            <a:rect l="l" t="t" r="r" b="b"/>
            <a:pathLst>
              <a:path w="59689" h="36830">
                <a:moveTo>
                  <a:pt x="0" y="0"/>
                </a:moveTo>
                <a:lnTo>
                  <a:pt x="15716" y="8286"/>
                </a:lnTo>
                <a:lnTo>
                  <a:pt x="30860" y="17144"/>
                </a:lnTo>
                <a:lnTo>
                  <a:pt x="45434" y="26574"/>
                </a:lnTo>
                <a:lnTo>
                  <a:pt x="59435" y="36575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2383392" y="3110483"/>
            <a:ext cx="10795" cy="40005"/>
          </a:xfrm>
          <a:custGeom>
            <a:avLst/>
            <a:gdLst/>
            <a:ahLst/>
            <a:cxnLst/>
            <a:rect l="l" t="t" r="r" b="b"/>
            <a:pathLst>
              <a:path w="10794" h="40005">
                <a:moveTo>
                  <a:pt x="10667" y="39623"/>
                </a:moveTo>
                <a:lnTo>
                  <a:pt x="7286" y="30218"/>
                </a:lnTo>
                <a:lnTo>
                  <a:pt x="4190" y="20383"/>
                </a:lnTo>
                <a:lnTo>
                  <a:pt x="1666" y="10263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2060304" y="4078223"/>
            <a:ext cx="6499860" cy="116205"/>
          </a:xfrm>
          <a:custGeom>
            <a:avLst/>
            <a:gdLst/>
            <a:ahLst/>
            <a:cxnLst/>
            <a:rect l="l" t="t" r="r" b="b"/>
            <a:pathLst>
              <a:path w="6499859" h="116204">
                <a:moveTo>
                  <a:pt x="114299" y="38104"/>
                </a:moveTo>
                <a:lnTo>
                  <a:pt x="114299" y="0"/>
                </a:lnTo>
                <a:lnTo>
                  <a:pt x="0" y="56387"/>
                </a:lnTo>
                <a:lnTo>
                  <a:pt x="94487" y="104261"/>
                </a:lnTo>
                <a:lnTo>
                  <a:pt x="94487" y="38099"/>
                </a:lnTo>
                <a:lnTo>
                  <a:pt x="114299" y="38104"/>
                </a:lnTo>
                <a:close/>
              </a:path>
              <a:path w="6499859" h="116204">
                <a:moveTo>
                  <a:pt x="6405362" y="77723"/>
                </a:moveTo>
                <a:lnTo>
                  <a:pt x="6405362" y="39623"/>
                </a:lnTo>
                <a:lnTo>
                  <a:pt x="94487" y="38099"/>
                </a:lnTo>
                <a:lnTo>
                  <a:pt x="94487" y="76199"/>
                </a:lnTo>
                <a:lnTo>
                  <a:pt x="6405362" y="77723"/>
                </a:lnTo>
                <a:close/>
              </a:path>
              <a:path w="6499859" h="116204">
                <a:moveTo>
                  <a:pt x="114299" y="114299"/>
                </a:moveTo>
                <a:lnTo>
                  <a:pt x="114299" y="76204"/>
                </a:lnTo>
                <a:lnTo>
                  <a:pt x="94487" y="76199"/>
                </a:lnTo>
                <a:lnTo>
                  <a:pt x="94487" y="104261"/>
                </a:lnTo>
                <a:lnTo>
                  <a:pt x="114299" y="114299"/>
                </a:lnTo>
                <a:close/>
              </a:path>
              <a:path w="6499859" h="116204">
                <a:moveTo>
                  <a:pt x="6499850" y="57911"/>
                </a:moveTo>
                <a:lnTo>
                  <a:pt x="6385550" y="1523"/>
                </a:lnTo>
                <a:lnTo>
                  <a:pt x="6385550" y="39619"/>
                </a:lnTo>
                <a:lnTo>
                  <a:pt x="6405362" y="39623"/>
                </a:lnTo>
                <a:lnTo>
                  <a:pt x="6405362" y="105785"/>
                </a:lnTo>
                <a:lnTo>
                  <a:pt x="6499850" y="57911"/>
                </a:lnTo>
                <a:close/>
              </a:path>
              <a:path w="6499859" h="116204">
                <a:moveTo>
                  <a:pt x="6405362" y="105785"/>
                </a:moveTo>
                <a:lnTo>
                  <a:pt x="6405362" y="77723"/>
                </a:lnTo>
                <a:lnTo>
                  <a:pt x="6385550" y="77719"/>
                </a:lnTo>
                <a:lnTo>
                  <a:pt x="6385550" y="115823"/>
                </a:lnTo>
                <a:lnTo>
                  <a:pt x="6405362" y="105785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 txBox="1"/>
          <p:nvPr/>
        </p:nvSpPr>
        <p:spPr>
          <a:xfrm>
            <a:off x="8712067" y="4033510"/>
            <a:ext cx="37592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1424293" y="3177021"/>
            <a:ext cx="3408045" cy="1413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52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Muitos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Defeitos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Baixa</a:t>
            </a:r>
            <a:endParaRPr sz="1600">
              <a:latin typeface="Arial"/>
              <a:cs typeface="Arial"/>
            </a:endParaRPr>
          </a:p>
          <a:p>
            <a:pPr marL="942340">
              <a:lnSpc>
                <a:spcPct val="100000"/>
              </a:lnSpc>
              <a:spcBef>
                <a:spcPts val="785"/>
              </a:spcBef>
            </a:pPr>
            <a:r>
              <a:rPr sz="1800" b="1" spc="-5" dirty="0">
                <a:latin typeface="Arial"/>
                <a:cs typeface="Arial"/>
              </a:rPr>
              <a:t>Qualidade </a:t>
            </a:r>
            <a:r>
              <a:rPr sz="1800" b="1" dirty="0">
                <a:latin typeface="Arial"/>
                <a:cs typeface="Arial"/>
              </a:rPr>
              <a:t>do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software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6344259" y="2709659"/>
            <a:ext cx="2002789" cy="1216660"/>
          </a:xfrm>
          <a:custGeom>
            <a:avLst/>
            <a:gdLst/>
            <a:ahLst/>
            <a:cxnLst/>
            <a:rect l="l" t="t" r="r" b="b"/>
            <a:pathLst>
              <a:path w="2002790" h="1216660">
                <a:moveTo>
                  <a:pt x="182879" y="985569"/>
                </a:moveTo>
                <a:lnTo>
                  <a:pt x="182879" y="400824"/>
                </a:lnTo>
                <a:lnTo>
                  <a:pt x="181355" y="403872"/>
                </a:lnTo>
                <a:lnTo>
                  <a:pt x="131938" y="413425"/>
                </a:lnTo>
                <a:lnTo>
                  <a:pt x="88279" y="432037"/>
                </a:lnTo>
                <a:lnTo>
                  <a:pt x="51815" y="458355"/>
                </a:lnTo>
                <a:lnTo>
                  <a:pt x="23988" y="491022"/>
                </a:lnTo>
                <a:lnTo>
                  <a:pt x="6237" y="528684"/>
                </a:lnTo>
                <a:lnTo>
                  <a:pt x="0" y="569988"/>
                </a:lnTo>
                <a:lnTo>
                  <a:pt x="6905" y="613398"/>
                </a:lnTo>
                <a:lnTo>
                  <a:pt x="26669" y="653236"/>
                </a:lnTo>
                <a:lnTo>
                  <a:pt x="57864" y="687645"/>
                </a:lnTo>
                <a:lnTo>
                  <a:pt x="99059" y="714768"/>
                </a:lnTo>
                <a:lnTo>
                  <a:pt x="99059" y="940503"/>
                </a:lnTo>
                <a:lnTo>
                  <a:pt x="104584" y="946416"/>
                </a:lnTo>
                <a:lnTo>
                  <a:pt x="145287" y="972437"/>
                </a:lnTo>
                <a:lnTo>
                  <a:pt x="182879" y="985569"/>
                </a:lnTo>
                <a:close/>
              </a:path>
              <a:path w="2002790" h="1216660">
                <a:moveTo>
                  <a:pt x="99059" y="940503"/>
                </a:moveTo>
                <a:lnTo>
                  <a:pt x="99059" y="714768"/>
                </a:lnTo>
                <a:lnTo>
                  <a:pt x="75938" y="739485"/>
                </a:lnTo>
                <a:lnTo>
                  <a:pt x="59245" y="767346"/>
                </a:lnTo>
                <a:lnTo>
                  <a:pt x="49125" y="797492"/>
                </a:lnTo>
                <a:lnTo>
                  <a:pt x="45719" y="829068"/>
                </a:lnTo>
                <a:lnTo>
                  <a:pt x="52895" y="873123"/>
                </a:lnTo>
                <a:lnTo>
                  <a:pt x="73151" y="912775"/>
                </a:lnTo>
                <a:lnTo>
                  <a:pt x="99059" y="940503"/>
                </a:lnTo>
                <a:close/>
              </a:path>
              <a:path w="2002790" h="1216660">
                <a:moveTo>
                  <a:pt x="1958339" y="350532"/>
                </a:moveTo>
                <a:lnTo>
                  <a:pt x="1952307" y="305907"/>
                </a:lnTo>
                <a:lnTo>
                  <a:pt x="1934971" y="264332"/>
                </a:lnTo>
                <a:lnTo>
                  <a:pt x="1907476" y="227077"/>
                </a:lnTo>
                <a:lnTo>
                  <a:pt x="1870963" y="195411"/>
                </a:lnTo>
                <a:lnTo>
                  <a:pt x="1826577" y="170603"/>
                </a:lnTo>
                <a:lnTo>
                  <a:pt x="1775459" y="153923"/>
                </a:lnTo>
                <a:lnTo>
                  <a:pt x="1760361" y="111943"/>
                </a:lnTo>
                <a:lnTo>
                  <a:pt x="1734424" y="75127"/>
                </a:lnTo>
                <a:lnTo>
                  <a:pt x="1699259" y="44576"/>
                </a:lnTo>
                <a:lnTo>
                  <a:pt x="1656475" y="21392"/>
                </a:lnTo>
                <a:lnTo>
                  <a:pt x="1607678" y="6674"/>
                </a:lnTo>
                <a:lnTo>
                  <a:pt x="1554479" y="1523"/>
                </a:lnTo>
                <a:lnTo>
                  <a:pt x="1506164" y="5762"/>
                </a:lnTo>
                <a:lnTo>
                  <a:pt x="1460563" y="18287"/>
                </a:lnTo>
                <a:lnTo>
                  <a:pt x="1419248" y="38814"/>
                </a:lnTo>
                <a:lnTo>
                  <a:pt x="1383791" y="67055"/>
                </a:lnTo>
                <a:lnTo>
                  <a:pt x="1351264" y="38576"/>
                </a:lnTo>
                <a:lnTo>
                  <a:pt x="1312163" y="17525"/>
                </a:lnTo>
                <a:lnTo>
                  <a:pt x="1268491" y="4476"/>
                </a:lnTo>
                <a:lnTo>
                  <a:pt x="1222247" y="0"/>
                </a:lnTo>
                <a:lnTo>
                  <a:pt x="1166693" y="6596"/>
                </a:lnTo>
                <a:lnTo>
                  <a:pt x="1116139" y="25336"/>
                </a:lnTo>
                <a:lnTo>
                  <a:pt x="1073300" y="54649"/>
                </a:lnTo>
                <a:lnTo>
                  <a:pt x="1040891" y="92963"/>
                </a:lnTo>
                <a:lnTo>
                  <a:pt x="1003696" y="67841"/>
                </a:lnTo>
                <a:lnTo>
                  <a:pt x="961643" y="49720"/>
                </a:lnTo>
                <a:lnTo>
                  <a:pt x="916162" y="38742"/>
                </a:lnTo>
                <a:lnTo>
                  <a:pt x="868679" y="35051"/>
                </a:lnTo>
                <a:lnTo>
                  <a:pt x="814998" y="39867"/>
                </a:lnTo>
                <a:lnTo>
                  <a:pt x="764755" y="53827"/>
                </a:lnTo>
                <a:lnTo>
                  <a:pt x="719559" y="76199"/>
                </a:lnTo>
                <a:lnTo>
                  <a:pt x="681020" y="106253"/>
                </a:lnTo>
                <a:lnTo>
                  <a:pt x="650747" y="143255"/>
                </a:lnTo>
                <a:lnTo>
                  <a:pt x="613124" y="128135"/>
                </a:lnTo>
                <a:lnTo>
                  <a:pt x="573785" y="117157"/>
                </a:lnTo>
                <a:lnTo>
                  <a:pt x="533304" y="110466"/>
                </a:lnTo>
                <a:lnTo>
                  <a:pt x="492251" y="108203"/>
                </a:lnTo>
                <a:lnTo>
                  <a:pt x="441656" y="111547"/>
                </a:lnTo>
                <a:lnTo>
                  <a:pt x="393630" y="121237"/>
                </a:lnTo>
                <a:lnTo>
                  <a:pt x="348823" y="136761"/>
                </a:lnTo>
                <a:lnTo>
                  <a:pt x="307884" y="157606"/>
                </a:lnTo>
                <a:lnTo>
                  <a:pt x="271462" y="183262"/>
                </a:lnTo>
                <a:lnTo>
                  <a:pt x="240206" y="213216"/>
                </a:lnTo>
                <a:lnTo>
                  <a:pt x="214766" y="246956"/>
                </a:lnTo>
                <a:lnTo>
                  <a:pt x="195791" y="283970"/>
                </a:lnTo>
                <a:lnTo>
                  <a:pt x="183930" y="323746"/>
                </a:lnTo>
                <a:lnTo>
                  <a:pt x="179831" y="365772"/>
                </a:lnTo>
                <a:lnTo>
                  <a:pt x="179879" y="374678"/>
                </a:lnTo>
                <a:lnTo>
                  <a:pt x="180212" y="383298"/>
                </a:lnTo>
                <a:lnTo>
                  <a:pt x="181117" y="391918"/>
                </a:lnTo>
                <a:lnTo>
                  <a:pt x="182879" y="400824"/>
                </a:lnTo>
                <a:lnTo>
                  <a:pt x="182879" y="985569"/>
                </a:lnTo>
                <a:lnTo>
                  <a:pt x="193357" y="989229"/>
                </a:lnTo>
                <a:lnTo>
                  <a:pt x="246887" y="995184"/>
                </a:lnTo>
                <a:lnTo>
                  <a:pt x="262127" y="995184"/>
                </a:lnTo>
                <a:lnTo>
                  <a:pt x="271271" y="993660"/>
                </a:lnTo>
                <a:lnTo>
                  <a:pt x="301365" y="1031204"/>
                </a:lnTo>
                <a:lnTo>
                  <a:pt x="337537" y="1063924"/>
                </a:lnTo>
                <a:lnTo>
                  <a:pt x="378960" y="1091471"/>
                </a:lnTo>
                <a:lnTo>
                  <a:pt x="424809" y="1113500"/>
                </a:lnTo>
                <a:lnTo>
                  <a:pt x="474257" y="1129664"/>
                </a:lnTo>
                <a:lnTo>
                  <a:pt x="526477" y="1139617"/>
                </a:lnTo>
                <a:lnTo>
                  <a:pt x="580643" y="1143012"/>
                </a:lnTo>
                <a:lnTo>
                  <a:pt x="629173" y="1140202"/>
                </a:lnTo>
                <a:lnTo>
                  <a:pt x="676274" y="1131963"/>
                </a:lnTo>
                <a:lnTo>
                  <a:pt x="721661" y="1118580"/>
                </a:lnTo>
                <a:lnTo>
                  <a:pt x="765047" y="1100340"/>
                </a:lnTo>
                <a:lnTo>
                  <a:pt x="797150" y="1133790"/>
                </a:lnTo>
                <a:lnTo>
                  <a:pt x="834926" y="1162203"/>
                </a:lnTo>
                <a:lnTo>
                  <a:pt x="877442" y="1185112"/>
                </a:lnTo>
                <a:lnTo>
                  <a:pt x="923769" y="1202053"/>
                </a:lnTo>
                <a:lnTo>
                  <a:pt x="972975" y="1212558"/>
                </a:lnTo>
                <a:lnTo>
                  <a:pt x="1024127" y="1216164"/>
                </a:lnTo>
                <a:lnTo>
                  <a:pt x="1075220" y="1212741"/>
                </a:lnTo>
                <a:lnTo>
                  <a:pt x="1123973" y="1202781"/>
                </a:lnTo>
                <a:lnTo>
                  <a:pt x="1169619" y="1186749"/>
                </a:lnTo>
                <a:lnTo>
                  <a:pt x="1211389" y="1165110"/>
                </a:lnTo>
                <a:lnTo>
                  <a:pt x="1248516" y="1138327"/>
                </a:lnTo>
                <a:lnTo>
                  <a:pt x="1280231" y="1106864"/>
                </a:lnTo>
                <a:lnTo>
                  <a:pt x="1305767" y="1071187"/>
                </a:lnTo>
                <a:lnTo>
                  <a:pt x="1324355" y="1031760"/>
                </a:lnTo>
                <a:lnTo>
                  <a:pt x="1357431" y="1046000"/>
                </a:lnTo>
                <a:lnTo>
                  <a:pt x="1392364" y="1056525"/>
                </a:lnTo>
                <a:lnTo>
                  <a:pt x="1428726" y="1063049"/>
                </a:lnTo>
                <a:lnTo>
                  <a:pt x="1466087" y="1065288"/>
                </a:lnTo>
                <a:lnTo>
                  <a:pt x="1519555" y="1060859"/>
                </a:lnTo>
                <a:lnTo>
                  <a:pt x="1569505" y="1048143"/>
                </a:lnTo>
                <a:lnTo>
                  <a:pt x="1614847" y="1027997"/>
                </a:lnTo>
                <a:lnTo>
                  <a:pt x="1654492" y="1001280"/>
                </a:lnTo>
                <a:lnTo>
                  <a:pt x="1687350" y="968847"/>
                </a:lnTo>
                <a:lnTo>
                  <a:pt x="1712333" y="931557"/>
                </a:lnTo>
                <a:lnTo>
                  <a:pt x="1728349" y="890266"/>
                </a:lnTo>
                <a:lnTo>
                  <a:pt x="1734311" y="845832"/>
                </a:lnTo>
                <a:lnTo>
                  <a:pt x="1784049" y="836449"/>
                </a:lnTo>
                <a:lnTo>
                  <a:pt x="1830238" y="820896"/>
                </a:lnTo>
                <a:lnTo>
                  <a:pt x="1872262" y="799773"/>
                </a:lnTo>
                <a:lnTo>
                  <a:pt x="1909507" y="773683"/>
                </a:lnTo>
                <a:lnTo>
                  <a:pt x="1938527" y="745935"/>
                </a:lnTo>
                <a:lnTo>
                  <a:pt x="1938527" y="431304"/>
                </a:lnTo>
                <a:lnTo>
                  <a:pt x="1946767" y="411611"/>
                </a:lnTo>
                <a:lnTo>
                  <a:pt x="1953005" y="391489"/>
                </a:lnTo>
                <a:lnTo>
                  <a:pt x="1956958" y="371082"/>
                </a:lnTo>
                <a:lnTo>
                  <a:pt x="1958339" y="350532"/>
                </a:lnTo>
                <a:close/>
              </a:path>
              <a:path w="2002790" h="1216660">
                <a:moveTo>
                  <a:pt x="2002535" y="589800"/>
                </a:moveTo>
                <a:lnTo>
                  <a:pt x="1998321" y="547032"/>
                </a:lnTo>
                <a:lnTo>
                  <a:pt x="1985962" y="505980"/>
                </a:lnTo>
                <a:lnTo>
                  <a:pt x="1965888" y="467213"/>
                </a:lnTo>
                <a:lnTo>
                  <a:pt x="1938527" y="431304"/>
                </a:lnTo>
                <a:lnTo>
                  <a:pt x="1938527" y="745935"/>
                </a:lnTo>
                <a:lnTo>
                  <a:pt x="1967201" y="709010"/>
                </a:lnTo>
                <a:lnTo>
                  <a:pt x="1986422" y="671632"/>
                </a:lnTo>
                <a:lnTo>
                  <a:pt x="1998405" y="631694"/>
                </a:lnTo>
                <a:lnTo>
                  <a:pt x="2002535" y="589800"/>
                </a:lnTo>
                <a:close/>
              </a:path>
            </a:pathLst>
          </a:custGeom>
          <a:solidFill>
            <a:srgbClr val="788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6446367" y="3419855"/>
            <a:ext cx="117475" cy="22860"/>
          </a:xfrm>
          <a:custGeom>
            <a:avLst/>
            <a:gdLst/>
            <a:ahLst/>
            <a:cxnLst/>
            <a:rect l="l" t="t" r="r" b="b"/>
            <a:pathLst>
              <a:path w="117475" h="22860">
                <a:moveTo>
                  <a:pt x="117347" y="22859"/>
                </a:moveTo>
                <a:lnTo>
                  <a:pt x="111251" y="22859"/>
                </a:lnTo>
                <a:lnTo>
                  <a:pt x="106679" y="22859"/>
                </a:lnTo>
                <a:lnTo>
                  <a:pt x="102107" y="22859"/>
                </a:lnTo>
                <a:lnTo>
                  <a:pt x="75009" y="21431"/>
                </a:lnTo>
                <a:lnTo>
                  <a:pt x="48767" y="17144"/>
                </a:lnTo>
                <a:lnTo>
                  <a:pt x="23669" y="10001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6615531" y="3688079"/>
            <a:ext cx="52069" cy="10795"/>
          </a:xfrm>
          <a:custGeom>
            <a:avLst/>
            <a:gdLst/>
            <a:ahLst/>
            <a:cxnLst/>
            <a:rect l="l" t="t" r="r" b="b"/>
            <a:pathLst>
              <a:path w="52070" h="10795">
                <a:moveTo>
                  <a:pt x="51815" y="0"/>
                </a:moveTo>
                <a:lnTo>
                  <a:pt x="39219" y="3167"/>
                </a:lnTo>
                <a:lnTo>
                  <a:pt x="26479" y="5905"/>
                </a:lnTo>
                <a:lnTo>
                  <a:pt x="13454" y="8358"/>
                </a:lnTo>
                <a:lnTo>
                  <a:pt x="0" y="1066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7078827" y="3756659"/>
            <a:ext cx="30480" cy="48895"/>
          </a:xfrm>
          <a:custGeom>
            <a:avLst/>
            <a:gdLst/>
            <a:ahLst/>
            <a:cxnLst/>
            <a:rect l="l" t="t" r="r" b="b"/>
            <a:pathLst>
              <a:path w="30479" h="48895">
                <a:moveTo>
                  <a:pt x="30479" y="48767"/>
                </a:moveTo>
                <a:lnTo>
                  <a:pt x="21645" y="37076"/>
                </a:lnTo>
                <a:lnTo>
                  <a:pt x="13525" y="24955"/>
                </a:lnTo>
                <a:lnTo>
                  <a:pt x="6262" y="12549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7668615" y="3683508"/>
            <a:ext cx="12700" cy="53340"/>
          </a:xfrm>
          <a:custGeom>
            <a:avLst/>
            <a:gdLst/>
            <a:ahLst/>
            <a:cxnLst/>
            <a:rect l="l" t="t" r="r" b="b"/>
            <a:pathLst>
              <a:path w="12700" h="53339">
                <a:moveTo>
                  <a:pt x="12191" y="0"/>
                </a:moveTo>
                <a:lnTo>
                  <a:pt x="10501" y="13692"/>
                </a:lnTo>
                <a:lnTo>
                  <a:pt x="7810" y="27241"/>
                </a:lnTo>
                <a:lnTo>
                  <a:pt x="4262" y="40505"/>
                </a:lnTo>
                <a:lnTo>
                  <a:pt x="0" y="5333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7926171" y="3351276"/>
            <a:ext cx="151130" cy="201295"/>
          </a:xfrm>
          <a:custGeom>
            <a:avLst/>
            <a:gdLst/>
            <a:ahLst/>
            <a:cxnLst/>
            <a:rect l="l" t="t" r="r" b="b"/>
            <a:pathLst>
              <a:path w="151129" h="201295">
                <a:moveTo>
                  <a:pt x="0" y="0"/>
                </a:moveTo>
                <a:lnTo>
                  <a:pt x="43455" y="22090"/>
                </a:lnTo>
                <a:lnTo>
                  <a:pt x="80433" y="49727"/>
                </a:lnTo>
                <a:lnTo>
                  <a:pt x="110299" y="82105"/>
                </a:lnTo>
                <a:lnTo>
                  <a:pt x="132418" y="118420"/>
                </a:lnTo>
                <a:lnTo>
                  <a:pt x="146155" y="157868"/>
                </a:lnTo>
                <a:lnTo>
                  <a:pt x="150875" y="199643"/>
                </a:lnTo>
                <a:lnTo>
                  <a:pt x="150875" y="20116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4"/>
          <p:cNvSpPr/>
          <p:nvPr/>
        </p:nvSpPr>
        <p:spPr>
          <a:xfrm>
            <a:off x="8214207" y="3137916"/>
            <a:ext cx="67310" cy="74930"/>
          </a:xfrm>
          <a:custGeom>
            <a:avLst/>
            <a:gdLst/>
            <a:ahLst/>
            <a:cxnLst/>
            <a:rect l="l" t="t" r="r" b="b"/>
            <a:pathLst>
              <a:path w="67309" h="74930">
                <a:moveTo>
                  <a:pt x="67055" y="0"/>
                </a:moveTo>
                <a:lnTo>
                  <a:pt x="54221" y="21097"/>
                </a:lnTo>
                <a:lnTo>
                  <a:pt x="38671" y="40766"/>
                </a:lnTo>
                <a:lnTo>
                  <a:pt x="20550" y="58721"/>
                </a:lnTo>
                <a:lnTo>
                  <a:pt x="0" y="74675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5"/>
          <p:cNvSpPr/>
          <p:nvPr/>
        </p:nvSpPr>
        <p:spPr>
          <a:xfrm>
            <a:off x="8121243" y="2859011"/>
            <a:ext cx="3175" cy="35560"/>
          </a:xfrm>
          <a:custGeom>
            <a:avLst/>
            <a:gdLst/>
            <a:ahLst/>
            <a:cxnLst/>
            <a:rect l="l" t="t" r="r" b="b"/>
            <a:pathLst>
              <a:path w="3175" h="35560">
                <a:moveTo>
                  <a:pt x="0" y="0"/>
                </a:moveTo>
                <a:lnTo>
                  <a:pt x="1119" y="8000"/>
                </a:lnTo>
                <a:lnTo>
                  <a:pt x="2095" y="16001"/>
                </a:lnTo>
                <a:lnTo>
                  <a:pt x="2786" y="24002"/>
                </a:lnTo>
                <a:lnTo>
                  <a:pt x="3047" y="32003"/>
                </a:lnTo>
                <a:lnTo>
                  <a:pt x="3047" y="33527"/>
                </a:lnTo>
                <a:lnTo>
                  <a:pt x="3047" y="35051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6"/>
          <p:cNvSpPr/>
          <p:nvPr/>
        </p:nvSpPr>
        <p:spPr>
          <a:xfrm>
            <a:off x="7692999" y="2772143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0" y="45719"/>
                </a:moveTo>
                <a:lnTo>
                  <a:pt x="6524" y="33432"/>
                </a:lnTo>
                <a:lnTo>
                  <a:pt x="14477" y="21716"/>
                </a:lnTo>
                <a:lnTo>
                  <a:pt x="23574" y="10572"/>
                </a:lnTo>
                <a:lnTo>
                  <a:pt x="33527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7"/>
          <p:cNvSpPr/>
          <p:nvPr/>
        </p:nvSpPr>
        <p:spPr>
          <a:xfrm>
            <a:off x="7371435" y="2799575"/>
            <a:ext cx="17145" cy="40005"/>
          </a:xfrm>
          <a:custGeom>
            <a:avLst/>
            <a:gdLst/>
            <a:ahLst/>
            <a:cxnLst/>
            <a:rect l="l" t="t" r="r" b="b"/>
            <a:pathLst>
              <a:path w="17145" h="40005">
                <a:moveTo>
                  <a:pt x="0" y="39623"/>
                </a:moveTo>
                <a:lnTo>
                  <a:pt x="2833" y="29360"/>
                </a:lnTo>
                <a:lnTo>
                  <a:pt x="6667" y="19240"/>
                </a:lnTo>
                <a:lnTo>
                  <a:pt x="11358" y="9405"/>
                </a:lnTo>
                <a:lnTo>
                  <a:pt x="16763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8"/>
          <p:cNvSpPr/>
          <p:nvPr/>
        </p:nvSpPr>
        <p:spPr>
          <a:xfrm>
            <a:off x="6995007" y="2852915"/>
            <a:ext cx="59690" cy="36830"/>
          </a:xfrm>
          <a:custGeom>
            <a:avLst/>
            <a:gdLst/>
            <a:ahLst/>
            <a:cxnLst/>
            <a:rect l="l" t="t" r="r" b="b"/>
            <a:pathLst>
              <a:path w="59690" h="36830">
                <a:moveTo>
                  <a:pt x="0" y="0"/>
                </a:moveTo>
                <a:lnTo>
                  <a:pt x="15716" y="8286"/>
                </a:lnTo>
                <a:lnTo>
                  <a:pt x="30860" y="17144"/>
                </a:lnTo>
                <a:lnTo>
                  <a:pt x="45434" y="26574"/>
                </a:lnTo>
                <a:lnTo>
                  <a:pt x="59435" y="36575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9"/>
          <p:cNvSpPr/>
          <p:nvPr/>
        </p:nvSpPr>
        <p:spPr>
          <a:xfrm>
            <a:off x="6527139" y="3110483"/>
            <a:ext cx="10795" cy="40005"/>
          </a:xfrm>
          <a:custGeom>
            <a:avLst/>
            <a:gdLst/>
            <a:ahLst/>
            <a:cxnLst/>
            <a:rect l="l" t="t" r="r" b="b"/>
            <a:pathLst>
              <a:path w="10795" h="40005">
                <a:moveTo>
                  <a:pt x="10667" y="39623"/>
                </a:moveTo>
                <a:lnTo>
                  <a:pt x="6643" y="30218"/>
                </a:lnTo>
                <a:lnTo>
                  <a:pt x="3619" y="20383"/>
                </a:lnTo>
                <a:lnTo>
                  <a:pt x="1452" y="10263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0"/>
          <p:cNvSpPr txBox="1"/>
          <p:nvPr/>
        </p:nvSpPr>
        <p:spPr>
          <a:xfrm>
            <a:off x="6639425" y="3177021"/>
            <a:ext cx="150495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Poucos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Defeitos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31"/>
          <p:cNvSpPr/>
          <p:nvPr/>
        </p:nvSpPr>
        <p:spPr>
          <a:xfrm>
            <a:off x="5218023" y="1848599"/>
            <a:ext cx="114300" cy="4930140"/>
          </a:xfrm>
          <a:custGeom>
            <a:avLst/>
            <a:gdLst/>
            <a:ahLst/>
            <a:cxnLst/>
            <a:rect l="l" t="t" r="r" b="b"/>
            <a:pathLst>
              <a:path w="114300" h="4930140">
                <a:moveTo>
                  <a:pt x="114299" y="114299"/>
                </a:moveTo>
                <a:lnTo>
                  <a:pt x="56387" y="0"/>
                </a:lnTo>
                <a:lnTo>
                  <a:pt x="0" y="114299"/>
                </a:lnTo>
                <a:lnTo>
                  <a:pt x="38099" y="114299"/>
                </a:lnTo>
                <a:lnTo>
                  <a:pt x="38099" y="96011"/>
                </a:lnTo>
                <a:lnTo>
                  <a:pt x="76199" y="96011"/>
                </a:lnTo>
                <a:lnTo>
                  <a:pt x="76199" y="114299"/>
                </a:lnTo>
                <a:lnTo>
                  <a:pt x="114299" y="114299"/>
                </a:lnTo>
                <a:close/>
              </a:path>
              <a:path w="114300" h="4930140">
                <a:moveTo>
                  <a:pt x="114299" y="4815852"/>
                </a:moveTo>
                <a:lnTo>
                  <a:pt x="0" y="4815852"/>
                </a:lnTo>
                <a:lnTo>
                  <a:pt x="38099" y="4893081"/>
                </a:lnTo>
                <a:lnTo>
                  <a:pt x="38099" y="4834140"/>
                </a:lnTo>
                <a:lnTo>
                  <a:pt x="76199" y="4834140"/>
                </a:lnTo>
                <a:lnTo>
                  <a:pt x="76199" y="4891049"/>
                </a:lnTo>
                <a:lnTo>
                  <a:pt x="114299" y="4815852"/>
                </a:lnTo>
                <a:close/>
              </a:path>
              <a:path w="114300" h="4930140">
                <a:moveTo>
                  <a:pt x="76199" y="114299"/>
                </a:moveTo>
                <a:lnTo>
                  <a:pt x="76199" y="96011"/>
                </a:lnTo>
                <a:lnTo>
                  <a:pt x="38099" y="96011"/>
                </a:lnTo>
                <a:lnTo>
                  <a:pt x="38099" y="114299"/>
                </a:lnTo>
                <a:lnTo>
                  <a:pt x="76199" y="114299"/>
                </a:lnTo>
                <a:close/>
              </a:path>
              <a:path w="114300" h="4930140">
                <a:moveTo>
                  <a:pt x="76199" y="4815852"/>
                </a:moveTo>
                <a:lnTo>
                  <a:pt x="76199" y="114299"/>
                </a:lnTo>
                <a:lnTo>
                  <a:pt x="38099" y="114299"/>
                </a:lnTo>
                <a:lnTo>
                  <a:pt x="38099" y="4815852"/>
                </a:lnTo>
                <a:lnTo>
                  <a:pt x="76199" y="4815852"/>
                </a:lnTo>
                <a:close/>
              </a:path>
              <a:path w="114300" h="4930140">
                <a:moveTo>
                  <a:pt x="76199" y="4891049"/>
                </a:moveTo>
                <a:lnTo>
                  <a:pt x="76199" y="4834140"/>
                </a:lnTo>
                <a:lnTo>
                  <a:pt x="38099" y="4834140"/>
                </a:lnTo>
                <a:lnTo>
                  <a:pt x="38099" y="4893081"/>
                </a:lnTo>
                <a:lnTo>
                  <a:pt x="56387" y="4930152"/>
                </a:lnTo>
                <a:lnTo>
                  <a:pt x="76199" y="4891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 txBox="1"/>
          <p:nvPr/>
        </p:nvSpPr>
        <p:spPr>
          <a:xfrm>
            <a:off x="5334189" y="4415423"/>
            <a:ext cx="254000" cy="20701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14"/>
              </a:lnSpc>
            </a:pPr>
            <a:r>
              <a:rPr sz="1800" b="1" dirty="0">
                <a:latin typeface="Arial"/>
                <a:cs typeface="Arial"/>
              </a:rPr>
              <a:t>Qu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lid</a:t>
            </a:r>
            <a:r>
              <a:rPr sz="1800" b="1" spc="-5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-5" dirty="0">
                <a:latin typeface="Arial"/>
                <a:cs typeface="Arial"/>
              </a:rPr>
              <a:t>es</a:t>
            </a:r>
            <a:r>
              <a:rPr sz="1800" b="1" dirty="0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4996552" y="6839197"/>
            <a:ext cx="53340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Ba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15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5068180" y="1534148"/>
            <a:ext cx="37592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5"/>
          <p:cNvSpPr/>
          <p:nvPr/>
        </p:nvSpPr>
        <p:spPr>
          <a:xfrm>
            <a:off x="6201003" y="4853939"/>
            <a:ext cx="2004060" cy="1214755"/>
          </a:xfrm>
          <a:custGeom>
            <a:avLst/>
            <a:gdLst/>
            <a:ahLst/>
            <a:cxnLst/>
            <a:rect l="l" t="t" r="r" b="b"/>
            <a:pathLst>
              <a:path w="2004059" h="1214754">
                <a:moveTo>
                  <a:pt x="182879" y="984032"/>
                </a:moveTo>
                <a:lnTo>
                  <a:pt x="182879" y="399287"/>
                </a:lnTo>
                <a:lnTo>
                  <a:pt x="181355" y="403859"/>
                </a:lnTo>
                <a:lnTo>
                  <a:pt x="132468" y="412884"/>
                </a:lnTo>
                <a:lnTo>
                  <a:pt x="88956" y="431348"/>
                </a:lnTo>
                <a:lnTo>
                  <a:pt x="52387" y="457771"/>
                </a:lnTo>
                <a:lnTo>
                  <a:pt x="24327" y="490671"/>
                </a:lnTo>
                <a:lnTo>
                  <a:pt x="6342" y="528566"/>
                </a:lnTo>
                <a:lnTo>
                  <a:pt x="0" y="569975"/>
                </a:lnTo>
                <a:lnTo>
                  <a:pt x="6929" y="613362"/>
                </a:lnTo>
                <a:lnTo>
                  <a:pt x="26860" y="653033"/>
                </a:lnTo>
                <a:lnTo>
                  <a:pt x="58507" y="686990"/>
                </a:lnTo>
                <a:lnTo>
                  <a:pt x="100583" y="713231"/>
                </a:lnTo>
                <a:lnTo>
                  <a:pt x="100583" y="940598"/>
                </a:lnTo>
                <a:lnTo>
                  <a:pt x="104584" y="944879"/>
                </a:lnTo>
                <a:lnTo>
                  <a:pt x="145287" y="970900"/>
                </a:lnTo>
                <a:lnTo>
                  <a:pt x="182879" y="984032"/>
                </a:lnTo>
                <a:close/>
              </a:path>
              <a:path w="2004059" h="1214754">
                <a:moveTo>
                  <a:pt x="100583" y="940598"/>
                </a:moveTo>
                <a:lnTo>
                  <a:pt x="100583" y="713231"/>
                </a:lnTo>
                <a:lnTo>
                  <a:pt x="77223" y="738592"/>
                </a:lnTo>
                <a:lnTo>
                  <a:pt x="60007" y="766381"/>
                </a:lnTo>
                <a:lnTo>
                  <a:pt x="49363" y="796170"/>
                </a:lnTo>
                <a:lnTo>
                  <a:pt x="45719" y="827531"/>
                </a:lnTo>
                <a:lnTo>
                  <a:pt x="52895" y="871586"/>
                </a:lnTo>
                <a:lnTo>
                  <a:pt x="73151" y="911239"/>
                </a:lnTo>
                <a:lnTo>
                  <a:pt x="100583" y="940598"/>
                </a:lnTo>
                <a:close/>
              </a:path>
              <a:path w="2004059" h="1214754">
                <a:moveTo>
                  <a:pt x="1958339" y="348995"/>
                </a:moveTo>
                <a:lnTo>
                  <a:pt x="1952314" y="304376"/>
                </a:lnTo>
                <a:lnTo>
                  <a:pt x="1935028" y="262805"/>
                </a:lnTo>
                <a:lnTo>
                  <a:pt x="1907666" y="225551"/>
                </a:lnTo>
                <a:lnTo>
                  <a:pt x="1871415" y="193886"/>
                </a:lnTo>
                <a:lnTo>
                  <a:pt x="1827459" y="169079"/>
                </a:lnTo>
                <a:lnTo>
                  <a:pt x="1776983" y="152399"/>
                </a:lnTo>
                <a:lnTo>
                  <a:pt x="1761243" y="110419"/>
                </a:lnTo>
                <a:lnTo>
                  <a:pt x="1734876" y="73603"/>
                </a:lnTo>
                <a:lnTo>
                  <a:pt x="1699450" y="43052"/>
                </a:lnTo>
                <a:lnTo>
                  <a:pt x="1656531" y="19868"/>
                </a:lnTo>
                <a:lnTo>
                  <a:pt x="1607685" y="5150"/>
                </a:lnTo>
                <a:lnTo>
                  <a:pt x="1554479" y="0"/>
                </a:lnTo>
                <a:lnTo>
                  <a:pt x="1506164" y="4452"/>
                </a:lnTo>
                <a:lnTo>
                  <a:pt x="1460563" y="17335"/>
                </a:lnTo>
                <a:lnTo>
                  <a:pt x="1419248" y="37933"/>
                </a:lnTo>
                <a:lnTo>
                  <a:pt x="1383791" y="65531"/>
                </a:lnTo>
                <a:lnTo>
                  <a:pt x="1351478" y="37933"/>
                </a:lnTo>
                <a:lnTo>
                  <a:pt x="1312735" y="17335"/>
                </a:lnTo>
                <a:lnTo>
                  <a:pt x="1269134" y="4452"/>
                </a:lnTo>
                <a:lnTo>
                  <a:pt x="1222247" y="0"/>
                </a:lnTo>
                <a:lnTo>
                  <a:pt x="1166717" y="6357"/>
                </a:lnTo>
                <a:lnTo>
                  <a:pt x="1116329" y="24574"/>
                </a:lnTo>
                <a:lnTo>
                  <a:pt x="1073943" y="53363"/>
                </a:lnTo>
                <a:lnTo>
                  <a:pt x="1042415" y="91439"/>
                </a:lnTo>
                <a:lnTo>
                  <a:pt x="1004554" y="66960"/>
                </a:lnTo>
                <a:lnTo>
                  <a:pt x="962405" y="48767"/>
                </a:lnTo>
                <a:lnTo>
                  <a:pt x="916828" y="37433"/>
                </a:lnTo>
                <a:lnTo>
                  <a:pt x="868679" y="33527"/>
                </a:lnTo>
                <a:lnTo>
                  <a:pt x="814998" y="38343"/>
                </a:lnTo>
                <a:lnTo>
                  <a:pt x="764755" y="52303"/>
                </a:lnTo>
                <a:lnTo>
                  <a:pt x="719559" y="74675"/>
                </a:lnTo>
                <a:lnTo>
                  <a:pt x="681020" y="104729"/>
                </a:lnTo>
                <a:lnTo>
                  <a:pt x="650747" y="141731"/>
                </a:lnTo>
                <a:lnTo>
                  <a:pt x="613338" y="126611"/>
                </a:lnTo>
                <a:lnTo>
                  <a:pt x="574357" y="115633"/>
                </a:lnTo>
                <a:lnTo>
                  <a:pt x="533947" y="108942"/>
                </a:lnTo>
                <a:lnTo>
                  <a:pt x="492251" y="106679"/>
                </a:lnTo>
                <a:lnTo>
                  <a:pt x="441656" y="110064"/>
                </a:lnTo>
                <a:lnTo>
                  <a:pt x="393630" y="119859"/>
                </a:lnTo>
                <a:lnTo>
                  <a:pt x="348823" y="135524"/>
                </a:lnTo>
                <a:lnTo>
                  <a:pt x="307884" y="156520"/>
                </a:lnTo>
                <a:lnTo>
                  <a:pt x="271462" y="182308"/>
                </a:lnTo>
                <a:lnTo>
                  <a:pt x="240206" y="212348"/>
                </a:lnTo>
                <a:lnTo>
                  <a:pt x="214766" y="246100"/>
                </a:lnTo>
                <a:lnTo>
                  <a:pt x="195791" y="283025"/>
                </a:lnTo>
                <a:lnTo>
                  <a:pt x="183930" y="322583"/>
                </a:lnTo>
                <a:lnTo>
                  <a:pt x="179831" y="364235"/>
                </a:lnTo>
                <a:lnTo>
                  <a:pt x="180093" y="373356"/>
                </a:lnTo>
                <a:lnTo>
                  <a:pt x="180784" y="382333"/>
                </a:lnTo>
                <a:lnTo>
                  <a:pt x="181760" y="391025"/>
                </a:lnTo>
                <a:lnTo>
                  <a:pt x="182879" y="399287"/>
                </a:lnTo>
                <a:lnTo>
                  <a:pt x="182879" y="984032"/>
                </a:lnTo>
                <a:lnTo>
                  <a:pt x="193357" y="987693"/>
                </a:lnTo>
                <a:lnTo>
                  <a:pt x="246887" y="993647"/>
                </a:lnTo>
                <a:lnTo>
                  <a:pt x="263651" y="993647"/>
                </a:lnTo>
                <a:lnTo>
                  <a:pt x="271271" y="992123"/>
                </a:lnTo>
                <a:lnTo>
                  <a:pt x="301845" y="1029668"/>
                </a:lnTo>
                <a:lnTo>
                  <a:pt x="338203" y="1062387"/>
                </a:lnTo>
                <a:lnTo>
                  <a:pt x="379600" y="1089935"/>
                </a:lnTo>
                <a:lnTo>
                  <a:pt x="425289" y="1111964"/>
                </a:lnTo>
                <a:lnTo>
                  <a:pt x="474523" y="1128128"/>
                </a:lnTo>
                <a:lnTo>
                  <a:pt x="526557" y="1138081"/>
                </a:lnTo>
                <a:lnTo>
                  <a:pt x="580643" y="1141475"/>
                </a:lnTo>
                <a:lnTo>
                  <a:pt x="629388" y="1138880"/>
                </a:lnTo>
                <a:lnTo>
                  <a:pt x="676846" y="1130998"/>
                </a:lnTo>
                <a:lnTo>
                  <a:pt x="722304" y="1117687"/>
                </a:lnTo>
                <a:lnTo>
                  <a:pt x="765047" y="1098803"/>
                </a:lnTo>
                <a:lnTo>
                  <a:pt x="797157" y="1132783"/>
                </a:lnTo>
                <a:lnTo>
                  <a:pt x="834982" y="1161344"/>
                </a:lnTo>
                <a:lnTo>
                  <a:pt x="877633" y="1184147"/>
                </a:lnTo>
                <a:lnTo>
                  <a:pt x="924221" y="1200855"/>
                </a:lnTo>
                <a:lnTo>
                  <a:pt x="973857" y="1211128"/>
                </a:lnTo>
                <a:lnTo>
                  <a:pt x="1025651" y="1214627"/>
                </a:lnTo>
                <a:lnTo>
                  <a:pt x="1076241" y="1211204"/>
                </a:lnTo>
                <a:lnTo>
                  <a:pt x="1124616" y="1201245"/>
                </a:lnTo>
                <a:lnTo>
                  <a:pt x="1169991" y="1185213"/>
                </a:lnTo>
                <a:lnTo>
                  <a:pt x="1211579" y="1163573"/>
                </a:lnTo>
                <a:lnTo>
                  <a:pt x="1248596" y="1136790"/>
                </a:lnTo>
                <a:lnTo>
                  <a:pt x="1280255" y="1105328"/>
                </a:lnTo>
                <a:lnTo>
                  <a:pt x="1305770" y="1069651"/>
                </a:lnTo>
                <a:lnTo>
                  <a:pt x="1324355" y="1030223"/>
                </a:lnTo>
                <a:lnTo>
                  <a:pt x="1357431" y="1045106"/>
                </a:lnTo>
                <a:lnTo>
                  <a:pt x="1392364" y="1055560"/>
                </a:lnTo>
                <a:lnTo>
                  <a:pt x="1428726" y="1061727"/>
                </a:lnTo>
                <a:lnTo>
                  <a:pt x="1466087" y="1063751"/>
                </a:lnTo>
                <a:lnTo>
                  <a:pt x="1519993" y="1059322"/>
                </a:lnTo>
                <a:lnTo>
                  <a:pt x="1570148" y="1046606"/>
                </a:lnTo>
                <a:lnTo>
                  <a:pt x="1615517" y="1026461"/>
                </a:lnTo>
                <a:lnTo>
                  <a:pt x="1655063" y="999743"/>
                </a:lnTo>
                <a:lnTo>
                  <a:pt x="1687752" y="967311"/>
                </a:lnTo>
                <a:lnTo>
                  <a:pt x="1712547" y="930020"/>
                </a:lnTo>
                <a:lnTo>
                  <a:pt x="1728412" y="888730"/>
                </a:lnTo>
                <a:lnTo>
                  <a:pt x="1734311" y="844295"/>
                </a:lnTo>
                <a:lnTo>
                  <a:pt x="1784102" y="834913"/>
                </a:lnTo>
                <a:lnTo>
                  <a:pt x="1830430" y="819360"/>
                </a:lnTo>
                <a:lnTo>
                  <a:pt x="1872657" y="798237"/>
                </a:lnTo>
                <a:lnTo>
                  <a:pt x="1910142" y="772147"/>
                </a:lnTo>
                <a:lnTo>
                  <a:pt x="1938527" y="745220"/>
                </a:lnTo>
                <a:lnTo>
                  <a:pt x="1938527" y="429767"/>
                </a:lnTo>
                <a:lnTo>
                  <a:pt x="1947410" y="410932"/>
                </a:lnTo>
                <a:lnTo>
                  <a:pt x="1953577" y="391096"/>
                </a:lnTo>
                <a:lnTo>
                  <a:pt x="1957173" y="370403"/>
                </a:lnTo>
                <a:lnTo>
                  <a:pt x="1958339" y="348995"/>
                </a:lnTo>
                <a:close/>
              </a:path>
              <a:path w="2004059" h="1214754">
                <a:moveTo>
                  <a:pt x="2004059" y="588263"/>
                </a:moveTo>
                <a:lnTo>
                  <a:pt x="1999821" y="545496"/>
                </a:lnTo>
                <a:lnTo>
                  <a:pt x="1987295" y="504443"/>
                </a:lnTo>
                <a:lnTo>
                  <a:pt x="1966769" y="465677"/>
                </a:lnTo>
                <a:lnTo>
                  <a:pt x="1938527" y="429767"/>
                </a:lnTo>
                <a:lnTo>
                  <a:pt x="1938527" y="745220"/>
                </a:lnTo>
                <a:lnTo>
                  <a:pt x="1968330" y="707474"/>
                </a:lnTo>
                <a:lnTo>
                  <a:pt x="1987753" y="670095"/>
                </a:lnTo>
                <a:lnTo>
                  <a:pt x="1999876" y="630158"/>
                </a:lnTo>
                <a:lnTo>
                  <a:pt x="2004059" y="588263"/>
                </a:lnTo>
                <a:close/>
              </a:path>
            </a:pathLst>
          </a:custGeom>
          <a:solidFill>
            <a:srgbClr val="788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6"/>
          <p:cNvSpPr/>
          <p:nvPr/>
        </p:nvSpPr>
        <p:spPr>
          <a:xfrm>
            <a:off x="6303111" y="5562600"/>
            <a:ext cx="117475" cy="22860"/>
          </a:xfrm>
          <a:custGeom>
            <a:avLst/>
            <a:gdLst/>
            <a:ahLst/>
            <a:cxnLst/>
            <a:rect l="l" t="t" r="r" b="b"/>
            <a:pathLst>
              <a:path w="117475" h="22860">
                <a:moveTo>
                  <a:pt x="117347" y="22859"/>
                </a:moveTo>
                <a:lnTo>
                  <a:pt x="112775" y="22859"/>
                </a:lnTo>
                <a:lnTo>
                  <a:pt x="106679" y="22859"/>
                </a:lnTo>
                <a:lnTo>
                  <a:pt x="102107" y="22859"/>
                </a:lnTo>
                <a:lnTo>
                  <a:pt x="75009" y="21431"/>
                </a:lnTo>
                <a:lnTo>
                  <a:pt x="48767" y="17144"/>
                </a:lnTo>
                <a:lnTo>
                  <a:pt x="23669" y="10001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7"/>
          <p:cNvSpPr/>
          <p:nvPr/>
        </p:nvSpPr>
        <p:spPr>
          <a:xfrm>
            <a:off x="6472275" y="5830823"/>
            <a:ext cx="52069" cy="10795"/>
          </a:xfrm>
          <a:custGeom>
            <a:avLst/>
            <a:gdLst/>
            <a:ahLst/>
            <a:cxnLst/>
            <a:rect l="l" t="t" r="r" b="b"/>
            <a:pathLst>
              <a:path w="52070" h="10795">
                <a:moveTo>
                  <a:pt x="51815" y="0"/>
                </a:moveTo>
                <a:lnTo>
                  <a:pt x="39219" y="3381"/>
                </a:lnTo>
                <a:lnTo>
                  <a:pt x="26479" y="6476"/>
                </a:lnTo>
                <a:lnTo>
                  <a:pt x="13454" y="9001"/>
                </a:lnTo>
                <a:lnTo>
                  <a:pt x="0" y="1066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6935571" y="5899403"/>
            <a:ext cx="30480" cy="48895"/>
          </a:xfrm>
          <a:custGeom>
            <a:avLst/>
            <a:gdLst/>
            <a:ahLst/>
            <a:cxnLst/>
            <a:rect l="l" t="t" r="r" b="b"/>
            <a:pathLst>
              <a:path w="30479" h="48895">
                <a:moveTo>
                  <a:pt x="30479" y="48767"/>
                </a:moveTo>
                <a:lnTo>
                  <a:pt x="21645" y="37076"/>
                </a:lnTo>
                <a:lnTo>
                  <a:pt x="13525" y="24955"/>
                </a:lnTo>
                <a:lnTo>
                  <a:pt x="6262" y="12549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/>
          <p:cNvSpPr/>
          <p:nvPr/>
        </p:nvSpPr>
        <p:spPr>
          <a:xfrm>
            <a:off x="7525359" y="5826251"/>
            <a:ext cx="12700" cy="53340"/>
          </a:xfrm>
          <a:custGeom>
            <a:avLst/>
            <a:gdLst/>
            <a:ahLst/>
            <a:cxnLst/>
            <a:rect l="l" t="t" r="r" b="b"/>
            <a:pathLst>
              <a:path w="12700" h="53339">
                <a:moveTo>
                  <a:pt x="12191" y="0"/>
                </a:moveTo>
                <a:lnTo>
                  <a:pt x="10501" y="13692"/>
                </a:lnTo>
                <a:lnTo>
                  <a:pt x="7810" y="27241"/>
                </a:lnTo>
                <a:lnTo>
                  <a:pt x="4262" y="40505"/>
                </a:lnTo>
                <a:lnTo>
                  <a:pt x="0" y="5333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/>
          <p:cNvSpPr/>
          <p:nvPr/>
        </p:nvSpPr>
        <p:spPr>
          <a:xfrm>
            <a:off x="7782915" y="5495544"/>
            <a:ext cx="151130" cy="200025"/>
          </a:xfrm>
          <a:custGeom>
            <a:avLst/>
            <a:gdLst/>
            <a:ahLst/>
            <a:cxnLst/>
            <a:rect l="l" t="t" r="r" b="b"/>
            <a:pathLst>
              <a:path w="151129" h="200025">
                <a:moveTo>
                  <a:pt x="0" y="0"/>
                </a:moveTo>
                <a:lnTo>
                  <a:pt x="43455" y="21448"/>
                </a:lnTo>
                <a:lnTo>
                  <a:pt x="80433" y="48655"/>
                </a:lnTo>
                <a:lnTo>
                  <a:pt x="110299" y="80771"/>
                </a:lnTo>
                <a:lnTo>
                  <a:pt x="132418" y="116952"/>
                </a:lnTo>
                <a:lnTo>
                  <a:pt x="146155" y="156351"/>
                </a:lnTo>
                <a:lnTo>
                  <a:pt x="150875" y="198119"/>
                </a:lnTo>
                <a:lnTo>
                  <a:pt x="150875" y="199643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/>
          <p:nvPr/>
        </p:nvSpPr>
        <p:spPr>
          <a:xfrm>
            <a:off x="8070951" y="5280659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09" h="76200">
                <a:moveTo>
                  <a:pt x="67055" y="0"/>
                </a:moveTo>
                <a:lnTo>
                  <a:pt x="54221" y="21121"/>
                </a:lnTo>
                <a:lnTo>
                  <a:pt x="38671" y="40957"/>
                </a:lnTo>
                <a:lnTo>
                  <a:pt x="20550" y="59364"/>
                </a:lnTo>
                <a:lnTo>
                  <a:pt x="0" y="761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2"/>
          <p:cNvSpPr/>
          <p:nvPr/>
        </p:nvSpPr>
        <p:spPr>
          <a:xfrm>
            <a:off x="7977987" y="5001767"/>
            <a:ext cx="3175" cy="35560"/>
          </a:xfrm>
          <a:custGeom>
            <a:avLst/>
            <a:gdLst/>
            <a:ahLst/>
            <a:cxnLst/>
            <a:rect l="l" t="t" r="r" b="b"/>
            <a:pathLst>
              <a:path w="3175" h="35560">
                <a:moveTo>
                  <a:pt x="0" y="0"/>
                </a:moveTo>
                <a:lnTo>
                  <a:pt x="1119" y="8024"/>
                </a:lnTo>
                <a:lnTo>
                  <a:pt x="2095" y="16192"/>
                </a:lnTo>
                <a:lnTo>
                  <a:pt x="2786" y="24645"/>
                </a:lnTo>
                <a:lnTo>
                  <a:pt x="3047" y="33527"/>
                </a:lnTo>
                <a:lnTo>
                  <a:pt x="3047" y="35051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7549743" y="4914900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20">
                <a:moveTo>
                  <a:pt x="0" y="45719"/>
                </a:moveTo>
                <a:lnTo>
                  <a:pt x="7167" y="33432"/>
                </a:lnTo>
                <a:lnTo>
                  <a:pt x="15049" y="21716"/>
                </a:lnTo>
                <a:lnTo>
                  <a:pt x="23788" y="10572"/>
                </a:lnTo>
                <a:lnTo>
                  <a:pt x="33527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/>
          <p:nvPr/>
        </p:nvSpPr>
        <p:spPr>
          <a:xfrm>
            <a:off x="7228179" y="4943855"/>
            <a:ext cx="17145" cy="38100"/>
          </a:xfrm>
          <a:custGeom>
            <a:avLst/>
            <a:gdLst/>
            <a:ahLst/>
            <a:cxnLst/>
            <a:rect l="l" t="t" r="r" b="b"/>
            <a:pathLst>
              <a:path w="17145" h="38100">
                <a:moveTo>
                  <a:pt x="0" y="38099"/>
                </a:moveTo>
                <a:lnTo>
                  <a:pt x="2833" y="28074"/>
                </a:lnTo>
                <a:lnTo>
                  <a:pt x="6667" y="18478"/>
                </a:lnTo>
                <a:lnTo>
                  <a:pt x="11358" y="9167"/>
                </a:lnTo>
                <a:lnTo>
                  <a:pt x="16763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/>
          <p:nvPr/>
        </p:nvSpPr>
        <p:spPr>
          <a:xfrm>
            <a:off x="6851751" y="4995671"/>
            <a:ext cx="59690" cy="38100"/>
          </a:xfrm>
          <a:custGeom>
            <a:avLst/>
            <a:gdLst/>
            <a:ahLst/>
            <a:cxnLst/>
            <a:rect l="l" t="t" r="r" b="b"/>
            <a:pathLst>
              <a:path w="59690" h="38100">
                <a:moveTo>
                  <a:pt x="0" y="0"/>
                </a:moveTo>
                <a:lnTo>
                  <a:pt x="15716" y="8310"/>
                </a:lnTo>
                <a:lnTo>
                  <a:pt x="30860" y="17335"/>
                </a:lnTo>
                <a:lnTo>
                  <a:pt x="45434" y="27217"/>
                </a:lnTo>
                <a:lnTo>
                  <a:pt x="59435" y="380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6"/>
          <p:cNvSpPr/>
          <p:nvPr/>
        </p:nvSpPr>
        <p:spPr>
          <a:xfrm>
            <a:off x="6383883" y="5253227"/>
            <a:ext cx="10795" cy="40005"/>
          </a:xfrm>
          <a:custGeom>
            <a:avLst/>
            <a:gdLst/>
            <a:ahLst/>
            <a:cxnLst/>
            <a:rect l="l" t="t" r="r" b="b"/>
            <a:pathLst>
              <a:path w="10795" h="40004">
                <a:moveTo>
                  <a:pt x="10667" y="39623"/>
                </a:moveTo>
                <a:lnTo>
                  <a:pt x="7286" y="30218"/>
                </a:lnTo>
                <a:lnTo>
                  <a:pt x="4190" y="20383"/>
                </a:lnTo>
                <a:lnTo>
                  <a:pt x="1666" y="10263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/>
          <p:cNvSpPr txBox="1"/>
          <p:nvPr/>
        </p:nvSpPr>
        <p:spPr>
          <a:xfrm>
            <a:off x="6497693" y="5339579"/>
            <a:ext cx="150495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Poucos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Defeitos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0" name="object 48"/>
          <p:cNvSpPr/>
          <p:nvPr/>
        </p:nvSpPr>
        <p:spPr>
          <a:xfrm>
            <a:off x="2272140" y="4925567"/>
            <a:ext cx="2002789" cy="1214755"/>
          </a:xfrm>
          <a:custGeom>
            <a:avLst/>
            <a:gdLst/>
            <a:ahLst/>
            <a:cxnLst/>
            <a:rect l="l" t="t" r="r" b="b"/>
            <a:pathLst>
              <a:path w="2002789" h="1214754">
                <a:moveTo>
                  <a:pt x="182879" y="984032"/>
                </a:moveTo>
                <a:lnTo>
                  <a:pt x="182879" y="399287"/>
                </a:lnTo>
                <a:lnTo>
                  <a:pt x="181355" y="403859"/>
                </a:lnTo>
                <a:lnTo>
                  <a:pt x="131938" y="412778"/>
                </a:lnTo>
                <a:lnTo>
                  <a:pt x="88279" y="431009"/>
                </a:lnTo>
                <a:lnTo>
                  <a:pt x="51815" y="457199"/>
                </a:lnTo>
                <a:lnTo>
                  <a:pt x="23988" y="489994"/>
                </a:lnTo>
                <a:lnTo>
                  <a:pt x="6237" y="528037"/>
                </a:lnTo>
                <a:lnTo>
                  <a:pt x="0" y="569975"/>
                </a:lnTo>
                <a:lnTo>
                  <a:pt x="6929" y="613362"/>
                </a:lnTo>
                <a:lnTo>
                  <a:pt x="26860" y="653033"/>
                </a:lnTo>
                <a:lnTo>
                  <a:pt x="58507" y="686990"/>
                </a:lnTo>
                <a:lnTo>
                  <a:pt x="100583" y="713231"/>
                </a:lnTo>
                <a:lnTo>
                  <a:pt x="100583" y="940598"/>
                </a:lnTo>
                <a:lnTo>
                  <a:pt x="104584" y="944879"/>
                </a:lnTo>
                <a:lnTo>
                  <a:pt x="145287" y="970900"/>
                </a:lnTo>
                <a:lnTo>
                  <a:pt x="182879" y="984032"/>
                </a:lnTo>
                <a:close/>
              </a:path>
              <a:path w="2002789" h="1214754">
                <a:moveTo>
                  <a:pt x="100583" y="940598"/>
                </a:moveTo>
                <a:lnTo>
                  <a:pt x="100583" y="713231"/>
                </a:lnTo>
                <a:lnTo>
                  <a:pt x="77223" y="737949"/>
                </a:lnTo>
                <a:lnTo>
                  <a:pt x="60007" y="765809"/>
                </a:lnTo>
                <a:lnTo>
                  <a:pt x="49363" y="795956"/>
                </a:lnTo>
                <a:lnTo>
                  <a:pt x="45719" y="827531"/>
                </a:lnTo>
                <a:lnTo>
                  <a:pt x="52895" y="871586"/>
                </a:lnTo>
                <a:lnTo>
                  <a:pt x="73151" y="911239"/>
                </a:lnTo>
                <a:lnTo>
                  <a:pt x="100583" y="940598"/>
                </a:lnTo>
                <a:close/>
              </a:path>
              <a:path w="2002789" h="1214754">
                <a:moveTo>
                  <a:pt x="1776974" y="152399"/>
                </a:moveTo>
                <a:lnTo>
                  <a:pt x="1761233" y="110419"/>
                </a:lnTo>
                <a:lnTo>
                  <a:pt x="1734867" y="73603"/>
                </a:lnTo>
                <a:lnTo>
                  <a:pt x="1699441" y="43052"/>
                </a:lnTo>
                <a:lnTo>
                  <a:pt x="1656522" y="19868"/>
                </a:lnTo>
                <a:lnTo>
                  <a:pt x="1607676" y="5150"/>
                </a:lnTo>
                <a:lnTo>
                  <a:pt x="1554470" y="0"/>
                </a:lnTo>
                <a:lnTo>
                  <a:pt x="1506155" y="4238"/>
                </a:lnTo>
                <a:lnTo>
                  <a:pt x="1460554" y="16763"/>
                </a:lnTo>
                <a:lnTo>
                  <a:pt x="1419239" y="37290"/>
                </a:lnTo>
                <a:lnTo>
                  <a:pt x="1383782" y="65531"/>
                </a:lnTo>
                <a:lnTo>
                  <a:pt x="1351469" y="37933"/>
                </a:lnTo>
                <a:lnTo>
                  <a:pt x="1312726" y="17335"/>
                </a:lnTo>
                <a:lnTo>
                  <a:pt x="1269125" y="4452"/>
                </a:lnTo>
                <a:lnTo>
                  <a:pt x="1222238" y="0"/>
                </a:lnTo>
                <a:lnTo>
                  <a:pt x="1166708" y="6357"/>
                </a:lnTo>
                <a:lnTo>
                  <a:pt x="1116320" y="24574"/>
                </a:lnTo>
                <a:lnTo>
                  <a:pt x="1073934" y="53363"/>
                </a:lnTo>
                <a:lnTo>
                  <a:pt x="1042406" y="91439"/>
                </a:lnTo>
                <a:lnTo>
                  <a:pt x="1004330" y="66960"/>
                </a:lnTo>
                <a:lnTo>
                  <a:pt x="961825" y="48767"/>
                </a:lnTo>
                <a:lnTo>
                  <a:pt x="916176" y="37433"/>
                </a:lnTo>
                <a:lnTo>
                  <a:pt x="868670" y="33527"/>
                </a:lnTo>
                <a:lnTo>
                  <a:pt x="814990" y="38343"/>
                </a:lnTo>
                <a:lnTo>
                  <a:pt x="764749" y="52303"/>
                </a:lnTo>
                <a:lnTo>
                  <a:pt x="719556" y="74675"/>
                </a:lnTo>
                <a:lnTo>
                  <a:pt x="681019" y="104729"/>
                </a:lnTo>
                <a:lnTo>
                  <a:pt x="650747" y="141731"/>
                </a:lnTo>
                <a:lnTo>
                  <a:pt x="613338" y="126611"/>
                </a:lnTo>
                <a:lnTo>
                  <a:pt x="574357" y="115633"/>
                </a:lnTo>
                <a:lnTo>
                  <a:pt x="533947" y="108942"/>
                </a:lnTo>
                <a:lnTo>
                  <a:pt x="492251" y="106679"/>
                </a:lnTo>
                <a:lnTo>
                  <a:pt x="441656" y="110064"/>
                </a:lnTo>
                <a:lnTo>
                  <a:pt x="393630" y="119859"/>
                </a:lnTo>
                <a:lnTo>
                  <a:pt x="348823" y="135524"/>
                </a:lnTo>
                <a:lnTo>
                  <a:pt x="307884" y="156520"/>
                </a:lnTo>
                <a:lnTo>
                  <a:pt x="271462" y="182308"/>
                </a:lnTo>
                <a:lnTo>
                  <a:pt x="240206" y="212348"/>
                </a:lnTo>
                <a:lnTo>
                  <a:pt x="214766" y="246100"/>
                </a:lnTo>
                <a:lnTo>
                  <a:pt x="195791" y="283025"/>
                </a:lnTo>
                <a:lnTo>
                  <a:pt x="183930" y="322583"/>
                </a:lnTo>
                <a:lnTo>
                  <a:pt x="179831" y="364235"/>
                </a:lnTo>
                <a:lnTo>
                  <a:pt x="180093" y="373141"/>
                </a:lnTo>
                <a:lnTo>
                  <a:pt x="180784" y="381761"/>
                </a:lnTo>
                <a:lnTo>
                  <a:pt x="181760" y="390382"/>
                </a:lnTo>
                <a:lnTo>
                  <a:pt x="182879" y="399287"/>
                </a:lnTo>
                <a:lnTo>
                  <a:pt x="182879" y="984032"/>
                </a:lnTo>
                <a:lnTo>
                  <a:pt x="193357" y="987693"/>
                </a:lnTo>
                <a:lnTo>
                  <a:pt x="246887" y="993647"/>
                </a:lnTo>
                <a:lnTo>
                  <a:pt x="263651" y="993647"/>
                </a:lnTo>
                <a:lnTo>
                  <a:pt x="271271" y="992123"/>
                </a:lnTo>
                <a:lnTo>
                  <a:pt x="301365" y="1029668"/>
                </a:lnTo>
                <a:lnTo>
                  <a:pt x="337537" y="1062387"/>
                </a:lnTo>
                <a:lnTo>
                  <a:pt x="378960" y="1089935"/>
                </a:lnTo>
                <a:lnTo>
                  <a:pt x="424809" y="1111964"/>
                </a:lnTo>
                <a:lnTo>
                  <a:pt x="474257" y="1128128"/>
                </a:lnTo>
                <a:lnTo>
                  <a:pt x="526477" y="1138081"/>
                </a:lnTo>
                <a:lnTo>
                  <a:pt x="580643" y="1141475"/>
                </a:lnTo>
                <a:lnTo>
                  <a:pt x="629388" y="1138666"/>
                </a:lnTo>
                <a:lnTo>
                  <a:pt x="676846" y="1130426"/>
                </a:lnTo>
                <a:lnTo>
                  <a:pt x="722304" y="1117044"/>
                </a:lnTo>
                <a:lnTo>
                  <a:pt x="765047" y="1098803"/>
                </a:lnTo>
                <a:lnTo>
                  <a:pt x="797153" y="1132254"/>
                </a:lnTo>
                <a:lnTo>
                  <a:pt x="834976" y="1160667"/>
                </a:lnTo>
                <a:lnTo>
                  <a:pt x="877625" y="1183576"/>
                </a:lnTo>
                <a:lnTo>
                  <a:pt x="924212" y="1200516"/>
                </a:lnTo>
                <a:lnTo>
                  <a:pt x="973848" y="1211022"/>
                </a:lnTo>
                <a:lnTo>
                  <a:pt x="1025642" y="1214627"/>
                </a:lnTo>
                <a:lnTo>
                  <a:pt x="1076232" y="1211204"/>
                </a:lnTo>
                <a:lnTo>
                  <a:pt x="1124607" y="1201245"/>
                </a:lnTo>
                <a:lnTo>
                  <a:pt x="1169982" y="1185213"/>
                </a:lnTo>
                <a:lnTo>
                  <a:pt x="1211570" y="1163573"/>
                </a:lnTo>
                <a:lnTo>
                  <a:pt x="1248587" y="1136790"/>
                </a:lnTo>
                <a:lnTo>
                  <a:pt x="1280246" y="1105328"/>
                </a:lnTo>
                <a:lnTo>
                  <a:pt x="1305761" y="1069651"/>
                </a:lnTo>
                <a:lnTo>
                  <a:pt x="1324346" y="1030223"/>
                </a:lnTo>
                <a:lnTo>
                  <a:pt x="1357422" y="1044463"/>
                </a:lnTo>
                <a:lnTo>
                  <a:pt x="1392355" y="1054988"/>
                </a:lnTo>
                <a:lnTo>
                  <a:pt x="1428717" y="1061513"/>
                </a:lnTo>
                <a:lnTo>
                  <a:pt x="1466078" y="1063751"/>
                </a:lnTo>
                <a:lnTo>
                  <a:pt x="1519546" y="1059322"/>
                </a:lnTo>
                <a:lnTo>
                  <a:pt x="1569496" y="1046606"/>
                </a:lnTo>
                <a:lnTo>
                  <a:pt x="1614838" y="1026461"/>
                </a:lnTo>
                <a:lnTo>
                  <a:pt x="1654483" y="999743"/>
                </a:lnTo>
                <a:lnTo>
                  <a:pt x="1687341" y="967311"/>
                </a:lnTo>
                <a:lnTo>
                  <a:pt x="1712323" y="930020"/>
                </a:lnTo>
                <a:lnTo>
                  <a:pt x="1728340" y="888730"/>
                </a:lnTo>
                <a:lnTo>
                  <a:pt x="1734302" y="844295"/>
                </a:lnTo>
                <a:lnTo>
                  <a:pt x="1775450" y="836534"/>
                </a:lnTo>
                <a:lnTo>
                  <a:pt x="1775450" y="152399"/>
                </a:lnTo>
                <a:lnTo>
                  <a:pt x="1776974" y="152399"/>
                </a:lnTo>
                <a:close/>
              </a:path>
              <a:path w="2002789" h="1214754">
                <a:moveTo>
                  <a:pt x="1958330" y="348995"/>
                </a:moveTo>
                <a:lnTo>
                  <a:pt x="1952298" y="304376"/>
                </a:lnTo>
                <a:lnTo>
                  <a:pt x="1934962" y="262805"/>
                </a:lnTo>
                <a:lnTo>
                  <a:pt x="1907467" y="225551"/>
                </a:lnTo>
                <a:lnTo>
                  <a:pt x="1870954" y="193886"/>
                </a:lnTo>
                <a:lnTo>
                  <a:pt x="1826568" y="169079"/>
                </a:lnTo>
                <a:lnTo>
                  <a:pt x="1775450" y="152399"/>
                </a:lnTo>
                <a:lnTo>
                  <a:pt x="1775450" y="836534"/>
                </a:lnTo>
                <a:lnTo>
                  <a:pt x="1830229" y="819360"/>
                </a:lnTo>
                <a:lnTo>
                  <a:pt x="1872253" y="798237"/>
                </a:lnTo>
                <a:lnTo>
                  <a:pt x="1909498" y="772147"/>
                </a:lnTo>
                <a:lnTo>
                  <a:pt x="1938518" y="744399"/>
                </a:lnTo>
                <a:lnTo>
                  <a:pt x="1938518" y="429767"/>
                </a:lnTo>
                <a:lnTo>
                  <a:pt x="1947400" y="410075"/>
                </a:lnTo>
                <a:lnTo>
                  <a:pt x="1953568" y="389953"/>
                </a:lnTo>
                <a:lnTo>
                  <a:pt x="1957163" y="369546"/>
                </a:lnTo>
                <a:lnTo>
                  <a:pt x="1958330" y="348995"/>
                </a:lnTo>
                <a:close/>
              </a:path>
              <a:path w="2002789" h="1214754">
                <a:moveTo>
                  <a:pt x="2002526" y="588263"/>
                </a:moveTo>
                <a:lnTo>
                  <a:pt x="1998311" y="545496"/>
                </a:lnTo>
                <a:lnTo>
                  <a:pt x="1985953" y="504443"/>
                </a:lnTo>
                <a:lnTo>
                  <a:pt x="1965879" y="465677"/>
                </a:lnTo>
                <a:lnTo>
                  <a:pt x="1938518" y="429767"/>
                </a:lnTo>
                <a:lnTo>
                  <a:pt x="1938518" y="744399"/>
                </a:lnTo>
                <a:lnTo>
                  <a:pt x="1967192" y="707474"/>
                </a:lnTo>
                <a:lnTo>
                  <a:pt x="1986412" y="670095"/>
                </a:lnTo>
                <a:lnTo>
                  <a:pt x="1998395" y="630158"/>
                </a:lnTo>
                <a:lnTo>
                  <a:pt x="2002526" y="588263"/>
                </a:lnTo>
                <a:close/>
              </a:path>
            </a:pathLst>
          </a:custGeom>
          <a:solidFill>
            <a:srgbClr val="7888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/>
          <p:cNvSpPr/>
          <p:nvPr/>
        </p:nvSpPr>
        <p:spPr>
          <a:xfrm>
            <a:off x="2374248" y="5634227"/>
            <a:ext cx="117475" cy="22860"/>
          </a:xfrm>
          <a:custGeom>
            <a:avLst/>
            <a:gdLst/>
            <a:ahLst/>
            <a:cxnLst/>
            <a:rect l="l" t="t" r="r" b="b"/>
            <a:pathLst>
              <a:path w="117475" h="22860">
                <a:moveTo>
                  <a:pt x="117347" y="22859"/>
                </a:moveTo>
                <a:lnTo>
                  <a:pt x="111251" y="22859"/>
                </a:lnTo>
                <a:lnTo>
                  <a:pt x="106679" y="22859"/>
                </a:lnTo>
                <a:lnTo>
                  <a:pt x="102107" y="22859"/>
                </a:lnTo>
                <a:lnTo>
                  <a:pt x="75009" y="21431"/>
                </a:lnTo>
                <a:lnTo>
                  <a:pt x="48767" y="17144"/>
                </a:lnTo>
                <a:lnTo>
                  <a:pt x="23669" y="10001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0"/>
          <p:cNvSpPr/>
          <p:nvPr/>
        </p:nvSpPr>
        <p:spPr>
          <a:xfrm>
            <a:off x="2543412" y="5902451"/>
            <a:ext cx="52069" cy="10795"/>
          </a:xfrm>
          <a:custGeom>
            <a:avLst/>
            <a:gdLst/>
            <a:ahLst/>
            <a:cxnLst/>
            <a:rect l="l" t="t" r="r" b="b"/>
            <a:pathLst>
              <a:path w="52069" h="10795">
                <a:moveTo>
                  <a:pt x="51815" y="0"/>
                </a:moveTo>
                <a:lnTo>
                  <a:pt x="39219" y="3381"/>
                </a:lnTo>
                <a:lnTo>
                  <a:pt x="26479" y="6476"/>
                </a:lnTo>
                <a:lnTo>
                  <a:pt x="13454" y="9001"/>
                </a:lnTo>
                <a:lnTo>
                  <a:pt x="0" y="1066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1"/>
          <p:cNvSpPr/>
          <p:nvPr/>
        </p:nvSpPr>
        <p:spPr>
          <a:xfrm>
            <a:off x="3006708" y="5971032"/>
            <a:ext cx="30480" cy="48895"/>
          </a:xfrm>
          <a:custGeom>
            <a:avLst/>
            <a:gdLst/>
            <a:ahLst/>
            <a:cxnLst/>
            <a:rect l="l" t="t" r="r" b="b"/>
            <a:pathLst>
              <a:path w="30480" h="48895">
                <a:moveTo>
                  <a:pt x="30479" y="48767"/>
                </a:moveTo>
                <a:lnTo>
                  <a:pt x="21645" y="37076"/>
                </a:lnTo>
                <a:lnTo>
                  <a:pt x="13525" y="24955"/>
                </a:lnTo>
                <a:lnTo>
                  <a:pt x="6262" y="12549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2"/>
          <p:cNvSpPr/>
          <p:nvPr/>
        </p:nvSpPr>
        <p:spPr>
          <a:xfrm>
            <a:off x="3596487" y="5897879"/>
            <a:ext cx="12700" cy="53340"/>
          </a:xfrm>
          <a:custGeom>
            <a:avLst/>
            <a:gdLst/>
            <a:ahLst/>
            <a:cxnLst/>
            <a:rect l="l" t="t" r="r" b="b"/>
            <a:pathLst>
              <a:path w="12700" h="53339">
                <a:moveTo>
                  <a:pt x="12191" y="0"/>
                </a:moveTo>
                <a:lnTo>
                  <a:pt x="10501" y="13692"/>
                </a:lnTo>
                <a:lnTo>
                  <a:pt x="7810" y="27241"/>
                </a:lnTo>
                <a:lnTo>
                  <a:pt x="4262" y="40505"/>
                </a:lnTo>
                <a:lnTo>
                  <a:pt x="0" y="5333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3"/>
          <p:cNvSpPr/>
          <p:nvPr/>
        </p:nvSpPr>
        <p:spPr>
          <a:xfrm>
            <a:off x="3854043" y="5565647"/>
            <a:ext cx="151130" cy="201295"/>
          </a:xfrm>
          <a:custGeom>
            <a:avLst/>
            <a:gdLst/>
            <a:ahLst/>
            <a:cxnLst/>
            <a:rect l="l" t="t" r="r" b="b"/>
            <a:pathLst>
              <a:path w="151129" h="201295">
                <a:moveTo>
                  <a:pt x="0" y="0"/>
                </a:moveTo>
                <a:lnTo>
                  <a:pt x="43455" y="22090"/>
                </a:lnTo>
                <a:lnTo>
                  <a:pt x="80433" y="49727"/>
                </a:lnTo>
                <a:lnTo>
                  <a:pt x="110299" y="82105"/>
                </a:lnTo>
                <a:lnTo>
                  <a:pt x="132418" y="118420"/>
                </a:lnTo>
                <a:lnTo>
                  <a:pt x="146155" y="157868"/>
                </a:lnTo>
                <a:lnTo>
                  <a:pt x="150875" y="199643"/>
                </a:lnTo>
                <a:lnTo>
                  <a:pt x="150875" y="201167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4"/>
          <p:cNvSpPr/>
          <p:nvPr/>
        </p:nvSpPr>
        <p:spPr>
          <a:xfrm>
            <a:off x="4142079" y="5352288"/>
            <a:ext cx="67310" cy="76200"/>
          </a:xfrm>
          <a:custGeom>
            <a:avLst/>
            <a:gdLst/>
            <a:ahLst/>
            <a:cxnLst/>
            <a:rect l="l" t="t" r="r" b="b"/>
            <a:pathLst>
              <a:path w="67310" h="76200">
                <a:moveTo>
                  <a:pt x="67055" y="0"/>
                </a:moveTo>
                <a:lnTo>
                  <a:pt x="54221" y="21121"/>
                </a:lnTo>
                <a:lnTo>
                  <a:pt x="38671" y="40957"/>
                </a:lnTo>
                <a:lnTo>
                  <a:pt x="20550" y="59364"/>
                </a:lnTo>
                <a:lnTo>
                  <a:pt x="0" y="761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5"/>
          <p:cNvSpPr/>
          <p:nvPr/>
        </p:nvSpPr>
        <p:spPr>
          <a:xfrm>
            <a:off x="4049115" y="5073395"/>
            <a:ext cx="3175" cy="35560"/>
          </a:xfrm>
          <a:custGeom>
            <a:avLst/>
            <a:gdLst/>
            <a:ahLst/>
            <a:cxnLst/>
            <a:rect l="l" t="t" r="r" b="b"/>
            <a:pathLst>
              <a:path w="3175" h="35560">
                <a:moveTo>
                  <a:pt x="0" y="0"/>
                </a:moveTo>
                <a:lnTo>
                  <a:pt x="1119" y="8024"/>
                </a:lnTo>
                <a:lnTo>
                  <a:pt x="2095" y="16192"/>
                </a:lnTo>
                <a:lnTo>
                  <a:pt x="2786" y="24645"/>
                </a:lnTo>
                <a:lnTo>
                  <a:pt x="3047" y="33527"/>
                </a:lnTo>
                <a:lnTo>
                  <a:pt x="3047" y="35051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6"/>
          <p:cNvSpPr/>
          <p:nvPr/>
        </p:nvSpPr>
        <p:spPr>
          <a:xfrm>
            <a:off x="3620871" y="49865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20">
                <a:moveTo>
                  <a:pt x="0" y="45719"/>
                </a:moveTo>
                <a:lnTo>
                  <a:pt x="7167" y="33432"/>
                </a:lnTo>
                <a:lnTo>
                  <a:pt x="15049" y="21716"/>
                </a:lnTo>
                <a:lnTo>
                  <a:pt x="23788" y="10572"/>
                </a:lnTo>
                <a:lnTo>
                  <a:pt x="33527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7"/>
          <p:cNvSpPr/>
          <p:nvPr/>
        </p:nvSpPr>
        <p:spPr>
          <a:xfrm>
            <a:off x="3299307" y="5013959"/>
            <a:ext cx="17145" cy="40005"/>
          </a:xfrm>
          <a:custGeom>
            <a:avLst/>
            <a:gdLst/>
            <a:ahLst/>
            <a:cxnLst/>
            <a:rect l="l" t="t" r="r" b="b"/>
            <a:pathLst>
              <a:path w="17145" h="40004">
                <a:moveTo>
                  <a:pt x="0" y="39623"/>
                </a:moveTo>
                <a:lnTo>
                  <a:pt x="2833" y="29575"/>
                </a:lnTo>
                <a:lnTo>
                  <a:pt x="6667" y="19811"/>
                </a:lnTo>
                <a:lnTo>
                  <a:pt x="11358" y="10048"/>
                </a:lnTo>
                <a:lnTo>
                  <a:pt x="16763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58"/>
          <p:cNvSpPr/>
          <p:nvPr/>
        </p:nvSpPr>
        <p:spPr>
          <a:xfrm>
            <a:off x="2922888" y="5067300"/>
            <a:ext cx="59690" cy="38100"/>
          </a:xfrm>
          <a:custGeom>
            <a:avLst/>
            <a:gdLst/>
            <a:ahLst/>
            <a:cxnLst/>
            <a:rect l="l" t="t" r="r" b="b"/>
            <a:pathLst>
              <a:path w="59689" h="38100">
                <a:moveTo>
                  <a:pt x="0" y="0"/>
                </a:moveTo>
                <a:lnTo>
                  <a:pt x="15716" y="8310"/>
                </a:lnTo>
                <a:lnTo>
                  <a:pt x="30860" y="17335"/>
                </a:lnTo>
                <a:lnTo>
                  <a:pt x="45434" y="27217"/>
                </a:lnTo>
                <a:lnTo>
                  <a:pt x="59435" y="38099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59"/>
          <p:cNvSpPr/>
          <p:nvPr/>
        </p:nvSpPr>
        <p:spPr>
          <a:xfrm>
            <a:off x="2455020" y="5324855"/>
            <a:ext cx="10795" cy="40005"/>
          </a:xfrm>
          <a:custGeom>
            <a:avLst/>
            <a:gdLst/>
            <a:ahLst/>
            <a:cxnLst/>
            <a:rect l="l" t="t" r="r" b="b"/>
            <a:pathLst>
              <a:path w="10794" h="40004">
                <a:moveTo>
                  <a:pt x="10667" y="39623"/>
                </a:moveTo>
                <a:lnTo>
                  <a:pt x="7286" y="30218"/>
                </a:lnTo>
                <a:lnTo>
                  <a:pt x="4190" y="20383"/>
                </a:lnTo>
                <a:lnTo>
                  <a:pt x="1666" y="10263"/>
                </a:lnTo>
                <a:lnTo>
                  <a:pt x="0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0"/>
          <p:cNvSpPr txBox="1"/>
          <p:nvPr/>
        </p:nvSpPr>
        <p:spPr>
          <a:xfrm>
            <a:off x="2567294" y="5391395"/>
            <a:ext cx="150495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Poucos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Defeitos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63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65" dirty="0"/>
              <a:t> </a:t>
            </a:r>
            <a:r>
              <a:rPr lang="pt-BR" spc="-5" dirty="0"/>
              <a:t>A abordagem tradicional dos</a:t>
            </a:r>
            <a:r>
              <a:rPr lang="pt-BR" spc="35" dirty="0"/>
              <a:t> </a:t>
            </a:r>
            <a:r>
              <a:rPr lang="pt-BR" dirty="0"/>
              <a:t>testes	</a:t>
            </a:r>
            <a:br>
              <a:rPr lang="pt-BR" dirty="0"/>
            </a:br>
            <a:endParaRPr lang="pt-BR" dirty="0"/>
          </a:p>
        </p:txBody>
      </p:sp>
      <p:sp>
        <p:nvSpPr>
          <p:cNvPr id="6" name="object 3"/>
          <p:cNvSpPr txBox="1"/>
          <p:nvPr/>
        </p:nvSpPr>
        <p:spPr>
          <a:xfrm>
            <a:off x="1188069" y="1671308"/>
            <a:ext cx="4803298" cy="997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pc="-5" dirty="0">
                <a:latin typeface="Arial"/>
                <a:cs typeface="Arial"/>
              </a:rPr>
              <a:t>Mostrar que o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sistema:</a:t>
            </a:r>
          </a:p>
          <a:p>
            <a:pPr marL="725805" lvl="1" indent="-177165">
              <a:lnSpc>
                <a:spcPct val="100000"/>
              </a:lnSpc>
              <a:spcBef>
                <a:spcPts val="490"/>
              </a:spcBef>
              <a:buClr>
                <a:srgbClr val="000065"/>
              </a:buClr>
              <a:buFont typeface="Microsoft Sans Serif"/>
              <a:buChar char="▪"/>
              <a:tabLst>
                <a:tab pos="726440" algn="l"/>
              </a:tabLst>
            </a:pPr>
            <a:r>
              <a:rPr spc="-5" dirty="0">
                <a:latin typeface="Arial"/>
                <a:cs typeface="Arial"/>
              </a:rPr>
              <a:t>Faz o que deve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fazer</a:t>
            </a:r>
          </a:p>
          <a:p>
            <a:pPr marL="725805" lvl="1" indent="-177165">
              <a:lnSpc>
                <a:spcPct val="100000"/>
              </a:lnSpc>
              <a:spcBef>
                <a:spcPts val="780"/>
              </a:spcBef>
              <a:buClr>
                <a:srgbClr val="000065"/>
              </a:buClr>
              <a:buFont typeface="Microsoft Sans Serif"/>
              <a:buChar char="▪"/>
              <a:tabLst>
                <a:tab pos="726440" algn="l"/>
              </a:tabLst>
            </a:pPr>
            <a:r>
              <a:rPr spc="-5" dirty="0">
                <a:latin typeface="Arial"/>
                <a:cs typeface="Arial"/>
              </a:rPr>
              <a:t>Não faz o que </a:t>
            </a:r>
            <a:r>
              <a:rPr dirty="0">
                <a:latin typeface="Arial"/>
                <a:cs typeface="Arial"/>
              </a:rPr>
              <a:t>não </a:t>
            </a:r>
            <a:r>
              <a:rPr spc="-5" dirty="0">
                <a:latin typeface="Arial"/>
                <a:cs typeface="Arial"/>
              </a:rPr>
              <a:t>deve fazer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4"/>
          <p:cNvSpPr/>
          <p:nvPr/>
        </p:nvSpPr>
        <p:spPr>
          <a:xfrm>
            <a:off x="1025508" y="3206495"/>
            <a:ext cx="8639810" cy="643255"/>
          </a:xfrm>
          <a:custGeom>
            <a:avLst/>
            <a:gdLst/>
            <a:ahLst/>
            <a:cxnLst/>
            <a:rect l="l" t="t" r="r" b="b"/>
            <a:pathLst>
              <a:path w="8639810" h="643254">
                <a:moveTo>
                  <a:pt x="0" y="0"/>
                </a:moveTo>
                <a:lnTo>
                  <a:pt x="0" y="643127"/>
                </a:lnTo>
                <a:lnTo>
                  <a:pt x="8639555" y="643127"/>
                </a:lnTo>
                <a:lnTo>
                  <a:pt x="863955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/>
          <p:nvPr/>
        </p:nvSpPr>
        <p:spPr>
          <a:xfrm>
            <a:off x="1025508" y="3892295"/>
            <a:ext cx="8639810" cy="643255"/>
          </a:xfrm>
          <a:custGeom>
            <a:avLst/>
            <a:gdLst/>
            <a:ahLst/>
            <a:cxnLst/>
            <a:rect l="l" t="t" r="r" b="b"/>
            <a:pathLst>
              <a:path w="8639810" h="643254">
                <a:moveTo>
                  <a:pt x="0" y="0"/>
                </a:moveTo>
                <a:lnTo>
                  <a:pt x="0" y="643127"/>
                </a:lnTo>
                <a:lnTo>
                  <a:pt x="8639555" y="643127"/>
                </a:lnTo>
                <a:lnTo>
                  <a:pt x="863955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6"/>
          <p:cNvSpPr txBox="1"/>
          <p:nvPr/>
        </p:nvSpPr>
        <p:spPr>
          <a:xfrm>
            <a:off x="1815961" y="3345678"/>
            <a:ext cx="7054215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META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Mostrar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que 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sistema</a:t>
            </a:r>
            <a:r>
              <a:rPr sz="2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funciona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CRITÉRIO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SUCESSO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Sistema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em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funcionamento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correto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1025508" y="5779007"/>
            <a:ext cx="8639810" cy="641985"/>
          </a:xfrm>
          <a:prstGeom prst="rect">
            <a:avLst/>
          </a:prstGeom>
          <a:solidFill>
            <a:srgbClr val="006565"/>
          </a:solidFill>
        </p:spPr>
        <p:txBody>
          <a:bodyPr vert="horz" wrap="square" lIns="0" tIns="137160" rIns="0" bIns="0" rtlCol="0">
            <a:spAutoFit/>
          </a:bodyPr>
          <a:lstStyle/>
          <a:p>
            <a:pPr marL="2242820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RESULTADO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Sistema com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defeitos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8"/>
          <p:cNvSpPr/>
          <p:nvPr/>
        </p:nvSpPr>
        <p:spPr>
          <a:xfrm>
            <a:off x="4989423" y="4777739"/>
            <a:ext cx="641985" cy="715010"/>
          </a:xfrm>
          <a:custGeom>
            <a:avLst/>
            <a:gdLst/>
            <a:ahLst/>
            <a:cxnLst/>
            <a:rect l="l" t="t" r="r" b="b"/>
            <a:pathLst>
              <a:path w="641985" h="715010">
                <a:moveTo>
                  <a:pt x="641603" y="393191"/>
                </a:moveTo>
                <a:lnTo>
                  <a:pt x="481583" y="393191"/>
                </a:lnTo>
                <a:lnTo>
                  <a:pt x="481583" y="0"/>
                </a:lnTo>
                <a:lnTo>
                  <a:pt x="160019" y="0"/>
                </a:lnTo>
                <a:lnTo>
                  <a:pt x="160019" y="393191"/>
                </a:lnTo>
                <a:lnTo>
                  <a:pt x="0" y="393191"/>
                </a:lnTo>
                <a:lnTo>
                  <a:pt x="321563" y="714755"/>
                </a:lnTo>
                <a:lnTo>
                  <a:pt x="641603" y="39319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78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65" dirty="0"/>
              <a:t> </a:t>
            </a:r>
            <a:r>
              <a:rPr lang="pt-BR" spc="-5" dirty="0"/>
              <a:t>A melhor abordagem para o</a:t>
            </a:r>
            <a:r>
              <a:rPr lang="pt-BR" spc="5" dirty="0"/>
              <a:t> </a:t>
            </a:r>
            <a:r>
              <a:rPr lang="pt-BR" dirty="0"/>
              <a:t>testes	</a:t>
            </a:r>
          </a:p>
        </p:txBody>
      </p:sp>
      <p:sp>
        <p:nvSpPr>
          <p:cNvPr id="5" name="object 3"/>
          <p:cNvSpPr txBox="1"/>
          <p:nvPr/>
        </p:nvSpPr>
        <p:spPr>
          <a:xfrm>
            <a:off x="1188069" y="1671308"/>
            <a:ext cx="4680468" cy="997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pc="-5" dirty="0">
                <a:latin typeface="Arial"/>
                <a:cs typeface="Arial"/>
              </a:rPr>
              <a:t>Mostrar que o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sistema:</a:t>
            </a:r>
          </a:p>
          <a:p>
            <a:pPr marL="725805" lvl="1" indent="-177165">
              <a:lnSpc>
                <a:spcPct val="100000"/>
              </a:lnSpc>
              <a:spcBef>
                <a:spcPts val="490"/>
              </a:spcBef>
              <a:buClr>
                <a:srgbClr val="000065"/>
              </a:buClr>
              <a:buFont typeface="Microsoft Sans Serif"/>
              <a:buChar char="▪"/>
              <a:tabLst>
                <a:tab pos="726440" algn="l"/>
              </a:tabLst>
            </a:pPr>
            <a:r>
              <a:rPr spc="-5" dirty="0">
                <a:latin typeface="Arial"/>
                <a:cs typeface="Arial"/>
              </a:rPr>
              <a:t>Faz o que não </a:t>
            </a:r>
            <a:r>
              <a:rPr dirty="0">
                <a:latin typeface="Arial"/>
                <a:cs typeface="Arial"/>
              </a:rPr>
              <a:t>deve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fazer</a:t>
            </a:r>
            <a:endParaRPr dirty="0">
              <a:latin typeface="Arial"/>
              <a:cs typeface="Arial"/>
            </a:endParaRPr>
          </a:p>
          <a:p>
            <a:pPr marL="725805" lvl="1" indent="-177165">
              <a:lnSpc>
                <a:spcPct val="100000"/>
              </a:lnSpc>
              <a:spcBef>
                <a:spcPts val="780"/>
              </a:spcBef>
              <a:buClr>
                <a:srgbClr val="000065"/>
              </a:buClr>
              <a:buFont typeface="Microsoft Sans Serif"/>
              <a:buChar char="▪"/>
              <a:tabLst>
                <a:tab pos="726440" algn="l"/>
              </a:tabLst>
            </a:pPr>
            <a:r>
              <a:rPr spc="-5" dirty="0">
                <a:latin typeface="Arial"/>
                <a:cs typeface="Arial"/>
              </a:rPr>
              <a:t>Não faz o que </a:t>
            </a:r>
            <a:r>
              <a:rPr dirty="0">
                <a:latin typeface="Arial"/>
                <a:cs typeface="Arial"/>
              </a:rPr>
              <a:t>deve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fazer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025508" y="3206495"/>
            <a:ext cx="8639810" cy="643255"/>
          </a:xfrm>
          <a:custGeom>
            <a:avLst/>
            <a:gdLst/>
            <a:ahLst/>
            <a:cxnLst/>
            <a:rect l="l" t="t" r="r" b="b"/>
            <a:pathLst>
              <a:path w="8639810" h="643254">
                <a:moveTo>
                  <a:pt x="0" y="0"/>
                </a:moveTo>
                <a:lnTo>
                  <a:pt x="0" y="643127"/>
                </a:lnTo>
                <a:lnTo>
                  <a:pt x="8639555" y="643127"/>
                </a:lnTo>
                <a:lnTo>
                  <a:pt x="863955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1025508" y="3892295"/>
            <a:ext cx="8639810" cy="643255"/>
          </a:xfrm>
          <a:custGeom>
            <a:avLst/>
            <a:gdLst/>
            <a:ahLst/>
            <a:cxnLst/>
            <a:rect l="l" t="t" r="r" b="b"/>
            <a:pathLst>
              <a:path w="8639810" h="643254">
                <a:moveTo>
                  <a:pt x="0" y="0"/>
                </a:moveTo>
                <a:lnTo>
                  <a:pt x="0" y="643127"/>
                </a:lnTo>
                <a:lnTo>
                  <a:pt x="8639555" y="643127"/>
                </a:lnTo>
                <a:lnTo>
                  <a:pt x="863955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2640446" y="3345678"/>
            <a:ext cx="5404485" cy="1009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206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META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Encontrar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defeitos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7627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CRITÉRIO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SUCESSO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	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Sistema com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falhas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025508" y="5779007"/>
            <a:ext cx="8639810" cy="641985"/>
          </a:xfrm>
          <a:prstGeom prst="rect">
            <a:avLst/>
          </a:prstGeom>
          <a:solidFill>
            <a:srgbClr val="006565"/>
          </a:solidFill>
        </p:spPr>
        <p:txBody>
          <a:bodyPr vert="horz" wrap="square" lIns="0" tIns="137160" rIns="0" bIns="0" rtlCol="0">
            <a:spAutoFit/>
          </a:bodyPr>
          <a:lstStyle/>
          <a:p>
            <a:pPr marL="1826895">
              <a:lnSpc>
                <a:spcPct val="100000"/>
              </a:lnSpc>
              <a:spcBef>
                <a:spcPts val="108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RESULTADO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Sistema com menos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defeitos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4989423" y="4777739"/>
            <a:ext cx="641985" cy="715010"/>
          </a:xfrm>
          <a:custGeom>
            <a:avLst/>
            <a:gdLst/>
            <a:ahLst/>
            <a:cxnLst/>
            <a:rect l="l" t="t" r="r" b="b"/>
            <a:pathLst>
              <a:path w="641985" h="715010">
                <a:moveTo>
                  <a:pt x="641603" y="393191"/>
                </a:moveTo>
                <a:lnTo>
                  <a:pt x="481583" y="393191"/>
                </a:lnTo>
                <a:lnTo>
                  <a:pt x="481583" y="0"/>
                </a:lnTo>
                <a:lnTo>
                  <a:pt x="160019" y="0"/>
                </a:lnTo>
                <a:lnTo>
                  <a:pt x="160019" y="393191"/>
                </a:lnTo>
                <a:lnTo>
                  <a:pt x="0" y="393191"/>
                </a:lnTo>
                <a:lnTo>
                  <a:pt x="321563" y="714755"/>
                </a:lnTo>
                <a:lnTo>
                  <a:pt x="641603" y="393191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8076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teste?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 “Testar é analisar um programa com a intenção de descobrir erros </a:t>
            </a:r>
            <a:r>
              <a:rPr lang="pt-BR" dirty="0" smtClean="0"/>
              <a:t>e defeitos</a:t>
            </a:r>
            <a:r>
              <a:rPr lang="pt-BR" dirty="0"/>
              <a:t>.” (Myers)</a:t>
            </a:r>
          </a:p>
          <a:p>
            <a:r>
              <a:rPr lang="pt-BR" dirty="0"/>
              <a:t> Testar é exercitar ou simular a operação de um programa ou sistema.</a:t>
            </a:r>
          </a:p>
          <a:p>
            <a:r>
              <a:rPr lang="pt-BR" dirty="0"/>
              <a:t> Testar é confiar que um sistema faz o que se espera que ele faça e não </a:t>
            </a:r>
            <a:r>
              <a:rPr lang="pt-BR" dirty="0" smtClean="0"/>
              <a:t>faz o </a:t>
            </a:r>
            <a:r>
              <a:rPr lang="pt-BR" dirty="0"/>
              <a:t>que se espera que não faça.</a:t>
            </a:r>
          </a:p>
          <a:p>
            <a:r>
              <a:rPr lang="pt-BR" dirty="0"/>
              <a:t> Testar é medir a qualidade e funcionalidade de um sistema.</a:t>
            </a:r>
          </a:p>
          <a:p>
            <a:r>
              <a:rPr lang="pt-BR" dirty="0"/>
              <a:t> “O teste de programas pode ser usado para mostrar a presença de defeitos,</a:t>
            </a:r>
          </a:p>
          <a:p>
            <a:pPr marL="0" indent="0">
              <a:buNone/>
            </a:pPr>
            <a:r>
              <a:rPr lang="pt-BR" dirty="0"/>
              <a:t>mas nunca para mostrar a sua ausência.” (</a:t>
            </a:r>
            <a:r>
              <a:rPr lang="pt-BR" dirty="0" err="1"/>
              <a:t>Dijkstra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951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65" dirty="0"/>
              <a:t> </a:t>
            </a:r>
            <a:r>
              <a:rPr lang="pt-BR" spc="-5" dirty="0"/>
              <a:t>O </a:t>
            </a:r>
            <a:r>
              <a:rPr lang="pt-BR" dirty="0"/>
              <a:t>paradoxo do</a:t>
            </a:r>
            <a:r>
              <a:rPr lang="pt-BR" spc="-100" dirty="0"/>
              <a:t> </a:t>
            </a:r>
            <a:r>
              <a:rPr lang="pt-BR" dirty="0"/>
              <a:t>teste	</a:t>
            </a:r>
            <a:br>
              <a:rPr lang="pt-BR" dirty="0"/>
            </a:br>
            <a:endParaRPr lang="pt-BR" dirty="0"/>
          </a:p>
        </p:txBody>
      </p:sp>
      <p:sp>
        <p:nvSpPr>
          <p:cNvPr id="5" name="object 3"/>
          <p:cNvSpPr txBox="1"/>
          <p:nvPr/>
        </p:nvSpPr>
        <p:spPr>
          <a:xfrm>
            <a:off x="2285354" y="1592568"/>
            <a:ext cx="6109970" cy="20726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315" marR="735330" indent="280035">
              <a:lnSpc>
                <a:spcPct val="150000"/>
              </a:lnSpc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proposta do </a:t>
            </a:r>
            <a:r>
              <a:rPr sz="1800" dirty="0">
                <a:latin typeface="Arial"/>
                <a:cs typeface="Arial"/>
              </a:rPr>
              <a:t>teste </a:t>
            </a:r>
            <a:r>
              <a:rPr sz="1800" spc="-5" dirty="0">
                <a:latin typeface="Arial"/>
                <a:cs typeface="Arial"/>
              </a:rPr>
              <a:t>é encontrar defeitos  Encontrado defeitos a confiança é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“destruída”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buAutoNum type="alphaLcParenR"/>
              <a:tabLst>
                <a:tab pos="279400" algn="l"/>
              </a:tabLst>
            </a:pPr>
            <a:r>
              <a:rPr sz="1800" b="1" spc="-5" dirty="0">
                <a:latin typeface="Arial"/>
                <a:cs typeface="Arial"/>
              </a:rPr>
              <a:t>Proposta do teste: “destruir” a confiança </a:t>
            </a:r>
            <a:r>
              <a:rPr sz="1800" b="1" dirty="0">
                <a:latin typeface="Arial"/>
                <a:cs typeface="Arial"/>
              </a:rPr>
              <a:t>do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software</a:t>
            </a:r>
            <a:endParaRPr sz="1800" dirty="0">
              <a:latin typeface="Arial"/>
              <a:cs typeface="Arial"/>
            </a:endParaRPr>
          </a:p>
          <a:p>
            <a:pPr marL="859790" indent="-280670">
              <a:lnSpc>
                <a:spcPct val="100000"/>
              </a:lnSpc>
              <a:spcBef>
                <a:spcPts val="1090"/>
              </a:spcBef>
              <a:buAutoNum type="alphaLcParenR"/>
              <a:tabLst>
                <a:tab pos="860425" algn="l"/>
              </a:tabLst>
            </a:pPr>
            <a:r>
              <a:rPr sz="1800" b="1" spc="-5" dirty="0">
                <a:latin typeface="Arial"/>
                <a:cs typeface="Arial"/>
              </a:rPr>
              <a:t>Proposta do teste: Estabelecer a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confiança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025508" y="5492495"/>
            <a:ext cx="8639810" cy="92836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46291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melhor maneira de estabelecer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confiança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é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tentar</a:t>
            </a:r>
            <a:r>
              <a:rPr sz="2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destruí-la.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4917795" y="4134611"/>
            <a:ext cx="1071880" cy="929640"/>
          </a:xfrm>
          <a:custGeom>
            <a:avLst/>
            <a:gdLst/>
            <a:ahLst/>
            <a:cxnLst/>
            <a:rect l="l" t="t" r="r" b="b"/>
            <a:pathLst>
              <a:path w="1071879" h="929639">
                <a:moveTo>
                  <a:pt x="1071371" y="464819"/>
                </a:moveTo>
                <a:lnTo>
                  <a:pt x="803147" y="464819"/>
                </a:lnTo>
                <a:lnTo>
                  <a:pt x="803147" y="0"/>
                </a:lnTo>
                <a:lnTo>
                  <a:pt x="268223" y="0"/>
                </a:lnTo>
                <a:lnTo>
                  <a:pt x="268223" y="464819"/>
                </a:lnTo>
                <a:lnTo>
                  <a:pt x="0" y="464819"/>
                </a:lnTo>
                <a:lnTo>
                  <a:pt x="534923" y="929639"/>
                </a:lnTo>
                <a:lnTo>
                  <a:pt x="1071371" y="464819"/>
                </a:lnTo>
                <a:close/>
              </a:path>
            </a:pathLst>
          </a:custGeom>
          <a:solidFill>
            <a:srgbClr val="7888F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43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65" dirty="0"/>
              <a:t> </a:t>
            </a:r>
            <a:r>
              <a:rPr lang="pt-BR" dirty="0"/>
              <a:t>Classificação </a:t>
            </a:r>
            <a:r>
              <a:rPr lang="pt-BR" spc="-5" dirty="0"/>
              <a:t>dos</a:t>
            </a:r>
            <a:r>
              <a:rPr lang="pt-BR" spc="-65" dirty="0"/>
              <a:t> </a:t>
            </a:r>
            <a:r>
              <a:rPr lang="pt-BR" dirty="0"/>
              <a:t>Testes	</a:t>
            </a:r>
            <a:br>
              <a:rPr lang="pt-BR" dirty="0"/>
            </a:br>
            <a:endParaRPr lang="pt-BR" dirty="0"/>
          </a:p>
        </p:txBody>
      </p:sp>
      <p:sp>
        <p:nvSpPr>
          <p:cNvPr id="5" name="object 3"/>
          <p:cNvSpPr txBox="1"/>
          <p:nvPr/>
        </p:nvSpPr>
        <p:spPr>
          <a:xfrm>
            <a:off x="1142349" y="1802881"/>
            <a:ext cx="6031230" cy="29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Os </a:t>
            </a:r>
            <a:r>
              <a:rPr sz="1800" spc="-5" dirty="0">
                <a:latin typeface="Arial"/>
                <a:cs typeface="Arial"/>
              </a:rPr>
              <a:t>tipos e técnicas de testes podem ser </a:t>
            </a:r>
            <a:r>
              <a:rPr sz="1800" b="1" spc="-5" dirty="0">
                <a:latin typeface="Arial"/>
                <a:cs typeface="Arial"/>
              </a:rPr>
              <a:t>classificados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em: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025508" y="2482583"/>
            <a:ext cx="8639810" cy="1079500"/>
          </a:xfrm>
          <a:prstGeom prst="rect">
            <a:avLst/>
          </a:prstGeom>
          <a:ln w="12699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158115" marR="1191895">
              <a:lnSpc>
                <a:spcPct val="100000"/>
              </a:lnSpc>
              <a:spcBef>
                <a:spcPts val="815"/>
              </a:spcBef>
            </a:pPr>
            <a:r>
              <a:rPr sz="2000" spc="-5" dirty="0">
                <a:latin typeface="Arial"/>
                <a:cs typeface="Arial"/>
              </a:rPr>
              <a:t>Caixa branca: t</a:t>
            </a:r>
            <a:r>
              <a:rPr sz="1800" spc="-5" dirty="0">
                <a:latin typeface="Arial"/>
                <a:cs typeface="Arial"/>
              </a:rPr>
              <a:t>écnica de </a:t>
            </a:r>
            <a:r>
              <a:rPr sz="1800" dirty="0">
                <a:latin typeface="Arial"/>
                <a:cs typeface="Arial"/>
              </a:rPr>
              <a:t>teste </a:t>
            </a:r>
            <a:r>
              <a:rPr sz="1800" spc="-5" dirty="0">
                <a:latin typeface="Arial"/>
                <a:cs typeface="Arial"/>
              </a:rPr>
              <a:t>que avalia o comportamento interno </a:t>
            </a:r>
            <a:r>
              <a:rPr sz="1800" dirty="0">
                <a:latin typeface="Arial"/>
                <a:cs typeface="Arial"/>
              </a:rPr>
              <a:t>do  </a:t>
            </a:r>
            <a:r>
              <a:rPr sz="1800" spc="-5" dirty="0">
                <a:latin typeface="Arial"/>
                <a:cs typeface="Arial"/>
              </a:rPr>
              <a:t>componente </a:t>
            </a:r>
            <a:r>
              <a:rPr sz="1800" dirty="0">
                <a:latin typeface="Arial"/>
                <a:cs typeface="Arial"/>
              </a:rPr>
              <a:t>de </a:t>
            </a:r>
            <a:r>
              <a:rPr sz="1800" spc="-5" dirty="0">
                <a:latin typeface="Arial"/>
                <a:cs typeface="Arial"/>
              </a:rPr>
              <a:t>software. Trabalha diretamente sobre o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código-fonte.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019158" y="4923789"/>
            <a:ext cx="8652510" cy="102171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13664" rIns="0" bIns="0" rtlCol="0">
            <a:spAutoFit/>
          </a:bodyPr>
          <a:lstStyle/>
          <a:p>
            <a:pPr marL="170815" marR="423545">
              <a:lnSpc>
                <a:spcPct val="100800"/>
              </a:lnSpc>
              <a:spcBef>
                <a:spcPts val="894"/>
              </a:spcBef>
              <a:tabLst>
                <a:tab pos="167957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Caixa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preta:	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ão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conduzidos na interface do software,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sem</a:t>
            </a:r>
            <a:r>
              <a:rPr sz="18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preocupação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com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 estrutura lógica interna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software.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4193926" y="6010655"/>
            <a:ext cx="1958309" cy="890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4193926" y="3633215"/>
            <a:ext cx="1920209" cy="8625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7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Teste: Exemplos de cenários atuais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8620" indent="-269240">
              <a:lnSpc>
                <a:spcPct val="100000"/>
              </a:lnSpc>
              <a:spcBef>
                <a:spcPts val="1235"/>
              </a:spcBef>
              <a:buClr>
                <a:srgbClr val="000065"/>
              </a:buClr>
              <a:buFont typeface="Microsoft Sans Serif"/>
              <a:buChar char="▪"/>
              <a:tabLst>
                <a:tab pos="388620" algn="l"/>
                <a:tab pos="389255" algn="l"/>
              </a:tabLst>
            </a:pPr>
            <a:r>
              <a:rPr lang="pt-BR" sz="2000" dirty="0">
                <a:latin typeface="Arial"/>
                <a:cs typeface="Arial"/>
              </a:rPr>
              <a:t>Testes </a:t>
            </a:r>
            <a:r>
              <a:rPr lang="pt-BR" sz="2000" spc="-5" dirty="0">
                <a:latin typeface="Arial"/>
                <a:cs typeface="Arial"/>
              </a:rPr>
              <a:t>são realizados como </a:t>
            </a:r>
            <a:r>
              <a:rPr lang="pt-BR" sz="2000" dirty="0">
                <a:latin typeface="Arial"/>
                <a:cs typeface="Arial"/>
              </a:rPr>
              <a:t>uma </a:t>
            </a:r>
            <a:r>
              <a:rPr lang="pt-BR" sz="2000" spc="-5" dirty="0">
                <a:latin typeface="Arial"/>
                <a:cs typeface="Arial"/>
              </a:rPr>
              <a:t>etapa do processo de</a:t>
            </a:r>
            <a:r>
              <a:rPr lang="pt-BR" sz="2000" spc="60" dirty="0">
                <a:latin typeface="Arial"/>
                <a:cs typeface="Arial"/>
              </a:rPr>
              <a:t> </a:t>
            </a:r>
            <a:r>
              <a:rPr lang="pt-BR" sz="2000" spc="-5" dirty="0">
                <a:latin typeface="Arial"/>
                <a:cs typeface="Arial"/>
              </a:rPr>
              <a:t>desenvolvimento</a:t>
            </a:r>
            <a:endParaRPr lang="pt-BR" sz="2000" dirty="0">
              <a:latin typeface="Arial"/>
              <a:cs typeface="Arial"/>
            </a:endParaRPr>
          </a:p>
          <a:p>
            <a:pPr marL="388620" marR="5080" indent="-269240">
              <a:lnSpc>
                <a:spcPct val="100000"/>
              </a:lnSpc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452755" algn="l"/>
                <a:tab pos="453390" algn="l"/>
              </a:tabLst>
            </a:pPr>
            <a:r>
              <a:rPr lang="pt-BR" sz="2000" spc="-5" dirty="0">
                <a:latin typeface="Arial"/>
                <a:cs typeface="Arial"/>
              </a:rPr>
              <a:t>Pressões sobre prazos </a:t>
            </a:r>
            <a:r>
              <a:rPr lang="pt-BR" sz="2000" dirty="0">
                <a:latin typeface="Arial"/>
                <a:cs typeface="Arial"/>
              </a:rPr>
              <a:t>fazem </a:t>
            </a:r>
            <a:r>
              <a:rPr lang="pt-BR" sz="2000" spc="-5" dirty="0">
                <a:latin typeface="Arial"/>
                <a:cs typeface="Arial"/>
              </a:rPr>
              <a:t>com que o </a:t>
            </a:r>
            <a:r>
              <a:rPr lang="pt-BR" sz="2000" dirty="0">
                <a:latin typeface="Arial"/>
                <a:cs typeface="Arial"/>
              </a:rPr>
              <a:t>esforço </a:t>
            </a:r>
            <a:r>
              <a:rPr lang="pt-BR" sz="2000" spc="-5" dirty="0">
                <a:latin typeface="Arial"/>
                <a:cs typeface="Arial"/>
              </a:rPr>
              <a:t>de testes seja reduzido  ou até mesmo</a:t>
            </a:r>
            <a:r>
              <a:rPr lang="pt-BR" sz="2000" spc="-30" dirty="0">
                <a:latin typeface="Arial"/>
                <a:cs typeface="Arial"/>
              </a:rPr>
              <a:t> </a:t>
            </a:r>
            <a:r>
              <a:rPr lang="pt-BR" sz="2000" spc="-5" dirty="0">
                <a:latin typeface="Arial"/>
                <a:cs typeface="Arial"/>
              </a:rPr>
              <a:t>eliminado</a:t>
            </a:r>
            <a:endParaRPr lang="pt-BR" sz="2000" dirty="0">
              <a:latin typeface="Arial"/>
              <a:cs typeface="Arial"/>
            </a:endParaRPr>
          </a:p>
          <a:p>
            <a:pPr marL="388620" indent="-269240">
              <a:lnSpc>
                <a:spcPct val="100000"/>
              </a:lnSpc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388620" algn="l"/>
                <a:tab pos="389255" algn="l"/>
              </a:tabLst>
            </a:pPr>
            <a:r>
              <a:rPr lang="pt-BR" sz="2000" dirty="0">
                <a:latin typeface="Arial"/>
                <a:cs typeface="Arial"/>
              </a:rPr>
              <a:t>O </a:t>
            </a:r>
            <a:r>
              <a:rPr lang="pt-BR" sz="2000" spc="-5" dirty="0">
                <a:latin typeface="Arial"/>
                <a:cs typeface="Arial"/>
              </a:rPr>
              <a:t>objetivo é assegurar que as especificações foram</a:t>
            </a:r>
            <a:r>
              <a:rPr lang="pt-BR" sz="2000" spc="90" dirty="0">
                <a:latin typeface="Arial"/>
                <a:cs typeface="Arial"/>
              </a:rPr>
              <a:t> </a:t>
            </a:r>
            <a:r>
              <a:rPr lang="pt-BR" sz="2000" spc="-5" dirty="0">
                <a:latin typeface="Arial"/>
                <a:cs typeface="Arial"/>
              </a:rPr>
              <a:t>construídas</a:t>
            </a:r>
            <a:endParaRPr lang="pt-BR" sz="2000" dirty="0">
              <a:latin typeface="Arial"/>
              <a:cs typeface="Arial"/>
            </a:endParaRPr>
          </a:p>
          <a:p>
            <a:pPr marL="388620" indent="-269240">
              <a:lnSpc>
                <a:spcPct val="100000"/>
              </a:lnSpc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388620" algn="l"/>
                <a:tab pos="389255" algn="l"/>
              </a:tabLst>
            </a:pPr>
            <a:r>
              <a:rPr lang="pt-BR" sz="2000" dirty="0">
                <a:latin typeface="Arial"/>
                <a:cs typeface="Arial"/>
              </a:rPr>
              <a:t>Testes </a:t>
            </a:r>
            <a:r>
              <a:rPr lang="pt-BR" sz="2000" spc="-5" dirty="0">
                <a:latin typeface="Arial"/>
                <a:cs typeface="Arial"/>
              </a:rPr>
              <a:t>são realizados pelos desenvolvedores ou analistas de</a:t>
            </a:r>
            <a:r>
              <a:rPr lang="pt-BR" sz="2000" spc="85" dirty="0">
                <a:latin typeface="Arial"/>
                <a:cs typeface="Arial"/>
              </a:rPr>
              <a:t> </a:t>
            </a:r>
            <a:r>
              <a:rPr lang="pt-BR" sz="2000" spc="-5" dirty="0">
                <a:latin typeface="Arial"/>
                <a:cs typeface="Arial"/>
              </a:rPr>
              <a:t>sistema</a:t>
            </a:r>
            <a:endParaRPr lang="pt-BR" sz="2000" dirty="0">
              <a:latin typeface="Arial"/>
              <a:cs typeface="Arial"/>
            </a:endParaRPr>
          </a:p>
          <a:p>
            <a:pPr marL="388620" indent="-269240">
              <a:lnSpc>
                <a:spcPct val="100000"/>
              </a:lnSpc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388620" algn="l"/>
                <a:tab pos="389255" algn="l"/>
              </a:tabLst>
            </a:pPr>
            <a:r>
              <a:rPr lang="pt-BR" sz="2000" dirty="0">
                <a:latin typeface="Arial"/>
                <a:cs typeface="Arial"/>
              </a:rPr>
              <a:t>Testes </a:t>
            </a:r>
            <a:r>
              <a:rPr lang="pt-BR" sz="2000" spc="-5" dirty="0">
                <a:latin typeface="Arial"/>
                <a:cs typeface="Arial"/>
              </a:rPr>
              <a:t>são realizados ao final do</a:t>
            </a:r>
            <a:r>
              <a:rPr lang="pt-BR" sz="2000" spc="25" dirty="0">
                <a:latin typeface="Arial"/>
                <a:cs typeface="Arial"/>
              </a:rPr>
              <a:t> </a:t>
            </a:r>
            <a:r>
              <a:rPr lang="pt-BR" sz="2000" spc="-5" dirty="0">
                <a:latin typeface="Arial"/>
                <a:cs typeface="Arial"/>
              </a:rPr>
              <a:t>desenvolvimento</a:t>
            </a:r>
            <a:endParaRPr lang="pt-BR" sz="2000" dirty="0">
              <a:latin typeface="Arial"/>
              <a:cs typeface="Arial"/>
            </a:endParaRPr>
          </a:p>
          <a:p>
            <a:pPr marL="388620" indent="-269240">
              <a:lnSpc>
                <a:spcPct val="100000"/>
              </a:lnSpc>
              <a:spcBef>
                <a:spcPts val="1090"/>
              </a:spcBef>
              <a:buClr>
                <a:srgbClr val="000065"/>
              </a:buClr>
              <a:buFont typeface="Microsoft Sans Serif"/>
              <a:buChar char="▪"/>
              <a:tabLst>
                <a:tab pos="388620" algn="l"/>
                <a:tab pos="389255" algn="l"/>
              </a:tabLst>
            </a:pPr>
            <a:r>
              <a:rPr lang="pt-BR" sz="2000" spc="-5" dirty="0">
                <a:latin typeface="Arial"/>
                <a:cs typeface="Arial"/>
              </a:rPr>
              <a:t>Não há garantias de que o software foi testado</a:t>
            </a:r>
            <a:r>
              <a:rPr lang="pt-BR" sz="2000" spc="65" dirty="0">
                <a:latin typeface="Arial"/>
                <a:cs typeface="Arial"/>
              </a:rPr>
              <a:t> </a:t>
            </a:r>
            <a:r>
              <a:rPr lang="pt-BR" sz="2000" spc="-5" dirty="0">
                <a:latin typeface="Arial"/>
                <a:cs typeface="Arial"/>
              </a:rPr>
              <a:t>adequadamente</a:t>
            </a:r>
            <a:endParaRPr lang="pt-BR" sz="2000" dirty="0">
              <a:latin typeface="Arial"/>
              <a:cs typeface="Arial"/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263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Qual o objetivo dos testes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O objetivo </a:t>
            </a:r>
            <a:r>
              <a:rPr lang="pt-BR" sz="2400" dirty="0" smtClean="0"/>
              <a:t>ocorrência principal </a:t>
            </a:r>
            <a:r>
              <a:rPr lang="pt-BR" sz="2400" dirty="0"/>
              <a:t>dos testes é reduzir a </a:t>
            </a:r>
            <a:r>
              <a:rPr lang="pt-BR" sz="2400" dirty="0" smtClean="0"/>
              <a:t>probabilidade de </a:t>
            </a:r>
            <a:r>
              <a:rPr lang="pt-BR" sz="2400" dirty="0"/>
              <a:t>um defeito quando o software estiver em produção, </a:t>
            </a:r>
            <a:r>
              <a:rPr lang="pt-BR" sz="2400" dirty="0" smtClean="0"/>
              <a:t>minimizando os </a:t>
            </a:r>
            <a:r>
              <a:rPr lang="pt-BR" sz="2400" dirty="0"/>
              <a:t>riscos para o negócio e garantindo que as necessidades do </a:t>
            </a:r>
            <a:r>
              <a:rPr lang="pt-BR" sz="2400" dirty="0" smtClean="0"/>
              <a:t>cliente estão </a:t>
            </a:r>
            <a:r>
              <a:rPr lang="pt-BR" sz="2400" dirty="0"/>
              <a:t>sendo atendidas</a:t>
            </a:r>
          </a:p>
        </p:txBody>
      </p:sp>
    </p:spTree>
    <p:extLst>
      <p:ext uri="{BB962C8B-B14F-4D97-AF65-F5344CB8AC3E}">
        <p14:creationId xmlns:p14="http://schemas.microsoft.com/office/powerpoint/2010/main" val="344876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Erro, Defeito e Falha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/>
              <a:t>Erro </a:t>
            </a:r>
            <a:r>
              <a:rPr lang="pt-BR" dirty="0"/>
              <a:t>(</a:t>
            </a:r>
            <a:r>
              <a:rPr lang="pt-BR" dirty="0" err="1"/>
              <a:t>error</a:t>
            </a:r>
            <a:r>
              <a:rPr lang="pt-BR" dirty="0"/>
              <a:t>): é uma ação humana que produz um resultado incorreto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b="1" dirty="0"/>
              <a:t>Defeito </a:t>
            </a:r>
            <a:r>
              <a:rPr lang="pt-BR" dirty="0"/>
              <a:t>(</a:t>
            </a:r>
            <a:r>
              <a:rPr lang="pt-BR" dirty="0" err="1"/>
              <a:t>fault</a:t>
            </a:r>
            <a:r>
              <a:rPr lang="pt-BR" dirty="0"/>
              <a:t>): A manifestação de um erro no </a:t>
            </a:r>
            <a:r>
              <a:rPr lang="pt-BR" dirty="0" smtClean="0"/>
              <a:t>software. 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Também conhecido como Bug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smtClean="0"/>
              <a:t>Se </a:t>
            </a:r>
            <a:r>
              <a:rPr lang="pt-BR" dirty="0"/>
              <a:t>executado, o defeito pode causar uma </a:t>
            </a:r>
            <a:r>
              <a:rPr lang="pt-BR" dirty="0" smtClean="0"/>
              <a:t>falha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</a:t>
            </a:r>
            <a:r>
              <a:rPr lang="pt-BR" b="1" dirty="0"/>
              <a:t>Falha </a:t>
            </a:r>
            <a:r>
              <a:rPr lang="pt-BR" dirty="0"/>
              <a:t>(</a:t>
            </a:r>
            <a:r>
              <a:rPr lang="pt-BR" dirty="0" err="1"/>
              <a:t>Failure</a:t>
            </a:r>
            <a:r>
              <a:rPr lang="pt-BR" dirty="0"/>
              <a:t>): diferença indesejável entre o observado e o esperado</a:t>
            </a:r>
            <a:r>
              <a:rPr lang="pt-BR" dirty="0" smtClean="0"/>
              <a:t>. (</a:t>
            </a:r>
            <a:r>
              <a:rPr lang="pt-BR" dirty="0"/>
              <a:t>Defeito encontrado)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50424" y="5518430"/>
            <a:ext cx="5812971" cy="104586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>
                <a:solidFill>
                  <a:schemeClr val="bg1"/>
                </a:solidFill>
              </a:rPr>
              <a:t>Falha é um evento; defeito é um estado do </a:t>
            </a:r>
            <a:r>
              <a:rPr lang="pt-BR" sz="2200" b="1" dirty="0" smtClean="0">
                <a:solidFill>
                  <a:schemeClr val="bg1"/>
                </a:solidFill>
              </a:rPr>
              <a:t>software, causado </a:t>
            </a:r>
            <a:r>
              <a:rPr lang="pt-BR" sz="2200" b="1" dirty="0">
                <a:solidFill>
                  <a:schemeClr val="bg1"/>
                </a:solidFill>
              </a:rPr>
              <a:t>por um erro.</a:t>
            </a:r>
            <a:endParaRPr lang="pt-B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3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Erro, defeito e falha</a:t>
            </a:r>
            <a:endParaRPr lang="pt-BR" dirty="0"/>
          </a:p>
        </p:txBody>
      </p:sp>
      <p:sp>
        <p:nvSpPr>
          <p:cNvPr id="33" name="object 31"/>
          <p:cNvSpPr/>
          <p:nvPr/>
        </p:nvSpPr>
        <p:spPr>
          <a:xfrm>
            <a:off x="3021948" y="3128772"/>
            <a:ext cx="948055" cy="986155"/>
          </a:xfrm>
          <a:custGeom>
            <a:avLst/>
            <a:gdLst/>
            <a:ahLst/>
            <a:cxnLst/>
            <a:rect l="l" t="t" r="r" b="b"/>
            <a:pathLst>
              <a:path w="948054" h="986154">
                <a:moveTo>
                  <a:pt x="739987" y="838583"/>
                </a:moveTo>
                <a:lnTo>
                  <a:pt x="714746" y="830579"/>
                </a:lnTo>
                <a:lnTo>
                  <a:pt x="669026" y="815339"/>
                </a:lnTo>
                <a:lnTo>
                  <a:pt x="623306" y="798575"/>
                </a:lnTo>
                <a:lnTo>
                  <a:pt x="579110" y="780287"/>
                </a:lnTo>
                <a:lnTo>
                  <a:pt x="536438" y="763523"/>
                </a:lnTo>
                <a:lnTo>
                  <a:pt x="495290" y="743711"/>
                </a:lnTo>
                <a:lnTo>
                  <a:pt x="457190" y="723899"/>
                </a:lnTo>
                <a:lnTo>
                  <a:pt x="419090" y="702563"/>
                </a:lnTo>
                <a:lnTo>
                  <a:pt x="384038" y="679703"/>
                </a:lnTo>
                <a:lnTo>
                  <a:pt x="350510" y="655319"/>
                </a:lnTo>
                <a:lnTo>
                  <a:pt x="306314" y="617219"/>
                </a:lnTo>
                <a:lnTo>
                  <a:pt x="292598" y="605027"/>
                </a:lnTo>
                <a:lnTo>
                  <a:pt x="280406" y="591311"/>
                </a:lnTo>
                <a:lnTo>
                  <a:pt x="268214" y="576071"/>
                </a:lnTo>
                <a:lnTo>
                  <a:pt x="256022" y="562355"/>
                </a:lnTo>
                <a:lnTo>
                  <a:pt x="224018" y="516635"/>
                </a:lnTo>
                <a:lnTo>
                  <a:pt x="205730" y="483107"/>
                </a:lnTo>
                <a:lnTo>
                  <a:pt x="187442" y="448055"/>
                </a:lnTo>
                <a:lnTo>
                  <a:pt x="172202" y="413003"/>
                </a:lnTo>
                <a:lnTo>
                  <a:pt x="158486" y="374903"/>
                </a:lnTo>
                <a:lnTo>
                  <a:pt x="146294" y="336803"/>
                </a:lnTo>
                <a:lnTo>
                  <a:pt x="134102" y="297179"/>
                </a:lnTo>
                <a:lnTo>
                  <a:pt x="123434" y="257555"/>
                </a:lnTo>
                <a:lnTo>
                  <a:pt x="105146" y="173735"/>
                </a:lnTo>
                <a:lnTo>
                  <a:pt x="89906" y="88391"/>
                </a:lnTo>
                <a:lnTo>
                  <a:pt x="76190" y="0"/>
                </a:lnTo>
                <a:lnTo>
                  <a:pt x="0" y="12191"/>
                </a:lnTo>
                <a:lnTo>
                  <a:pt x="30470" y="187451"/>
                </a:lnTo>
                <a:lnTo>
                  <a:pt x="39614" y="231647"/>
                </a:lnTo>
                <a:lnTo>
                  <a:pt x="60950" y="316991"/>
                </a:lnTo>
                <a:lnTo>
                  <a:pt x="85334" y="399287"/>
                </a:lnTo>
                <a:lnTo>
                  <a:pt x="100574" y="440435"/>
                </a:lnTo>
                <a:lnTo>
                  <a:pt x="137150" y="516635"/>
                </a:lnTo>
                <a:lnTo>
                  <a:pt x="158486" y="554735"/>
                </a:lnTo>
                <a:lnTo>
                  <a:pt x="182870" y="589787"/>
                </a:lnTo>
                <a:lnTo>
                  <a:pt x="195062" y="608075"/>
                </a:lnTo>
                <a:lnTo>
                  <a:pt x="237734" y="656843"/>
                </a:lnTo>
                <a:lnTo>
                  <a:pt x="269738" y="687323"/>
                </a:lnTo>
                <a:lnTo>
                  <a:pt x="286502" y="701039"/>
                </a:lnTo>
                <a:lnTo>
                  <a:pt x="303266" y="716279"/>
                </a:lnTo>
                <a:lnTo>
                  <a:pt x="321554" y="728471"/>
                </a:lnTo>
                <a:lnTo>
                  <a:pt x="339842" y="742187"/>
                </a:lnTo>
                <a:lnTo>
                  <a:pt x="377942" y="766571"/>
                </a:lnTo>
                <a:lnTo>
                  <a:pt x="419090" y="789431"/>
                </a:lnTo>
                <a:lnTo>
                  <a:pt x="460238" y="810767"/>
                </a:lnTo>
                <a:lnTo>
                  <a:pt x="504434" y="832103"/>
                </a:lnTo>
                <a:lnTo>
                  <a:pt x="548630" y="850391"/>
                </a:lnTo>
                <a:lnTo>
                  <a:pt x="594350" y="868679"/>
                </a:lnTo>
                <a:lnTo>
                  <a:pt x="641594" y="886967"/>
                </a:lnTo>
                <a:lnTo>
                  <a:pt x="690362" y="903731"/>
                </a:lnTo>
                <a:lnTo>
                  <a:pt x="717513" y="912135"/>
                </a:lnTo>
                <a:lnTo>
                  <a:pt x="739987" y="838583"/>
                </a:lnTo>
                <a:close/>
              </a:path>
              <a:path w="948054" h="986154">
                <a:moveTo>
                  <a:pt x="777230" y="972146"/>
                </a:moveTo>
                <a:lnTo>
                  <a:pt x="777230" y="850391"/>
                </a:lnTo>
                <a:lnTo>
                  <a:pt x="754370" y="923543"/>
                </a:lnTo>
                <a:lnTo>
                  <a:pt x="717513" y="912135"/>
                </a:lnTo>
                <a:lnTo>
                  <a:pt x="694934" y="986027"/>
                </a:lnTo>
                <a:lnTo>
                  <a:pt x="777230" y="972146"/>
                </a:lnTo>
                <a:close/>
              </a:path>
              <a:path w="948054" h="986154">
                <a:moveTo>
                  <a:pt x="777230" y="850391"/>
                </a:moveTo>
                <a:lnTo>
                  <a:pt x="739987" y="838583"/>
                </a:lnTo>
                <a:lnTo>
                  <a:pt x="717513" y="912135"/>
                </a:lnTo>
                <a:lnTo>
                  <a:pt x="754370" y="923543"/>
                </a:lnTo>
                <a:lnTo>
                  <a:pt x="777230" y="850391"/>
                </a:lnTo>
                <a:close/>
              </a:path>
              <a:path w="948054" h="986154">
                <a:moveTo>
                  <a:pt x="947918" y="943355"/>
                </a:moveTo>
                <a:lnTo>
                  <a:pt x="761990" y="766571"/>
                </a:lnTo>
                <a:lnTo>
                  <a:pt x="739987" y="838583"/>
                </a:lnTo>
                <a:lnTo>
                  <a:pt x="777230" y="850391"/>
                </a:lnTo>
                <a:lnTo>
                  <a:pt x="777230" y="972146"/>
                </a:lnTo>
                <a:lnTo>
                  <a:pt x="947918" y="94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2"/>
          <p:cNvSpPr/>
          <p:nvPr/>
        </p:nvSpPr>
        <p:spPr>
          <a:xfrm>
            <a:off x="6222339" y="4914900"/>
            <a:ext cx="948055" cy="984885"/>
          </a:xfrm>
          <a:custGeom>
            <a:avLst/>
            <a:gdLst/>
            <a:ahLst/>
            <a:cxnLst/>
            <a:rect l="l" t="t" r="r" b="b"/>
            <a:pathLst>
              <a:path w="948054" h="984885">
                <a:moveTo>
                  <a:pt x="739856" y="838538"/>
                </a:moveTo>
                <a:lnTo>
                  <a:pt x="669035" y="815339"/>
                </a:lnTo>
                <a:lnTo>
                  <a:pt x="623315" y="798575"/>
                </a:lnTo>
                <a:lnTo>
                  <a:pt x="579119" y="780287"/>
                </a:lnTo>
                <a:lnTo>
                  <a:pt x="536447" y="761999"/>
                </a:lnTo>
                <a:lnTo>
                  <a:pt x="495299" y="743711"/>
                </a:lnTo>
                <a:lnTo>
                  <a:pt x="457199" y="723899"/>
                </a:lnTo>
                <a:lnTo>
                  <a:pt x="419099" y="702563"/>
                </a:lnTo>
                <a:lnTo>
                  <a:pt x="384047" y="679703"/>
                </a:lnTo>
                <a:lnTo>
                  <a:pt x="350519" y="655319"/>
                </a:lnTo>
                <a:lnTo>
                  <a:pt x="306323" y="617219"/>
                </a:lnTo>
                <a:lnTo>
                  <a:pt x="292607" y="605027"/>
                </a:lnTo>
                <a:lnTo>
                  <a:pt x="280415" y="591311"/>
                </a:lnTo>
                <a:lnTo>
                  <a:pt x="268223" y="576071"/>
                </a:lnTo>
                <a:lnTo>
                  <a:pt x="256031" y="562355"/>
                </a:lnTo>
                <a:lnTo>
                  <a:pt x="224027" y="516635"/>
                </a:lnTo>
                <a:lnTo>
                  <a:pt x="205739" y="483107"/>
                </a:lnTo>
                <a:lnTo>
                  <a:pt x="187451" y="448055"/>
                </a:lnTo>
                <a:lnTo>
                  <a:pt x="172211" y="413003"/>
                </a:lnTo>
                <a:lnTo>
                  <a:pt x="158495" y="374903"/>
                </a:lnTo>
                <a:lnTo>
                  <a:pt x="146303" y="336803"/>
                </a:lnTo>
                <a:lnTo>
                  <a:pt x="134111" y="297179"/>
                </a:lnTo>
                <a:lnTo>
                  <a:pt x="123443" y="257555"/>
                </a:lnTo>
                <a:lnTo>
                  <a:pt x="105155" y="173735"/>
                </a:lnTo>
                <a:lnTo>
                  <a:pt x="89915" y="86867"/>
                </a:lnTo>
                <a:lnTo>
                  <a:pt x="76199" y="0"/>
                </a:lnTo>
                <a:lnTo>
                  <a:pt x="0" y="12191"/>
                </a:lnTo>
                <a:lnTo>
                  <a:pt x="30479" y="187451"/>
                </a:lnTo>
                <a:lnTo>
                  <a:pt x="39623" y="231647"/>
                </a:lnTo>
                <a:lnTo>
                  <a:pt x="60959" y="316991"/>
                </a:lnTo>
                <a:lnTo>
                  <a:pt x="85343" y="399287"/>
                </a:lnTo>
                <a:lnTo>
                  <a:pt x="100583" y="438911"/>
                </a:lnTo>
                <a:lnTo>
                  <a:pt x="118871" y="478535"/>
                </a:lnTo>
                <a:lnTo>
                  <a:pt x="137159" y="516635"/>
                </a:lnTo>
                <a:lnTo>
                  <a:pt x="158495" y="554735"/>
                </a:lnTo>
                <a:lnTo>
                  <a:pt x="182879" y="589787"/>
                </a:lnTo>
                <a:lnTo>
                  <a:pt x="195071" y="608075"/>
                </a:lnTo>
                <a:lnTo>
                  <a:pt x="237743" y="656843"/>
                </a:lnTo>
                <a:lnTo>
                  <a:pt x="269747" y="687323"/>
                </a:lnTo>
                <a:lnTo>
                  <a:pt x="303275" y="714755"/>
                </a:lnTo>
                <a:lnTo>
                  <a:pt x="339851" y="742187"/>
                </a:lnTo>
                <a:lnTo>
                  <a:pt x="377951" y="766571"/>
                </a:lnTo>
                <a:lnTo>
                  <a:pt x="419099" y="789431"/>
                </a:lnTo>
                <a:lnTo>
                  <a:pt x="460247" y="810767"/>
                </a:lnTo>
                <a:lnTo>
                  <a:pt x="504443" y="832103"/>
                </a:lnTo>
                <a:lnTo>
                  <a:pt x="548639" y="850391"/>
                </a:lnTo>
                <a:lnTo>
                  <a:pt x="594359" y="868679"/>
                </a:lnTo>
                <a:lnTo>
                  <a:pt x="641603" y="886967"/>
                </a:lnTo>
                <a:lnTo>
                  <a:pt x="690371" y="903731"/>
                </a:lnTo>
                <a:lnTo>
                  <a:pt x="717238" y="912047"/>
                </a:lnTo>
                <a:lnTo>
                  <a:pt x="739856" y="838538"/>
                </a:lnTo>
                <a:close/>
              </a:path>
              <a:path w="948054" h="984885">
                <a:moveTo>
                  <a:pt x="777239" y="971118"/>
                </a:moveTo>
                <a:lnTo>
                  <a:pt x="777239" y="850391"/>
                </a:lnTo>
                <a:lnTo>
                  <a:pt x="754379" y="923543"/>
                </a:lnTo>
                <a:lnTo>
                  <a:pt x="717238" y="912047"/>
                </a:lnTo>
                <a:lnTo>
                  <a:pt x="694943" y="984503"/>
                </a:lnTo>
                <a:lnTo>
                  <a:pt x="777239" y="971118"/>
                </a:lnTo>
                <a:close/>
              </a:path>
              <a:path w="948054" h="984885">
                <a:moveTo>
                  <a:pt x="777239" y="850391"/>
                </a:moveTo>
                <a:lnTo>
                  <a:pt x="739856" y="838538"/>
                </a:lnTo>
                <a:lnTo>
                  <a:pt x="717238" y="912047"/>
                </a:lnTo>
                <a:lnTo>
                  <a:pt x="754379" y="923543"/>
                </a:lnTo>
                <a:lnTo>
                  <a:pt x="777239" y="850391"/>
                </a:lnTo>
                <a:close/>
              </a:path>
              <a:path w="948054" h="984885">
                <a:moveTo>
                  <a:pt x="947927" y="943355"/>
                </a:moveTo>
                <a:lnTo>
                  <a:pt x="761999" y="766571"/>
                </a:lnTo>
                <a:lnTo>
                  <a:pt x="739856" y="838538"/>
                </a:lnTo>
                <a:lnTo>
                  <a:pt x="777239" y="850391"/>
                </a:lnTo>
                <a:lnTo>
                  <a:pt x="777239" y="971118"/>
                </a:lnTo>
                <a:lnTo>
                  <a:pt x="947927" y="9433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8"/>
          <p:cNvSpPr/>
          <p:nvPr/>
        </p:nvSpPr>
        <p:spPr>
          <a:xfrm>
            <a:off x="1130664" y="1658099"/>
            <a:ext cx="2500874" cy="1214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39"/>
          <p:cNvSpPr/>
          <p:nvPr/>
        </p:nvSpPr>
        <p:spPr>
          <a:xfrm>
            <a:off x="1130664" y="1635239"/>
            <a:ext cx="2501265" cy="1214755"/>
          </a:xfrm>
          <a:custGeom>
            <a:avLst/>
            <a:gdLst/>
            <a:ahLst/>
            <a:cxnLst/>
            <a:rect l="l" t="t" r="r" b="b"/>
            <a:pathLst>
              <a:path w="2501265" h="1214755">
                <a:moveTo>
                  <a:pt x="2500874" y="1011935"/>
                </a:moveTo>
                <a:lnTo>
                  <a:pt x="2500874" y="202691"/>
                </a:lnTo>
                <a:lnTo>
                  <a:pt x="2495485" y="155954"/>
                </a:lnTo>
                <a:lnTo>
                  <a:pt x="2480151" y="113189"/>
                </a:lnTo>
                <a:lnTo>
                  <a:pt x="2456127" y="75569"/>
                </a:lnTo>
                <a:lnTo>
                  <a:pt x="2424665" y="44267"/>
                </a:lnTo>
                <a:lnTo>
                  <a:pt x="2387019" y="20456"/>
                </a:lnTo>
                <a:lnTo>
                  <a:pt x="2344440" y="5309"/>
                </a:lnTo>
                <a:lnTo>
                  <a:pt x="2298182" y="0"/>
                </a:lnTo>
                <a:lnTo>
                  <a:pt x="202691" y="0"/>
                </a:lnTo>
                <a:lnTo>
                  <a:pt x="156434" y="5309"/>
                </a:lnTo>
                <a:lnTo>
                  <a:pt x="113855" y="20456"/>
                </a:lnTo>
                <a:lnTo>
                  <a:pt x="76208" y="44267"/>
                </a:lnTo>
                <a:lnTo>
                  <a:pt x="44746" y="75569"/>
                </a:lnTo>
                <a:lnTo>
                  <a:pt x="20722" y="113189"/>
                </a:lnTo>
                <a:lnTo>
                  <a:pt x="5389" y="155954"/>
                </a:lnTo>
                <a:lnTo>
                  <a:pt x="0" y="202691"/>
                </a:lnTo>
                <a:lnTo>
                  <a:pt x="0" y="1011935"/>
                </a:lnTo>
                <a:lnTo>
                  <a:pt x="5389" y="1058193"/>
                </a:lnTo>
                <a:lnTo>
                  <a:pt x="20722" y="1100772"/>
                </a:lnTo>
                <a:lnTo>
                  <a:pt x="44746" y="1138419"/>
                </a:lnTo>
                <a:lnTo>
                  <a:pt x="76208" y="1169881"/>
                </a:lnTo>
                <a:lnTo>
                  <a:pt x="113855" y="1193905"/>
                </a:lnTo>
                <a:lnTo>
                  <a:pt x="156434" y="1209238"/>
                </a:lnTo>
                <a:lnTo>
                  <a:pt x="202691" y="1214627"/>
                </a:lnTo>
                <a:lnTo>
                  <a:pt x="2298182" y="1214627"/>
                </a:lnTo>
                <a:lnTo>
                  <a:pt x="2344440" y="1209238"/>
                </a:lnTo>
                <a:lnTo>
                  <a:pt x="2387019" y="1193905"/>
                </a:lnTo>
                <a:lnTo>
                  <a:pt x="2424665" y="1169881"/>
                </a:lnTo>
                <a:lnTo>
                  <a:pt x="2456127" y="1138419"/>
                </a:lnTo>
                <a:lnTo>
                  <a:pt x="2480151" y="1100772"/>
                </a:lnTo>
                <a:lnTo>
                  <a:pt x="2495485" y="1058193"/>
                </a:lnTo>
                <a:lnTo>
                  <a:pt x="2500874" y="1011935"/>
                </a:lnTo>
                <a:close/>
              </a:path>
            </a:pathLst>
          </a:custGeom>
          <a:solidFill>
            <a:srgbClr val="314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0"/>
          <p:cNvSpPr/>
          <p:nvPr/>
        </p:nvSpPr>
        <p:spPr>
          <a:xfrm>
            <a:off x="1130664" y="1635239"/>
            <a:ext cx="2501265" cy="1214755"/>
          </a:xfrm>
          <a:custGeom>
            <a:avLst/>
            <a:gdLst/>
            <a:ahLst/>
            <a:cxnLst/>
            <a:rect l="l" t="t" r="r" b="b"/>
            <a:pathLst>
              <a:path w="2501265" h="1214755">
                <a:moveTo>
                  <a:pt x="202691" y="0"/>
                </a:moveTo>
                <a:lnTo>
                  <a:pt x="156434" y="5309"/>
                </a:lnTo>
                <a:lnTo>
                  <a:pt x="113855" y="20456"/>
                </a:lnTo>
                <a:lnTo>
                  <a:pt x="76208" y="44267"/>
                </a:lnTo>
                <a:lnTo>
                  <a:pt x="44746" y="75569"/>
                </a:lnTo>
                <a:lnTo>
                  <a:pt x="20722" y="113189"/>
                </a:lnTo>
                <a:lnTo>
                  <a:pt x="5389" y="155954"/>
                </a:lnTo>
                <a:lnTo>
                  <a:pt x="0" y="202691"/>
                </a:lnTo>
                <a:lnTo>
                  <a:pt x="0" y="1011935"/>
                </a:lnTo>
                <a:lnTo>
                  <a:pt x="5389" y="1058193"/>
                </a:lnTo>
                <a:lnTo>
                  <a:pt x="20722" y="1100772"/>
                </a:lnTo>
                <a:lnTo>
                  <a:pt x="44746" y="1138419"/>
                </a:lnTo>
                <a:lnTo>
                  <a:pt x="76208" y="1169881"/>
                </a:lnTo>
                <a:lnTo>
                  <a:pt x="113855" y="1193905"/>
                </a:lnTo>
                <a:lnTo>
                  <a:pt x="156434" y="1209238"/>
                </a:lnTo>
                <a:lnTo>
                  <a:pt x="202691" y="1214627"/>
                </a:lnTo>
                <a:lnTo>
                  <a:pt x="2298182" y="1214627"/>
                </a:lnTo>
                <a:lnTo>
                  <a:pt x="2344440" y="1209238"/>
                </a:lnTo>
                <a:lnTo>
                  <a:pt x="2387019" y="1193905"/>
                </a:lnTo>
                <a:lnTo>
                  <a:pt x="2424665" y="1169881"/>
                </a:lnTo>
                <a:lnTo>
                  <a:pt x="2456127" y="1138419"/>
                </a:lnTo>
                <a:lnTo>
                  <a:pt x="2480151" y="1100772"/>
                </a:lnTo>
                <a:lnTo>
                  <a:pt x="2495485" y="1058193"/>
                </a:lnTo>
                <a:lnTo>
                  <a:pt x="2500874" y="1011935"/>
                </a:lnTo>
                <a:lnTo>
                  <a:pt x="2500874" y="202691"/>
                </a:lnTo>
                <a:lnTo>
                  <a:pt x="2495485" y="155954"/>
                </a:lnTo>
                <a:lnTo>
                  <a:pt x="2480151" y="113189"/>
                </a:lnTo>
                <a:lnTo>
                  <a:pt x="2456127" y="75569"/>
                </a:lnTo>
                <a:lnTo>
                  <a:pt x="2424665" y="44267"/>
                </a:lnTo>
                <a:lnTo>
                  <a:pt x="2387019" y="20456"/>
                </a:lnTo>
                <a:lnTo>
                  <a:pt x="2344440" y="5309"/>
                </a:lnTo>
                <a:lnTo>
                  <a:pt x="2298182" y="0"/>
                </a:lnTo>
                <a:lnTo>
                  <a:pt x="202691" y="0"/>
                </a:lnTo>
                <a:close/>
              </a:path>
            </a:pathLst>
          </a:custGeom>
          <a:ln w="9524">
            <a:solidFill>
              <a:srgbClr val="7182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1"/>
          <p:cNvSpPr txBox="1"/>
          <p:nvPr/>
        </p:nvSpPr>
        <p:spPr>
          <a:xfrm>
            <a:off x="1619365" y="1800340"/>
            <a:ext cx="152336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sz="20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pessoa  comete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um  erro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2"/>
          <p:cNvSpPr/>
          <p:nvPr/>
        </p:nvSpPr>
        <p:spPr>
          <a:xfrm>
            <a:off x="4059783" y="3515867"/>
            <a:ext cx="2500883" cy="1213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3"/>
          <p:cNvSpPr/>
          <p:nvPr/>
        </p:nvSpPr>
        <p:spPr>
          <a:xfrm>
            <a:off x="4059783" y="3491483"/>
            <a:ext cx="2501265" cy="1214755"/>
          </a:xfrm>
          <a:custGeom>
            <a:avLst/>
            <a:gdLst/>
            <a:ahLst/>
            <a:cxnLst/>
            <a:rect l="l" t="t" r="r" b="b"/>
            <a:pathLst>
              <a:path w="2501265" h="1214754">
                <a:moveTo>
                  <a:pt x="2500883" y="1013459"/>
                </a:moveTo>
                <a:lnTo>
                  <a:pt x="2500883" y="202691"/>
                </a:lnTo>
                <a:lnTo>
                  <a:pt x="2495494" y="156434"/>
                </a:lnTo>
                <a:lnTo>
                  <a:pt x="2480161" y="113855"/>
                </a:lnTo>
                <a:lnTo>
                  <a:pt x="2456136" y="76208"/>
                </a:lnTo>
                <a:lnTo>
                  <a:pt x="2424675" y="44746"/>
                </a:lnTo>
                <a:lnTo>
                  <a:pt x="2387028" y="20722"/>
                </a:lnTo>
                <a:lnTo>
                  <a:pt x="2344449" y="5389"/>
                </a:lnTo>
                <a:lnTo>
                  <a:pt x="2298191" y="0"/>
                </a:lnTo>
                <a:lnTo>
                  <a:pt x="202691" y="0"/>
                </a:lnTo>
                <a:lnTo>
                  <a:pt x="156434" y="5389"/>
                </a:lnTo>
                <a:lnTo>
                  <a:pt x="113855" y="20722"/>
                </a:lnTo>
                <a:lnTo>
                  <a:pt x="76208" y="44746"/>
                </a:lnTo>
                <a:lnTo>
                  <a:pt x="44746" y="76208"/>
                </a:lnTo>
                <a:lnTo>
                  <a:pt x="20722" y="113855"/>
                </a:lnTo>
                <a:lnTo>
                  <a:pt x="5389" y="156434"/>
                </a:lnTo>
                <a:lnTo>
                  <a:pt x="0" y="202691"/>
                </a:lnTo>
                <a:lnTo>
                  <a:pt x="0" y="1013459"/>
                </a:lnTo>
                <a:lnTo>
                  <a:pt x="5389" y="1059633"/>
                </a:lnTo>
                <a:lnTo>
                  <a:pt x="20722" y="1101994"/>
                </a:lnTo>
                <a:lnTo>
                  <a:pt x="44746" y="1139343"/>
                </a:lnTo>
                <a:lnTo>
                  <a:pt x="76208" y="1170480"/>
                </a:lnTo>
                <a:lnTo>
                  <a:pt x="113855" y="1194207"/>
                </a:lnTo>
                <a:lnTo>
                  <a:pt x="156434" y="1209322"/>
                </a:lnTo>
                <a:lnTo>
                  <a:pt x="202691" y="1214627"/>
                </a:lnTo>
                <a:lnTo>
                  <a:pt x="2298191" y="1214627"/>
                </a:lnTo>
                <a:lnTo>
                  <a:pt x="2344449" y="1209322"/>
                </a:lnTo>
                <a:lnTo>
                  <a:pt x="2387028" y="1194207"/>
                </a:lnTo>
                <a:lnTo>
                  <a:pt x="2424675" y="1170480"/>
                </a:lnTo>
                <a:lnTo>
                  <a:pt x="2456136" y="1139343"/>
                </a:lnTo>
                <a:lnTo>
                  <a:pt x="2480161" y="1101994"/>
                </a:lnTo>
                <a:lnTo>
                  <a:pt x="2495494" y="1059633"/>
                </a:lnTo>
                <a:lnTo>
                  <a:pt x="2500883" y="1013459"/>
                </a:lnTo>
                <a:close/>
              </a:path>
            </a:pathLst>
          </a:custGeom>
          <a:solidFill>
            <a:srgbClr val="EEA8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4"/>
          <p:cNvSpPr/>
          <p:nvPr/>
        </p:nvSpPr>
        <p:spPr>
          <a:xfrm>
            <a:off x="4059783" y="3491483"/>
            <a:ext cx="2501265" cy="1214755"/>
          </a:xfrm>
          <a:custGeom>
            <a:avLst/>
            <a:gdLst/>
            <a:ahLst/>
            <a:cxnLst/>
            <a:rect l="l" t="t" r="r" b="b"/>
            <a:pathLst>
              <a:path w="2501265" h="1214754">
                <a:moveTo>
                  <a:pt x="202691" y="0"/>
                </a:moveTo>
                <a:lnTo>
                  <a:pt x="156434" y="5389"/>
                </a:lnTo>
                <a:lnTo>
                  <a:pt x="113855" y="20722"/>
                </a:lnTo>
                <a:lnTo>
                  <a:pt x="76208" y="44746"/>
                </a:lnTo>
                <a:lnTo>
                  <a:pt x="44746" y="76208"/>
                </a:lnTo>
                <a:lnTo>
                  <a:pt x="20722" y="113855"/>
                </a:lnTo>
                <a:lnTo>
                  <a:pt x="5389" y="156434"/>
                </a:lnTo>
                <a:lnTo>
                  <a:pt x="0" y="202691"/>
                </a:lnTo>
                <a:lnTo>
                  <a:pt x="0" y="1013459"/>
                </a:lnTo>
                <a:lnTo>
                  <a:pt x="5389" y="1059633"/>
                </a:lnTo>
                <a:lnTo>
                  <a:pt x="20722" y="1101994"/>
                </a:lnTo>
                <a:lnTo>
                  <a:pt x="44746" y="1139343"/>
                </a:lnTo>
                <a:lnTo>
                  <a:pt x="76208" y="1170480"/>
                </a:lnTo>
                <a:lnTo>
                  <a:pt x="113855" y="1194207"/>
                </a:lnTo>
                <a:lnTo>
                  <a:pt x="156434" y="1209322"/>
                </a:lnTo>
                <a:lnTo>
                  <a:pt x="202691" y="1214627"/>
                </a:lnTo>
                <a:lnTo>
                  <a:pt x="2298191" y="1214627"/>
                </a:lnTo>
                <a:lnTo>
                  <a:pt x="2344449" y="1209322"/>
                </a:lnTo>
                <a:lnTo>
                  <a:pt x="2387028" y="1194207"/>
                </a:lnTo>
                <a:lnTo>
                  <a:pt x="2424675" y="1170480"/>
                </a:lnTo>
                <a:lnTo>
                  <a:pt x="2456136" y="1139343"/>
                </a:lnTo>
                <a:lnTo>
                  <a:pt x="2480161" y="1101994"/>
                </a:lnTo>
                <a:lnTo>
                  <a:pt x="2495494" y="1059633"/>
                </a:lnTo>
                <a:lnTo>
                  <a:pt x="2500883" y="1013459"/>
                </a:lnTo>
                <a:lnTo>
                  <a:pt x="2500883" y="202691"/>
                </a:lnTo>
                <a:lnTo>
                  <a:pt x="2495494" y="156434"/>
                </a:lnTo>
                <a:lnTo>
                  <a:pt x="2480161" y="113855"/>
                </a:lnTo>
                <a:lnTo>
                  <a:pt x="2456136" y="76208"/>
                </a:lnTo>
                <a:lnTo>
                  <a:pt x="2424675" y="44746"/>
                </a:lnTo>
                <a:lnTo>
                  <a:pt x="2387028" y="20722"/>
                </a:lnTo>
                <a:lnTo>
                  <a:pt x="2344449" y="5389"/>
                </a:lnTo>
                <a:lnTo>
                  <a:pt x="2298191" y="0"/>
                </a:lnTo>
                <a:lnTo>
                  <a:pt x="202691" y="0"/>
                </a:lnTo>
                <a:close/>
              </a:path>
            </a:pathLst>
          </a:custGeom>
          <a:ln w="9524">
            <a:solidFill>
              <a:srgbClr val="C47C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5"/>
          <p:cNvSpPr txBox="1"/>
          <p:nvPr/>
        </p:nvSpPr>
        <p:spPr>
          <a:xfrm>
            <a:off x="4423527" y="3658098"/>
            <a:ext cx="1774189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…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que cria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um  defeito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 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software…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48" name="object 46"/>
          <p:cNvSpPr/>
          <p:nvPr/>
        </p:nvSpPr>
        <p:spPr>
          <a:xfrm>
            <a:off x="7203795" y="5530596"/>
            <a:ext cx="2499359" cy="1214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7"/>
          <p:cNvSpPr/>
          <p:nvPr/>
        </p:nvSpPr>
        <p:spPr>
          <a:xfrm>
            <a:off x="7203795" y="5507735"/>
            <a:ext cx="2499360" cy="1214755"/>
          </a:xfrm>
          <a:custGeom>
            <a:avLst/>
            <a:gdLst/>
            <a:ahLst/>
            <a:cxnLst/>
            <a:rect l="l" t="t" r="r" b="b"/>
            <a:pathLst>
              <a:path w="2499359" h="1214754">
                <a:moveTo>
                  <a:pt x="2499359" y="1011935"/>
                </a:moveTo>
                <a:lnTo>
                  <a:pt x="2499359" y="202691"/>
                </a:lnTo>
                <a:lnTo>
                  <a:pt x="2494054" y="156434"/>
                </a:lnTo>
                <a:lnTo>
                  <a:pt x="2478939" y="113855"/>
                </a:lnTo>
                <a:lnTo>
                  <a:pt x="2455212" y="76208"/>
                </a:lnTo>
                <a:lnTo>
                  <a:pt x="2424075" y="44746"/>
                </a:lnTo>
                <a:lnTo>
                  <a:pt x="2386726" y="20722"/>
                </a:lnTo>
                <a:lnTo>
                  <a:pt x="2344365" y="5389"/>
                </a:lnTo>
                <a:lnTo>
                  <a:pt x="2298191" y="0"/>
                </a:lnTo>
                <a:lnTo>
                  <a:pt x="202691" y="0"/>
                </a:lnTo>
                <a:lnTo>
                  <a:pt x="155954" y="5389"/>
                </a:lnTo>
                <a:lnTo>
                  <a:pt x="113189" y="20722"/>
                </a:lnTo>
                <a:lnTo>
                  <a:pt x="75569" y="44746"/>
                </a:lnTo>
                <a:lnTo>
                  <a:pt x="44267" y="76208"/>
                </a:lnTo>
                <a:lnTo>
                  <a:pt x="20456" y="113855"/>
                </a:lnTo>
                <a:lnTo>
                  <a:pt x="5309" y="156434"/>
                </a:lnTo>
                <a:lnTo>
                  <a:pt x="0" y="202691"/>
                </a:lnTo>
                <a:lnTo>
                  <a:pt x="0" y="1011935"/>
                </a:lnTo>
                <a:lnTo>
                  <a:pt x="5309" y="1058673"/>
                </a:lnTo>
                <a:lnTo>
                  <a:pt x="20456" y="1101438"/>
                </a:lnTo>
                <a:lnTo>
                  <a:pt x="44267" y="1139058"/>
                </a:lnTo>
                <a:lnTo>
                  <a:pt x="75569" y="1170360"/>
                </a:lnTo>
                <a:lnTo>
                  <a:pt x="113189" y="1194171"/>
                </a:lnTo>
                <a:lnTo>
                  <a:pt x="155954" y="1209318"/>
                </a:lnTo>
                <a:lnTo>
                  <a:pt x="202691" y="1214627"/>
                </a:lnTo>
                <a:lnTo>
                  <a:pt x="2298191" y="1214627"/>
                </a:lnTo>
                <a:lnTo>
                  <a:pt x="2344365" y="1209318"/>
                </a:lnTo>
                <a:lnTo>
                  <a:pt x="2386726" y="1194171"/>
                </a:lnTo>
                <a:lnTo>
                  <a:pt x="2424075" y="1170360"/>
                </a:lnTo>
                <a:lnTo>
                  <a:pt x="2455212" y="1139058"/>
                </a:lnTo>
                <a:lnTo>
                  <a:pt x="2478939" y="1101438"/>
                </a:lnTo>
                <a:lnTo>
                  <a:pt x="2494054" y="1058673"/>
                </a:lnTo>
                <a:lnTo>
                  <a:pt x="2499359" y="1011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48"/>
          <p:cNvSpPr/>
          <p:nvPr/>
        </p:nvSpPr>
        <p:spPr>
          <a:xfrm>
            <a:off x="7203795" y="5507735"/>
            <a:ext cx="2499360" cy="1214755"/>
          </a:xfrm>
          <a:custGeom>
            <a:avLst/>
            <a:gdLst/>
            <a:ahLst/>
            <a:cxnLst/>
            <a:rect l="l" t="t" r="r" b="b"/>
            <a:pathLst>
              <a:path w="2499359" h="1214754">
                <a:moveTo>
                  <a:pt x="202691" y="0"/>
                </a:moveTo>
                <a:lnTo>
                  <a:pt x="155954" y="5389"/>
                </a:lnTo>
                <a:lnTo>
                  <a:pt x="113189" y="20722"/>
                </a:lnTo>
                <a:lnTo>
                  <a:pt x="75569" y="44746"/>
                </a:lnTo>
                <a:lnTo>
                  <a:pt x="44267" y="76208"/>
                </a:lnTo>
                <a:lnTo>
                  <a:pt x="20456" y="113855"/>
                </a:lnTo>
                <a:lnTo>
                  <a:pt x="5309" y="156434"/>
                </a:lnTo>
                <a:lnTo>
                  <a:pt x="0" y="202691"/>
                </a:lnTo>
                <a:lnTo>
                  <a:pt x="0" y="1011935"/>
                </a:lnTo>
                <a:lnTo>
                  <a:pt x="5309" y="1058673"/>
                </a:lnTo>
                <a:lnTo>
                  <a:pt x="20456" y="1101438"/>
                </a:lnTo>
                <a:lnTo>
                  <a:pt x="44267" y="1139058"/>
                </a:lnTo>
                <a:lnTo>
                  <a:pt x="75569" y="1170360"/>
                </a:lnTo>
                <a:lnTo>
                  <a:pt x="113189" y="1194171"/>
                </a:lnTo>
                <a:lnTo>
                  <a:pt x="155954" y="1209318"/>
                </a:lnTo>
                <a:lnTo>
                  <a:pt x="202691" y="1214627"/>
                </a:lnTo>
                <a:lnTo>
                  <a:pt x="2298191" y="1214627"/>
                </a:lnTo>
                <a:lnTo>
                  <a:pt x="2344365" y="1209318"/>
                </a:lnTo>
                <a:lnTo>
                  <a:pt x="2386726" y="1194171"/>
                </a:lnTo>
                <a:lnTo>
                  <a:pt x="2424075" y="1170360"/>
                </a:lnTo>
                <a:lnTo>
                  <a:pt x="2455212" y="1139058"/>
                </a:lnTo>
                <a:lnTo>
                  <a:pt x="2478939" y="1101438"/>
                </a:lnTo>
                <a:lnTo>
                  <a:pt x="2494054" y="1058673"/>
                </a:lnTo>
                <a:lnTo>
                  <a:pt x="2499359" y="1011935"/>
                </a:lnTo>
                <a:lnTo>
                  <a:pt x="2499359" y="202691"/>
                </a:lnTo>
                <a:lnTo>
                  <a:pt x="2494054" y="156434"/>
                </a:lnTo>
                <a:lnTo>
                  <a:pt x="2478939" y="113855"/>
                </a:lnTo>
                <a:lnTo>
                  <a:pt x="2455212" y="76208"/>
                </a:lnTo>
                <a:lnTo>
                  <a:pt x="2424075" y="44746"/>
                </a:lnTo>
                <a:lnTo>
                  <a:pt x="2386726" y="20722"/>
                </a:lnTo>
                <a:lnTo>
                  <a:pt x="2344365" y="5389"/>
                </a:lnTo>
                <a:lnTo>
                  <a:pt x="2298191" y="0"/>
                </a:lnTo>
                <a:lnTo>
                  <a:pt x="202691" y="0"/>
                </a:lnTo>
                <a:close/>
              </a:path>
            </a:pathLst>
          </a:custGeom>
          <a:ln w="9524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49"/>
          <p:cNvSpPr txBox="1"/>
          <p:nvPr/>
        </p:nvSpPr>
        <p:spPr>
          <a:xfrm>
            <a:off x="7402950" y="5674352"/>
            <a:ext cx="2101215" cy="9251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…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que pode  causar uma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falha  na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operação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93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pc="-65" dirty="0"/>
              <a:t> </a:t>
            </a:r>
            <a:r>
              <a:rPr lang="pt-BR" spc="-5" dirty="0"/>
              <a:t>Confiabilidade do Software x</a:t>
            </a:r>
            <a:r>
              <a:rPr lang="pt-BR" spc="65" dirty="0"/>
              <a:t> </a:t>
            </a:r>
            <a:r>
              <a:rPr lang="pt-BR" spc="-5" dirty="0"/>
              <a:t>Defeitos	</a:t>
            </a:r>
            <a:br>
              <a:rPr lang="pt-BR" spc="-5" dirty="0"/>
            </a:br>
            <a:endParaRPr lang="pt-BR" dirty="0"/>
          </a:p>
        </p:txBody>
      </p:sp>
      <p:sp>
        <p:nvSpPr>
          <p:cNvPr id="5" name="object 3"/>
          <p:cNvSpPr txBox="1"/>
          <p:nvPr/>
        </p:nvSpPr>
        <p:spPr>
          <a:xfrm>
            <a:off x="542182" y="1665125"/>
            <a:ext cx="8639810" cy="137033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596900" marR="514984" algn="ctr">
              <a:lnSpc>
                <a:spcPct val="100000"/>
              </a:lnSpc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Confiabilidade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é 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probabilidade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que 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software não  causará uma falha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sistema por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um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tempo especificado,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sob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condições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determinadas.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249029" y="4319006"/>
            <a:ext cx="494284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b="1" spc="-5" dirty="0">
                <a:latin typeface="Arial"/>
                <a:cs typeface="Arial"/>
              </a:rPr>
              <a:t>Pode existir um software livre </a:t>
            </a:r>
            <a:r>
              <a:rPr sz="1800" b="1" dirty="0">
                <a:latin typeface="Arial"/>
                <a:cs typeface="Arial"/>
              </a:rPr>
              <a:t>de</a:t>
            </a:r>
            <a:r>
              <a:rPr sz="1800" b="1" spc="-5" dirty="0">
                <a:latin typeface="Arial"/>
                <a:cs typeface="Arial"/>
              </a:rPr>
              <a:t> defeitos?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1249029" y="5280651"/>
            <a:ext cx="6860540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b="1" spc="-5" dirty="0">
                <a:latin typeface="Arial"/>
                <a:cs typeface="Arial"/>
              </a:rPr>
              <a:t>Por existir softwares confiáveis mas </a:t>
            </a:r>
            <a:r>
              <a:rPr sz="1800" b="1" dirty="0">
                <a:latin typeface="Arial"/>
                <a:cs typeface="Arial"/>
              </a:rPr>
              <a:t>que </a:t>
            </a:r>
            <a:r>
              <a:rPr sz="1800" b="1" spc="-5" dirty="0">
                <a:latin typeface="Arial"/>
                <a:cs typeface="Arial"/>
              </a:rPr>
              <a:t>possuem</a:t>
            </a:r>
            <a:r>
              <a:rPr sz="1800" b="1" spc="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defeitos?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2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65" dirty="0"/>
              <a:t> </a:t>
            </a:r>
            <a:r>
              <a:rPr lang="pt-BR" spc="-5" dirty="0"/>
              <a:t>Confiabilidade do</a:t>
            </a:r>
            <a:r>
              <a:rPr lang="pt-BR" spc="10" dirty="0"/>
              <a:t> </a:t>
            </a:r>
            <a:r>
              <a:rPr lang="pt-BR" spc="-5" dirty="0"/>
              <a:t>Software	</a:t>
            </a:r>
            <a:br>
              <a:rPr lang="pt-BR" spc="-5" dirty="0"/>
            </a:br>
            <a:endParaRPr lang="pt-BR" dirty="0"/>
          </a:p>
        </p:txBody>
      </p:sp>
      <p:sp>
        <p:nvSpPr>
          <p:cNvPr id="5" name="object 3"/>
          <p:cNvSpPr txBox="1"/>
          <p:nvPr/>
        </p:nvSpPr>
        <p:spPr>
          <a:xfrm>
            <a:off x="1902829" y="1675880"/>
            <a:ext cx="13106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Confiabilidade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8332590" y="4981439"/>
            <a:ext cx="656590" cy="260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empo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2404228" y="1991855"/>
            <a:ext cx="171450" cy="3145790"/>
          </a:xfrm>
          <a:custGeom>
            <a:avLst/>
            <a:gdLst/>
            <a:ahLst/>
            <a:cxnLst/>
            <a:rect l="l" t="t" r="r" b="b"/>
            <a:pathLst>
              <a:path w="171450" h="3145790">
                <a:moveTo>
                  <a:pt x="171045" y="150304"/>
                </a:moveTo>
                <a:lnTo>
                  <a:pt x="168140" y="143255"/>
                </a:lnTo>
                <a:lnTo>
                  <a:pt x="85844" y="0"/>
                </a:lnTo>
                <a:lnTo>
                  <a:pt x="2024" y="143255"/>
                </a:lnTo>
                <a:lnTo>
                  <a:pt x="0" y="150304"/>
                </a:lnTo>
                <a:lnTo>
                  <a:pt x="690" y="157352"/>
                </a:lnTo>
                <a:lnTo>
                  <a:pt x="3952" y="163829"/>
                </a:lnTo>
                <a:lnTo>
                  <a:pt x="9644" y="169163"/>
                </a:lnTo>
                <a:lnTo>
                  <a:pt x="16692" y="171188"/>
                </a:lnTo>
                <a:lnTo>
                  <a:pt x="23741" y="170497"/>
                </a:lnTo>
                <a:lnTo>
                  <a:pt x="30218" y="167235"/>
                </a:lnTo>
                <a:lnTo>
                  <a:pt x="35552" y="161543"/>
                </a:lnTo>
                <a:lnTo>
                  <a:pt x="65961" y="109709"/>
                </a:lnTo>
                <a:lnTo>
                  <a:pt x="66032" y="38099"/>
                </a:lnTo>
                <a:lnTo>
                  <a:pt x="104132" y="38099"/>
                </a:lnTo>
                <a:lnTo>
                  <a:pt x="104132" y="106991"/>
                </a:lnTo>
                <a:lnTo>
                  <a:pt x="136136" y="161543"/>
                </a:lnTo>
                <a:lnTo>
                  <a:pt x="140827" y="167235"/>
                </a:lnTo>
                <a:lnTo>
                  <a:pt x="147375" y="170497"/>
                </a:lnTo>
                <a:lnTo>
                  <a:pt x="154781" y="171188"/>
                </a:lnTo>
                <a:lnTo>
                  <a:pt x="162044" y="169163"/>
                </a:lnTo>
                <a:lnTo>
                  <a:pt x="167711" y="163829"/>
                </a:lnTo>
                <a:lnTo>
                  <a:pt x="170807" y="157352"/>
                </a:lnTo>
                <a:lnTo>
                  <a:pt x="171045" y="150304"/>
                </a:lnTo>
                <a:close/>
              </a:path>
              <a:path w="171450" h="3145790">
                <a:moveTo>
                  <a:pt x="104064" y="106876"/>
                </a:moveTo>
                <a:lnTo>
                  <a:pt x="85844" y="75818"/>
                </a:lnTo>
                <a:lnTo>
                  <a:pt x="65961" y="109709"/>
                </a:lnTo>
                <a:lnTo>
                  <a:pt x="62984" y="3145548"/>
                </a:lnTo>
                <a:lnTo>
                  <a:pt x="101084" y="3145548"/>
                </a:lnTo>
                <a:lnTo>
                  <a:pt x="104064" y="106876"/>
                </a:lnTo>
                <a:close/>
              </a:path>
              <a:path w="171450" h="3145790">
                <a:moveTo>
                  <a:pt x="104132" y="38099"/>
                </a:moveTo>
                <a:lnTo>
                  <a:pt x="66032" y="38099"/>
                </a:lnTo>
                <a:lnTo>
                  <a:pt x="65961" y="109709"/>
                </a:lnTo>
                <a:lnTo>
                  <a:pt x="69080" y="104393"/>
                </a:lnTo>
                <a:lnTo>
                  <a:pt x="69080" y="47243"/>
                </a:lnTo>
                <a:lnTo>
                  <a:pt x="102608" y="47243"/>
                </a:lnTo>
                <a:lnTo>
                  <a:pt x="102608" y="104393"/>
                </a:lnTo>
                <a:lnTo>
                  <a:pt x="104064" y="106876"/>
                </a:lnTo>
                <a:lnTo>
                  <a:pt x="104132" y="38099"/>
                </a:lnTo>
                <a:close/>
              </a:path>
              <a:path w="171450" h="3145790">
                <a:moveTo>
                  <a:pt x="102608" y="47243"/>
                </a:moveTo>
                <a:lnTo>
                  <a:pt x="69080" y="47243"/>
                </a:lnTo>
                <a:lnTo>
                  <a:pt x="85844" y="75818"/>
                </a:lnTo>
                <a:lnTo>
                  <a:pt x="102608" y="47243"/>
                </a:lnTo>
                <a:close/>
              </a:path>
              <a:path w="171450" h="3145790">
                <a:moveTo>
                  <a:pt x="85844" y="75818"/>
                </a:moveTo>
                <a:lnTo>
                  <a:pt x="69080" y="47243"/>
                </a:lnTo>
                <a:lnTo>
                  <a:pt x="69080" y="104393"/>
                </a:lnTo>
                <a:lnTo>
                  <a:pt x="85844" y="75818"/>
                </a:lnTo>
                <a:close/>
              </a:path>
              <a:path w="171450" h="3145790">
                <a:moveTo>
                  <a:pt x="102608" y="104393"/>
                </a:moveTo>
                <a:lnTo>
                  <a:pt x="102608" y="47243"/>
                </a:lnTo>
                <a:lnTo>
                  <a:pt x="85844" y="75818"/>
                </a:lnTo>
                <a:lnTo>
                  <a:pt x="102608" y="104393"/>
                </a:lnTo>
                <a:close/>
              </a:path>
              <a:path w="171450" h="3145790">
                <a:moveTo>
                  <a:pt x="104132" y="106991"/>
                </a:moveTo>
                <a:lnTo>
                  <a:pt x="104132" y="38099"/>
                </a:lnTo>
                <a:lnTo>
                  <a:pt x="104064" y="106876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/>
          <p:nvPr/>
        </p:nvSpPr>
        <p:spPr>
          <a:xfrm>
            <a:off x="2488548" y="5050035"/>
            <a:ext cx="5715000" cy="171450"/>
          </a:xfrm>
          <a:custGeom>
            <a:avLst/>
            <a:gdLst/>
            <a:ahLst/>
            <a:cxnLst/>
            <a:rect l="l" t="t" r="r" b="b"/>
            <a:pathLst>
              <a:path w="5715000" h="171450">
                <a:moveTo>
                  <a:pt x="5640157" y="85265"/>
                </a:moveTo>
                <a:lnTo>
                  <a:pt x="5606576" y="66013"/>
                </a:lnTo>
                <a:lnTo>
                  <a:pt x="0" y="64508"/>
                </a:lnTo>
                <a:lnTo>
                  <a:pt x="0" y="102608"/>
                </a:lnTo>
                <a:lnTo>
                  <a:pt x="5608030" y="104113"/>
                </a:lnTo>
                <a:lnTo>
                  <a:pt x="5640157" y="85265"/>
                </a:lnTo>
                <a:close/>
              </a:path>
              <a:path w="5715000" h="171450">
                <a:moveTo>
                  <a:pt x="5714990" y="85844"/>
                </a:moveTo>
                <a:lnTo>
                  <a:pt x="5571734" y="2024"/>
                </a:lnTo>
                <a:lnTo>
                  <a:pt x="5564686" y="0"/>
                </a:lnTo>
                <a:lnTo>
                  <a:pt x="5557637" y="690"/>
                </a:lnTo>
                <a:lnTo>
                  <a:pt x="5551160" y="3952"/>
                </a:lnTo>
                <a:lnTo>
                  <a:pt x="5545826" y="9644"/>
                </a:lnTo>
                <a:lnTo>
                  <a:pt x="5543802" y="16049"/>
                </a:lnTo>
                <a:lnTo>
                  <a:pt x="5544493" y="23169"/>
                </a:lnTo>
                <a:lnTo>
                  <a:pt x="5547755" y="30003"/>
                </a:lnTo>
                <a:lnTo>
                  <a:pt x="5553446" y="35552"/>
                </a:lnTo>
                <a:lnTo>
                  <a:pt x="5606576" y="66013"/>
                </a:lnTo>
                <a:lnTo>
                  <a:pt x="5676890" y="66032"/>
                </a:lnTo>
                <a:lnTo>
                  <a:pt x="5676890" y="107731"/>
                </a:lnTo>
                <a:lnTo>
                  <a:pt x="5714990" y="85844"/>
                </a:lnTo>
                <a:close/>
              </a:path>
              <a:path w="5715000" h="171450">
                <a:moveTo>
                  <a:pt x="5676890" y="107731"/>
                </a:moveTo>
                <a:lnTo>
                  <a:pt x="5676890" y="104132"/>
                </a:lnTo>
                <a:lnTo>
                  <a:pt x="5608030" y="104113"/>
                </a:lnTo>
                <a:lnTo>
                  <a:pt x="5553446" y="136136"/>
                </a:lnTo>
                <a:lnTo>
                  <a:pt x="5547755" y="140827"/>
                </a:lnTo>
                <a:lnTo>
                  <a:pt x="5544493" y="147375"/>
                </a:lnTo>
                <a:lnTo>
                  <a:pt x="5543802" y="154781"/>
                </a:lnTo>
                <a:lnTo>
                  <a:pt x="5545826" y="162044"/>
                </a:lnTo>
                <a:lnTo>
                  <a:pt x="5551160" y="167711"/>
                </a:lnTo>
                <a:lnTo>
                  <a:pt x="5557637" y="170807"/>
                </a:lnTo>
                <a:lnTo>
                  <a:pt x="5564686" y="171045"/>
                </a:lnTo>
                <a:lnTo>
                  <a:pt x="5571734" y="168140"/>
                </a:lnTo>
                <a:lnTo>
                  <a:pt x="5676890" y="107731"/>
                </a:lnTo>
                <a:close/>
              </a:path>
              <a:path w="5715000" h="171450">
                <a:moveTo>
                  <a:pt x="5676890" y="104132"/>
                </a:moveTo>
                <a:lnTo>
                  <a:pt x="5676890" y="66032"/>
                </a:lnTo>
                <a:lnTo>
                  <a:pt x="5606576" y="66013"/>
                </a:lnTo>
                <a:lnTo>
                  <a:pt x="5640157" y="85265"/>
                </a:lnTo>
                <a:lnTo>
                  <a:pt x="5667746" y="69080"/>
                </a:lnTo>
                <a:lnTo>
                  <a:pt x="5667746" y="104129"/>
                </a:lnTo>
                <a:lnTo>
                  <a:pt x="5676890" y="104132"/>
                </a:lnTo>
                <a:close/>
              </a:path>
              <a:path w="5715000" h="171450">
                <a:moveTo>
                  <a:pt x="5667746" y="104129"/>
                </a:moveTo>
                <a:lnTo>
                  <a:pt x="5667746" y="101084"/>
                </a:lnTo>
                <a:lnTo>
                  <a:pt x="5640157" y="85265"/>
                </a:lnTo>
                <a:lnTo>
                  <a:pt x="5608030" y="104113"/>
                </a:lnTo>
                <a:lnTo>
                  <a:pt x="5667746" y="104129"/>
                </a:lnTo>
                <a:close/>
              </a:path>
              <a:path w="5715000" h="171450">
                <a:moveTo>
                  <a:pt x="5667746" y="101084"/>
                </a:moveTo>
                <a:lnTo>
                  <a:pt x="5667746" y="69080"/>
                </a:lnTo>
                <a:lnTo>
                  <a:pt x="5640157" y="85265"/>
                </a:lnTo>
                <a:lnTo>
                  <a:pt x="5667746" y="101084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 txBox="1"/>
          <p:nvPr/>
        </p:nvSpPr>
        <p:spPr>
          <a:xfrm>
            <a:off x="1025508" y="6051803"/>
            <a:ext cx="8639810" cy="51244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wrap="square" lIns="0" tIns="123189" rIns="0" bIns="0" rtlCol="0">
            <a:spAutoFit/>
          </a:bodyPr>
          <a:lstStyle/>
          <a:p>
            <a:pPr marL="2226310">
              <a:lnSpc>
                <a:spcPct val="100000"/>
              </a:lnSpc>
              <a:spcBef>
                <a:spcPts val="969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Nenhuma falha encontrada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confiança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274667" y="2206739"/>
            <a:ext cx="1927860" cy="346075"/>
          </a:xfrm>
          <a:prstGeom prst="rect">
            <a:avLst/>
          </a:prstGeom>
          <a:solidFill>
            <a:srgbClr val="9D9DFF"/>
          </a:solidFill>
          <a:ln w="9524">
            <a:solidFill>
              <a:srgbClr val="0000E5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30"/>
              </a:spcBef>
            </a:pPr>
            <a:r>
              <a:rPr sz="1600" spc="-5" dirty="0">
                <a:latin typeface="Arial"/>
                <a:cs typeface="Arial"/>
              </a:rPr>
              <a:t>Defeito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encontrado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9"/>
          <p:cNvSpPr/>
          <p:nvPr/>
        </p:nvSpPr>
        <p:spPr>
          <a:xfrm>
            <a:off x="2488548" y="4206239"/>
            <a:ext cx="1428115" cy="929640"/>
          </a:xfrm>
          <a:custGeom>
            <a:avLst/>
            <a:gdLst/>
            <a:ahLst/>
            <a:cxnLst/>
            <a:rect l="l" t="t" r="r" b="b"/>
            <a:pathLst>
              <a:path w="1428114" h="929639">
                <a:moveTo>
                  <a:pt x="0" y="929639"/>
                </a:moveTo>
                <a:lnTo>
                  <a:pt x="1427978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0"/>
          <p:cNvSpPr/>
          <p:nvPr/>
        </p:nvSpPr>
        <p:spPr>
          <a:xfrm>
            <a:off x="3916527" y="3563111"/>
            <a:ext cx="643255" cy="643255"/>
          </a:xfrm>
          <a:custGeom>
            <a:avLst/>
            <a:gdLst/>
            <a:ahLst/>
            <a:cxnLst/>
            <a:rect l="l" t="t" r="r" b="b"/>
            <a:pathLst>
              <a:path w="643254" h="643254">
                <a:moveTo>
                  <a:pt x="0" y="643127"/>
                </a:moveTo>
                <a:lnTo>
                  <a:pt x="643127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/>
          <p:nvPr/>
        </p:nvSpPr>
        <p:spPr>
          <a:xfrm>
            <a:off x="4559655" y="3563111"/>
            <a:ext cx="143510" cy="715010"/>
          </a:xfrm>
          <a:custGeom>
            <a:avLst/>
            <a:gdLst/>
            <a:ahLst/>
            <a:cxnLst/>
            <a:rect l="l" t="t" r="r" b="b"/>
            <a:pathLst>
              <a:path w="143510" h="715010">
                <a:moveTo>
                  <a:pt x="0" y="0"/>
                </a:moveTo>
                <a:lnTo>
                  <a:pt x="143255" y="71475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2"/>
          <p:cNvSpPr/>
          <p:nvPr/>
        </p:nvSpPr>
        <p:spPr>
          <a:xfrm>
            <a:off x="4702911" y="3849623"/>
            <a:ext cx="715010" cy="428625"/>
          </a:xfrm>
          <a:custGeom>
            <a:avLst/>
            <a:gdLst/>
            <a:ahLst/>
            <a:cxnLst/>
            <a:rect l="l" t="t" r="r" b="b"/>
            <a:pathLst>
              <a:path w="715010" h="428625">
                <a:moveTo>
                  <a:pt x="0" y="428243"/>
                </a:moveTo>
                <a:lnTo>
                  <a:pt x="71475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/>
          <p:nvPr/>
        </p:nvSpPr>
        <p:spPr>
          <a:xfrm>
            <a:off x="5417667" y="3206495"/>
            <a:ext cx="715010" cy="643255"/>
          </a:xfrm>
          <a:custGeom>
            <a:avLst/>
            <a:gdLst/>
            <a:ahLst/>
            <a:cxnLst/>
            <a:rect l="l" t="t" r="r" b="b"/>
            <a:pathLst>
              <a:path w="715010" h="643254">
                <a:moveTo>
                  <a:pt x="0" y="643127"/>
                </a:moveTo>
                <a:lnTo>
                  <a:pt x="714755" y="0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6132423" y="3206495"/>
            <a:ext cx="70485" cy="715010"/>
          </a:xfrm>
          <a:custGeom>
            <a:avLst/>
            <a:gdLst/>
            <a:ahLst/>
            <a:cxnLst/>
            <a:rect l="l" t="t" r="r" b="b"/>
            <a:pathLst>
              <a:path w="70485" h="715010">
                <a:moveTo>
                  <a:pt x="0" y="0"/>
                </a:moveTo>
                <a:lnTo>
                  <a:pt x="70103" y="714755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/>
          <p:nvPr/>
        </p:nvSpPr>
        <p:spPr>
          <a:xfrm>
            <a:off x="6194907" y="2634983"/>
            <a:ext cx="1722120" cy="1297305"/>
          </a:xfrm>
          <a:custGeom>
            <a:avLst/>
            <a:gdLst/>
            <a:ahLst/>
            <a:cxnLst/>
            <a:rect l="l" t="t" r="r" b="b"/>
            <a:pathLst>
              <a:path w="1722120" h="1297304">
                <a:moveTo>
                  <a:pt x="1663400" y="63460"/>
                </a:moveTo>
                <a:lnTo>
                  <a:pt x="1646099" y="39868"/>
                </a:lnTo>
                <a:lnTo>
                  <a:pt x="0" y="1274076"/>
                </a:lnTo>
                <a:lnTo>
                  <a:pt x="16763" y="1296936"/>
                </a:lnTo>
                <a:lnTo>
                  <a:pt x="1663400" y="63460"/>
                </a:lnTo>
                <a:close/>
              </a:path>
              <a:path w="1722120" h="1297304">
                <a:moveTo>
                  <a:pt x="1722119" y="0"/>
                </a:moveTo>
                <a:lnTo>
                  <a:pt x="1629155" y="16763"/>
                </a:lnTo>
                <a:lnTo>
                  <a:pt x="1646099" y="39868"/>
                </a:lnTo>
                <a:lnTo>
                  <a:pt x="1656587" y="32003"/>
                </a:lnTo>
                <a:lnTo>
                  <a:pt x="1674875" y="54863"/>
                </a:lnTo>
                <a:lnTo>
                  <a:pt x="1674875" y="79109"/>
                </a:lnTo>
                <a:lnTo>
                  <a:pt x="1679447" y="85343"/>
                </a:lnTo>
                <a:lnTo>
                  <a:pt x="1722119" y="0"/>
                </a:lnTo>
                <a:close/>
              </a:path>
              <a:path w="1722120" h="1297304">
                <a:moveTo>
                  <a:pt x="1674875" y="54863"/>
                </a:moveTo>
                <a:lnTo>
                  <a:pt x="1656587" y="32003"/>
                </a:lnTo>
                <a:lnTo>
                  <a:pt x="1646099" y="39868"/>
                </a:lnTo>
                <a:lnTo>
                  <a:pt x="1663400" y="63460"/>
                </a:lnTo>
                <a:lnTo>
                  <a:pt x="1674875" y="54863"/>
                </a:lnTo>
                <a:close/>
              </a:path>
              <a:path w="1722120" h="1297304">
                <a:moveTo>
                  <a:pt x="1674875" y="79109"/>
                </a:moveTo>
                <a:lnTo>
                  <a:pt x="1674875" y="54863"/>
                </a:lnTo>
                <a:lnTo>
                  <a:pt x="1663400" y="63460"/>
                </a:lnTo>
                <a:lnTo>
                  <a:pt x="1674875" y="791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6"/>
          <p:cNvSpPr/>
          <p:nvPr/>
        </p:nvSpPr>
        <p:spPr>
          <a:xfrm>
            <a:off x="4632807" y="2543543"/>
            <a:ext cx="617220" cy="742315"/>
          </a:xfrm>
          <a:custGeom>
            <a:avLst/>
            <a:gdLst/>
            <a:ahLst/>
            <a:cxnLst/>
            <a:rect l="l" t="t" r="r" b="b"/>
            <a:pathLst>
              <a:path w="617220" h="742314">
                <a:moveTo>
                  <a:pt x="43798" y="667614"/>
                </a:moveTo>
                <a:lnTo>
                  <a:pt x="21335" y="649236"/>
                </a:lnTo>
                <a:lnTo>
                  <a:pt x="0" y="742200"/>
                </a:lnTo>
                <a:lnTo>
                  <a:pt x="35051" y="727091"/>
                </a:lnTo>
                <a:lnTo>
                  <a:pt x="35051" y="678192"/>
                </a:lnTo>
                <a:lnTo>
                  <a:pt x="43798" y="667614"/>
                </a:lnTo>
                <a:close/>
              </a:path>
              <a:path w="617220" h="742314">
                <a:moveTo>
                  <a:pt x="65544" y="685407"/>
                </a:moveTo>
                <a:lnTo>
                  <a:pt x="43798" y="667614"/>
                </a:lnTo>
                <a:lnTo>
                  <a:pt x="35051" y="678192"/>
                </a:lnTo>
                <a:lnTo>
                  <a:pt x="56387" y="696480"/>
                </a:lnTo>
                <a:lnTo>
                  <a:pt x="65544" y="685407"/>
                </a:lnTo>
                <a:close/>
              </a:path>
              <a:path w="617220" h="742314">
                <a:moveTo>
                  <a:pt x="88391" y="704100"/>
                </a:moveTo>
                <a:lnTo>
                  <a:pt x="65544" y="685407"/>
                </a:lnTo>
                <a:lnTo>
                  <a:pt x="56387" y="696480"/>
                </a:lnTo>
                <a:lnTo>
                  <a:pt x="35051" y="678192"/>
                </a:lnTo>
                <a:lnTo>
                  <a:pt x="35051" y="727091"/>
                </a:lnTo>
                <a:lnTo>
                  <a:pt x="88391" y="704100"/>
                </a:lnTo>
                <a:close/>
              </a:path>
              <a:path w="617220" h="742314">
                <a:moveTo>
                  <a:pt x="617219" y="18287"/>
                </a:moveTo>
                <a:lnTo>
                  <a:pt x="595883" y="0"/>
                </a:lnTo>
                <a:lnTo>
                  <a:pt x="43798" y="667614"/>
                </a:lnTo>
                <a:lnTo>
                  <a:pt x="65544" y="685407"/>
                </a:lnTo>
                <a:lnTo>
                  <a:pt x="617219" y="18287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7"/>
          <p:cNvSpPr/>
          <p:nvPr/>
        </p:nvSpPr>
        <p:spPr>
          <a:xfrm>
            <a:off x="5231739" y="2540495"/>
            <a:ext cx="759460" cy="460375"/>
          </a:xfrm>
          <a:custGeom>
            <a:avLst/>
            <a:gdLst/>
            <a:ahLst/>
            <a:cxnLst/>
            <a:rect l="l" t="t" r="r" b="b"/>
            <a:pathLst>
              <a:path w="759460" h="460375">
                <a:moveTo>
                  <a:pt x="692785" y="403229"/>
                </a:moveTo>
                <a:lnTo>
                  <a:pt x="15239" y="0"/>
                </a:lnTo>
                <a:lnTo>
                  <a:pt x="0" y="24383"/>
                </a:lnTo>
                <a:lnTo>
                  <a:pt x="677649" y="428281"/>
                </a:lnTo>
                <a:lnTo>
                  <a:pt x="692785" y="403229"/>
                </a:lnTo>
                <a:close/>
              </a:path>
              <a:path w="759460" h="460375">
                <a:moveTo>
                  <a:pt x="704087" y="455893"/>
                </a:moveTo>
                <a:lnTo>
                  <a:pt x="704087" y="409955"/>
                </a:lnTo>
                <a:lnTo>
                  <a:pt x="690371" y="435863"/>
                </a:lnTo>
                <a:lnTo>
                  <a:pt x="677649" y="428281"/>
                </a:lnTo>
                <a:lnTo>
                  <a:pt x="662939" y="452627"/>
                </a:lnTo>
                <a:lnTo>
                  <a:pt x="704087" y="455893"/>
                </a:lnTo>
                <a:close/>
              </a:path>
              <a:path w="759460" h="460375">
                <a:moveTo>
                  <a:pt x="704087" y="409955"/>
                </a:moveTo>
                <a:lnTo>
                  <a:pt x="692785" y="403229"/>
                </a:lnTo>
                <a:lnTo>
                  <a:pt x="677649" y="428281"/>
                </a:lnTo>
                <a:lnTo>
                  <a:pt x="690371" y="435863"/>
                </a:lnTo>
                <a:lnTo>
                  <a:pt x="704087" y="409955"/>
                </a:lnTo>
                <a:close/>
              </a:path>
              <a:path w="759460" h="460375">
                <a:moveTo>
                  <a:pt x="758951" y="460247"/>
                </a:moveTo>
                <a:lnTo>
                  <a:pt x="707135" y="379475"/>
                </a:lnTo>
                <a:lnTo>
                  <a:pt x="692785" y="403229"/>
                </a:lnTo>
                <a:lnTo>
                  <a:pt x="704087" y="409955"/>
                </a:lnTo>
                <a:lnTo>
                  <a:pt x="704087" y="455893"/>
                </a:lnTo>
                <a:lnTo>
                  <a:pt x="758951" y="460247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8"/>
          <p:cNvSpPr/>
          <p:nvPr/>
        </p:nvSpPr>
        <p:spPr>
          <a:xfrm>
            <a:off x="4398111" y="3493008"/>
            <a:ext cx="254507" cy="254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9"/>
          <p:cNvSpPr/>
          <p:nvPr/>
        </p:nvSpPr>
        <p:spPr>
          <a:xfrm>
            <a:off x="4417923" y="3491483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4" h="216535">
                <a:moveTo>
                  <a:pt x="214883" y="108203"/>
                </a:moveTo>
                <a:lnTo>
                  <a:pt x="206549" y="66222"/>
                </a:lnTo>
                <a:lnTo>
                  <a:pt x="183641" y="31813"/>
                </a:lnTo>
                <a:lnTo>
                  <a:pt x="149304" y="8548"/>
                </a:lnTo>
                <a:lnTo>
                  <a:pt x="106679" y="0"/>
                </a:lnTo>
                <a:lnTo>
                  <a:pt x="64936" y="8548"/>
                </a:lnTo>
                <a:lnTo>
                  <a:pt x="31051" y="31813"/>
                </a:lnTo>
                <a:lnTo>
                  <a:pt x="8310" y="66222"/>
                </a:lnTo>
                <a:lnTo>
                  <a:pt x="0" y="108203"/>
                </a:lnTo>
                <a:lnTo>
                  <a:pt x="8310" y="150185"/>
                </a:lnTo>
                <a:lnTo>
                  <a:pt x="31051" y="184594"/>
                </a:lnTo>
                <a:lnTo>
                  <a:pt x="64936" y="207859"/>
                </a:lnTo>
                <a:lnTo>
                  <a:pt x="106679" y="216407"/>
                </a:lnTo>
                <a:lnTo>
                  <a:pt x="149304" y="207859"/>
                </a:lnTo>
                <a:lnTo>
                  <a:pt x="183641" y="184594"/>
                </a:lnTo>
                <a:lnTo>
                  <a:pt x="206549" y="150185"/>
                </a:lnTo>
                <a:lnTo>
                  <a:pt x="214883" y="108203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0"/>
          <p:cNvSpPr/>
          <p:nvPr/>
        </p:nvSpPr>
        <p:spPr>
          <a:xfrm>
            <a:off x="4417923" y="3491483"/>
            <a:ext cx="215265" cy="216535"/>
          </a:xfrm>
          <a:custGeom>
            <a:avLst/>
            <a:gdLst/>
            <a:ahLst/>
            <a:cxnLst/>
            <a:rect l="l" t="t" r="r" b="b"/>
            <a:pathLst>
              <a:path w="215264" h="216535">
                <a:moveTo>
                  <a:pt x="106679" y="0"/>
                </a:moveTo>
                <a:lnTo>
                  <a:pt x="64936" y="8548"/>
                </a:lnTo>
                <a:lnTo>
                  <a:pt x="31051" y="31813"/>
                </a:lnTo>
                <a:lnTo>
                  <a:pt x="8310" y="66222"/>
                </a:lnTo>
                <a:lnTo>
                  <a:pt x="0" y="108203"/>
                </a:lnTo>
                <a:lnTo>
                  <a:pt x="8310" y="150185"/>
                </a:lnTo>
                <a:lnTo>
                  <a:pt x="31051" y="184594"/>
                </a:lnTo>
                <a:lnTo>
                  <a:pt x="64936" y="207859"/>
                </a:lnTo>
                <a:lnTo>
                  <a:pt x="106679" y="216407"/>
                </a:lnTo>
                <a:lnTo>
                  <a:pt x="149304" y="207859"/>
                </a:lnTo>
                <a:lnTo>
                  <a:pt x="183641" y="184594"/>
                </a:lnTo>
                <a:lnTo>
                  <a:pt x="206549" y="150185"/>
                </a:lnTo>
                <a:lnTo>
                  <a:pt x="214883" y="108203"/>
                </a:lnTo>
                <a:lnTo>
                  <a:pt x="206549" y="66222"/>
                </a:lnTo>
                <a:lnTo>
                  <a:pt x="183641" y="31813"/>
                </a:lnTo>
                <a:lnTo>
                  <a:pt x="149304" y="8548"/>
                </a:lnTo>
                <a:lnTo>
                  <a:pt x="106679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1"/>
          <p:cNvSpPr/>
          <p:nvPr/>
        </p:nvSpPr>
        <p:spPr>
          <a:xfrm>
            <a:off x="5969355" y="3134867"/>
            <a:ext cx="254507" cy="2529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2"/>
          <p:cNvSpPr/>
          <p:nvPr/>
        </p:nvSpPr>
        <p:spPr>
          <a:xfrm>
            <a:off x="5989167" y="3133344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407" y="108203"/>
                </a:moveTo>
                <a:lnTo>
                  <a:pt x="207859" y="66222"/>
                </a:lnTo>
                <a:lnTo>
                  <a:pt x="184594" y="31813"/>
                </a:lnTo>
                <a:lnTo>
                  <a:pt x="150185" y="8548"/>
                </a:lnTo>
                <a:lnTo>
                  <a:pt x="108203" y="0"/>
                </a:ln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3"/>
                </a:lnTo>
                <a:lnTo>
                  <a:pt x="8548" y="150185"/>
                </a:lnTo>
                <a:lnTo>
                  <a:pt x="31813" y="184594"/>
                </a:lnTo>
                <a:lnTo>
                  <a:pt x="66222" y="207859"/>
                </a:lnTo>
                <a:lnTo>
                  <a:pt x="108203" y="216407"/>
                </a:lnTo>
                <a:lnTo>
                  <a:pt x="150185" y="207859"/>
                </a:lnTo>
                <a:lnTo>
                  <a:pt x="184594" y="184594"/>
                </a:lnTo>
                <a:lnTo>
                  <a:pt x="207859" y="150185"/>
                </a:lnTo>
                <a:lnTo>
                  <a:pt x="216407" y="108203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3"/>
          <p:cNvSpPr/>
          <p:nvPr/>
        </p:nvSpPr>
        <p:spPr>
          <a:xfrm>
            <a:off x="5989167" y="3133344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108203" y="0"/>
                </a:moveTo>
                <a:lnTo>
                  <a:pt x="66222" y="8548"/>
                </a:lnTo>
                <a:lnTo>
                  <a:pt x="31813" y="31813"/>
                </a:lnTo>
                <a:lnTo>
                  <a:pt x="8548" y="66222"/>
                </a:lnTo>
                <a:lnTo>
                  <a:pt x="0" y="108203"/>
                </a:lnTo>
                <a:lnTo>
                  <a:pt x="8548" y="150185"/>
                </a:lnTo>
                <a:lnTo>
                  <a:pt x="31813" y="184594"/>
                </a:lnTo>
                <a:lnTo>
                  <a:pt x="66222" y="207859"/>
                </a:lnTo>
                <a:lnTo>
                  <a:pt x="108203" y="216407"/>
                </a:lnTo>
                <a:lnTo>
                  <a:pt x="150185" y="207859"/>
                </a:lnTo>
                <a:lnTo>
                  <a:pt x="184594" y="184594"/>
                </a:lnTo>
                <a:lnTo>
                  <a:pt x="207859" y="150185"/>
                </a:lnTo>
                <a:lnTo>
                  <a:pt x="216407" y="108203"/>
                </a:lnTo>
                <a:lnTo>
                  <a:pt x="207859" y="66222"/>
                </a:lnTo>
                <a:lnTo>
                  <a:pt x="184594" y="31813"/>
                </a:lnTo>
                <a:lnTo>
                  <a:pt x="150185" y="8548"/>
                </a:lnTo>
                <a:lnTo>
                  <a:pt x="108203" y="0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25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pc="-65" dirty="0"/>
              <a:t> </a:t>
            </a:r>
            <a:r>
              <a:rPr lang="pt-BR" spc="-5" dirty="0"/>
              <a:t>Porque </a:t>
            </a:r>
            <a:r>
              <a:rPr lang="pt-BR" dirty="0"/>
              <a:t>defeitos </a:t>
            </a:r>
            <a:r>
              <a:rPr lang="pt-BR" spc="-5" dirty="0"/>
              <a:t>ocorrem </a:t>
            </a:r>
            <a:r>
              <a:rPr lang="pt-BR" dirty="0"/>
              <a:t>no</a:t>
            </a:r>
            <a:r>
              <a:rPr lang="pt-BR" spc="-30" dirty="0"/>
              <a:t> </a:t>
            </a:r>
            <a:r>
              <a:rPr lang="pt-BR" dirty="0"/>
              <a:t>software?	</a:t>
            </a:r>
            <a:br>
              <a:rPr lang="pt-BR" dirty="0"/>
            </a:br>
            <a:endParaRPr lang="pt-BR" dirty="0"/>
          </a:p>
        </p:txBody>
      </p:sp>
      <p:sp>
        <p:nvSpPr>
          <p:cNvPr id="4" name="object 2"/>
          <p:cNvSpPr txBox="1"/>
          <p:nvPr/>
        </p:nvSpPr>
        <p:spPr>
          <a:xfrm>
            <a:off x="1188069" y="1533132"/>
            <a:ext cx="8272780" cy="3919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b="1" spc="-5" dirty="0" smtClean="0">
                <a:latin typeface="Arial"/>
                <a:cs typeface="Arial"/>
              </a:rPr>
              <a:t>Software </a:t>
            </a:r>
            <a:r>
              <a:rPr sz="1800" b="1" spc="-5" dirty="0" err="1" smtClean="0">
                <a:latin typeface="Arial"/>
                <a:cs typeface="Arial"/>
              </a:rPr>
              <a:t>são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b="1" spc="-5" dirty="0" err="1" smtClean="0">
                <a:latin typeface="Arial"/>
                <a:cs typeface="Arial"/>
              </a:rPr>
              <a:t>escritos</a:t>
            </a:r>
            <a:r>
              <a:rPr sz="1800" b="1" spc="-5" dirty="0" smtClean="0">
                <a:latin typeface="Arial"/>
                <a:cs typeface="Arial"/>
              </a:rPr>
              <a:t> </a:t>
            </a:r>
            <a:r>
              <a:rPr sz="1800" b="1" dirty="0" err="1" smtClean="0">
                <a:latin typeface="Arial"/>
                <a:cs typeface="Arial"/>
              </a:rPr>
              <a:t>por</a:t>
            </a:r>
            <a:r>
              <a:rPr sz="1800" b="1" spc="-15" dirty="0" smtClean="0">
                <a:latin typeface="Arial"/>
                <a:cs typeface="Arial"/>
              </a:rPr>
              <a:t> </a:t>
            </a:r>
            <a:r>
              <a:rPr sz="1800" b="1" spc="-5" dirty="0" err="1" smtClean="0">
                <a:latin typeface="Arial"/>
                <a:cs typeface="Arial"/>
              </a:rPr>
              <a:t>humanos</a:t>
            </a:r>
            <a:endParaRPr sz="1800" dirty="0" smtClean="0">
              <a:latin typeface="Arial"/>
              <a:cs typeface="Arial"/>
            </a:endParaRPr>
          </a:p>
          <a:p>
            <a:pPr marL="725805" lvl="1" indent="-177165">
              <a:lnSpc>
                <a:spcPct val="100000"/>
              </a:lnSpc>
              <a:spcBef>
                <a:spcPts val="550"/>
              </a:spcBef>
              <a:buClr>
                <a:schemeClr val="accent1">
                  <a:lumMod val="50000"/>
                </a:schemeClr>
              </a:buClr>
              <a:buFont typeface="Microsoft Sans Serif"/>
              <a:buChar char="▪"/>
              <a:tabLst>
                <a:tab pos="726440" algn="l"/>
              </a:tabLst>
            </a:pPr>
            <a:r>
              <a:rPr sz="1800" spc="-5" dirty="0" smtClean="0">
                <a:latin typeface="Arial"/>
                <a:cs typeface="Arial"/>
              </a:rPr>
              <a:t>As </a:t>
            </a:r>
            <a:r>
              <a:rPr sz="1800" spc="-5" dirty="0" err="1" smtClean="0">
                <a:latin typeface="Arial"/>
                <a:cs typeface="Arial"/>
              </a:rPr>
              <a:t>pessoas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não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conhecem</a:t>
            </a:r>
            <a:r>
              <a:rPr sz="1800" spc="-5" dirty="0" smtClean="0">
                <a:latin typeface="Arial"/>
                <a:cs typeface="Arial"/>
              </a:rPr>
              <a:t> e </a:t>
            </a:r>
            <a:r>
              <a:rPr sz="1800" spc="-5" dirty="0" err="1" smtClean="0">
                <a:latin typeface="Arial"/>
                <a:cs typeface="Arial"/>
              </a:rPr>
              <a:t>não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dominam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err="1" smtClean="0">
                <a:latin typeface="Arial"/>
                <a:cs typeface="Arial"/>
              </a:rPr>
              <a:t>tudo</a:t>
            </a:r>
            <a:r>
              <a:rPr sz="1800" dirty="0" smtClean="0">
                <a:latin typeface="Arial"/>
                <a:cs typeface="Arial"/>
              </a:rPr>
              <a:t>;</a:t>
            </a:r>
          </a:p>
          <a:p>
            <a:pPr marL="725805" lvl="1" indent="-177165">
              <a:lnSpc>
                <a:spcPct val="100000"/>
              </a:lnSpc>
              <a:spcBef>
                <a:spcPts val="865"/>
              </a:spcBef>
              <a:buClr>
                <a:schemeClr val="accent1">
                  <a:lumMod val="50000"/>
                </a:schemeClr>
              </a:buClr>
              <a:buFont typeface="Microsoft Sans Serif"/>
              <a:buChar char="▪"/>
              <a:tabLst>
                <a:tab pos="726440" algn="l"/>
              </a:tabLst>
            </a:pPr>
            <a:r>
              <a:rPr sz="1800" spc="-5" dirty="0" smtClean="0">
                <a:latin typeface="Arial"/>
                <a:cs typeface="Arial"/>
              </a:rPr>
              <a:t>As </a:t>
            </a:r>
            <a:r>
              <a:rPr sz="1800" spc="-5" dirty="0" err="1" smtClean="0">
                <a:latin typeface="Arial"/>
                <a:cs typeface="Arial"/>
              </a:rPr>
              <a:t>pessoas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dirty="0" smtClean="0">
                <a:latin typeface="Arial"/>
                <a:cs typeface="Arial"/>
              </a:rPr>
              <a:t>tem </a:t>
            </a:r>
            <a:r>
              <a:rPr sz="1800" spc="-5" dirty="0" err="1" smtClean="0">
                <a:latin typeface="Arial"/>
                <a:cs typeface="Arial"/>
              </a:rPr>
              <a:t>habilidades</a:t>
            </a:r>
            <a:r>
              <a:rPr sz="1800" spc="-5" dirty="0" smtClean="0">
                <a:latin typeface="Arial"/>
                <a:cs typeface="Arial"/>
              </a:rPr>
              <a:t>, mas </a:t>
            </a:r>
            <a:r>
              <a:rPr sz="1800" spc="-5" dirty="0" err="1" smtClean="0">
                <a:latin typeface="Arial"/>
                <a:cs typeface="Arial"/>
              </a:rPr>
              <a:t>não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são</a:t>
            </a:r>
            <a:r>
              <a:rPr sz="1800" spc="25" dirty="0" smtClean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perfeitas</a:t>
            </a:r>
            <a:r>
              <a:rPr sz="1800" spc="-5" dirty="0" smtClean="0">
                <a:latin typeface="Arial"/>
                <a:cs typeface="Arial"/>
              </a:rPr>
              <a:t>;</a:t>
            </a:r>
            <a:endParaRPr sz="1800" dirty="0" smtClean="0">
              <a:latin typeface="Arial"/>
              <a:cs typeface="Arial"/>
            </a:endParaRPr>
          </a:p>
          <a:p>
            <a:pPr marL="725805" lvl="1" indent="-177165">
              <a:lnSpc>
                <a:spcPct val="100000"/>
              </a:lnSpc>
              <a:spcBef>
                <a:spcPts val="865"/>
              </a:spcBef>
              <a:buClr>
                <a:schemeClr val="accent1">
                  <a:lumMod val="50000"/>
                </a:schemeClr>
              </a:buClr>
              <a:buFont typeface="Microsoft Sans Serif"/>
              <a:buChar char="▪"/>
              <a:tabLst>
                <a:tab pos="726440" algn="l"/>
              </a:tabLst>
            </a:pPr>
            <a:r>
              <a:rPr sz="1800" spc="-5" dirty="0" smtClean="0">
                <a:latin typeface="Arial"/>
                <a:cs typeface="Arial"/>
              </a:rPr>
              <a:t>As </a:t>
            </a:r>
            <a:r>
              <a:rPr sz="1800" spc="-5" dirty="0" err="1" smtClean="0">
                <a:latin typeface="Arial"/>
                <a:cs typeface="Arial"/>
              </a:rPr>
              <a:t>pessoas</a:t>
            </a:r>
            <a:r>
              <a:rPr sz="1800" spc="-5" dirty="0" smtClean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cometem</a:t>
            </a:r>
            <a:r>
              <a:rPr sz="1800" spc="-25" dirty="0" smtClean="0">
                <a:latin typeface="Arial"/>
                <a:cs typeface="Arial"/>
              </a:rPr>
              <a:t> </a:t>
            </a:r>
            <a:r>
              <a:rPr sz="1800" spc="-5" dirty="0" err="1" smtClean="0">
                <a:latin typeface="Arial"/>
                <a:cs typeface="Arial"/>
              </a:rPr>
              <a:t>erros</a:t>
            </a:r>
            <a:r>
              <a:rPr sz="1800" spc="-5" dirty="0" smtClean="0">
                <a:latin typeface="Arial"/>
                <a:cs typeface="Arial"/>
              </a:rPr>
              <a:t>;</a:t>
            </a:r>
            <a:endParaRPr sz="1800" dirty="0" smtClean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Microsoft Sans Serif"/>
              <a:buChar char="▪"/>
            </a:pPr>
            <a:endParaRPr sz="1800" dirty="0" smtClean="0">
              <a:latin typeface="Times New Roman"/>
              <a:cs typeface="Times New Roman"/>
            </a:endParaRPr>
          </a:p>
          <a:p>
            <a:pPr marL="281940" marR="5080" indent="-269240">
              <a:lnSpc>
                <a:spcPct val="100000"/>
              </a:lnSpc>
              <a:spcBef>
                <a:spcPts val="1505"/>
              </a:spcBef>
              <a:buClr>
                <a:schemeClr val="accent1">
                  <a:lumMod val="50000"/>
                </a:schemeClr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b="1" spc="-5" dirty="0" smtClean="0">
                <a:latin typeface="Arial"/>
                <a:cs typeface="Arial"/>
              </a:rPr>
              <a:t>Software </a:t>
            </a:r>
            <a:r>
              <a:rPr sz="1800" b="1" spc="-5" dirty="0">
                <a:latin typeface="Arial"/>
                <a:cs typeface="Arial"/>
              </a:rPr>
              <a:t>são desenvolvidos sob crescente pressão para entregá-los em  prazos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rigorosos</a:t>
            </a:r>
            <a:endParaRPr sz="1800" dirty="0">
              <a:latin typeface="Arial"/>
              <a:cs typeface="Arial"/>
            </a:endParaRPr>
          </a:p>
          <a:p>
            <a:pPr marL="725805" lvl="1" indent="-177165">
              <a:lnSpc>
                <a:spcPct val="100000"/>
              </a:lnSpc>
              <a:spcBef>
                <a:spcPts val="540"/>
              </a:spcBef>
              <a:buClr>
                <a:schemeClr val="accent1">
                  <a:lumMod val="50000"/>
                </a:schemeClr>
              </a:buClr>
              <a:buFont typeface="Microsoft Sans Serif"/>
              <a:buChar char="▪"/>
              <a:tabLst>
                <a:tab pos="726440" algn="l"/>
              </a:tabLst>
            </a:pPr>
            <a:r>
              <a:rPr sz="1800" spc="-5" dirty="0">
                <a:latin typeface="Arial"/>
                <a:cs typeface="Arial"/>
              </a:rPr>
              <a:t>Sem tempo para checar as atividades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realizadas;</a:t>
            </a:r>
            <a:endParaRPr sz="1800" dirty="0">
              <a:latin typeface="Arial"/>
              <a:cs typeface="Arial"/>
            </a:endParaRPr>
          </a:p>
          <a:p>
            <a:pPr marL="725805" lvl="1" indent="-177165">
              <a:lnSpc>
                <a:spcPct val="100000"/>
              </a:lnSpc>
              <a:spcBef>
                <a:spcPts val="865"/>
              </a:spcBef>
              <a:buClr>
                <a:schemeClr val="accent1">
                  <a:lumMod val="50000"/>
                </a:schemeClr>
              </a:buClr>
              <a:buFont typeface="Microsoft Sans Serif"/>
              <a:buChar char="▪"/>
              <a:tabLst>
                <a:tab pos="726440" algn="l"/>
              </a:tabLst>
            </a:pPr>
            <a:r>
              <a:rPr sz="1800" spc="-5" dirty="0">
                <a:latin typeface="Arial"/>
                <a:cs typeface="Arial"/>
              </a:rPr>
              <a:t>Sistemas podem estar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incompletos.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chemeClr val="accent1">
                  <a:lumMod val="50000"/>
                </a:schemeClr>
              </a:buClr>
              <a:buFont typeface="Microsoft Sans Serif"/>
              <a:buChar char="▪"/>
            </a:pPr>
            <a:endParaRPr sz="1800" dirty="0">
              <a:latin typeface="Times New Roman"/>
              <a:cs typeface="Times New Roman"/>
            </a:endParaRPr>
          </a:p>
          <a:p>
            <a:pPr marL="281940" indent="-269240">
              <a:lnSpc>
                <a:spcPct val="100000"/>
              </a:lnSpc>
              <a:spcBef>
                <a:spcPts val="1505"/>
              </a:spcBef>
              <a:buClr>
                <a:schemeClr val="accent1">
                  <a:lumMod val="50000"/>
                </a:schemeClr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z="1800" b="1" spc="-5" dirty="0">
                <a:latin typeface="Arial"/>
                <a:cs typeface="Arial"/>
              </a:rPr>
              <a:t>Se </a:t>
            </a:r>
            <a:r>
              <a:rPr sz="1800" b="1" spc="-10" dirty="0">
                <a:latin typeface="Arial"/>
                <a:cs typeface="Arial"/>
              </a:rPr>
              <a:t>você </a:t>
            </a:r>
            <a:r>
              <a:rPr sz="1800" b="1" dirty="0">
                <a:latin typeface="Arial"/>
                <a:cs typeface="Arial"/>
              </a:rPr>
              <a:t>já </a:t>
            </a:r>
            <a:r>
              <a:rPr sz="1800" b="1" spc="-5" dirty="0" err="1">
                <a:latin typeface="Arial"/>
                <a:cs typeface="Arial"/>
              </a:rPr>
              <a:t>escreveu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 smtClean="0">
                <a:latin typeface="Arial"/>
                <a:cs typeface="Arial"/>
              </a:rPr>
              <a:t>software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02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Vale a pena investir em testes?</a:t>
            </a:r>
            <a:endParaRPr lang="pt-BR" dirty="0"/>
          </a:p>
        </p:txBody>
      </p:sp>
      <p:sp>
        <p:nvSpPr>
          <p:cNvPr id="4" name="object 3"/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897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940" indent="-269240">
              <a:lnSpc>
                <a:spcPct val="100000"/>
              </a:lnSpc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pc="-5" dirty="0">
                <a:latin typeface="Arial"/>
                <a:cs typeface="Arial"/>
              </a:rPr>
              <a:t>Reduz em 70% o índice de </a:t>
            </a:r>
            <a:r>
              <a:rPr dirty="0">
                <a:latin typeface="Arial"/>
                <a:cs typeface="Arial"/>
              </a:rPr>
              <a:t>re-trabalho </a:t>
            </a:r>
            <a:r>
              <a:rPr spc="-5" dirty="0">
                <a:latin typeface="Arial"/>
                <a:cs typeface="Arial"/>
              </a:rPr>
              <a:t>de correção de falhas em</a:t>
            </a:r>
            <a:r>
              <a:rPr spc="14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produção</a:t>
            </a:r>
            <a:endParaRPr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69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pc="-5" dirty="0">
                <a:latin typeface="Arial"/>
                <a:cs typeface="Arial"/>
              </a:rPr>
              <a:t>Reduz em 50% </a:t>
            </a:r>
            <a:r>
              <a:rPr dirty="0">
                <a:latin typeface="Arial"/>
                <a:cs typeface="Arial"/>
              </a:rPr>
              <a:t>do </a:t>
            </a:r>
            <a:r>
              <a:rPr spc="-5" dirty="0">
                <a:latin typeface="Arial"/>
                <a:cs typeface="Arial"/>
              </a:rPr>
              <a:t>tempo de </a:t>
            </a:r>
            <a:r>
              <a:rPr dirty="0">
                <a:latin typeface="Arial"/>
                <a:cs typeface="Arial"/>
              </a:rPr>
              <a:t>homologação </a:t>
            </a:r>
            <a:r>
              <a:rPr spc="-5" dirty="0">
                <a:latin typeface="Arial"/>
                <a:cs typeface="Arial"/>
              </a:rPr>
              <a:t>de uma nova</a:t>
            </a:r>
            <a:r>
              <a:rPr spc="4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versão</a:t>
            </a:r>
            <a:endParaRPr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60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pc="-5" dirty="0">
                <a:latin typeface="Arial"/>
                <a:cs typeface="Arial"/>
              </a:rPr>
              <a:t>Aumenta em </a:t>
            </a:r>
            <a:r>
              <a:rPr dirty="0">
                <a:latin typeface="Arial"/>
                <a:cs typeface="Arial"/>
              </a:rPr>
              <a:t>90% </a:t>
            </a:r>
            <a:r>
              <a:rPr spc="-5" dirty="0">
                <a:latin typeface="Arial"/>
                <a:cs typeface="Arial"/>
              </a:rPr>
              <a:t>o índice de falhas detectadas </a:t>
            </a:r>
            <a:r>
              <a:rPr dirty="0">
                <a:latin typeface="Arial"/>
                <a:cs typeface="Arial"/>
              </a:rPr>
              <a:t>antes </a:t>
            </a:r>
            <a:r>
              <a:rPr spc="-5" dirty="0">
                <a:latin typeface="Arial"/>
                <a:cs typeface="Arial"/>
              </a:rPr>
              <a:t>da</a:t>
            </a:r>
            <a:r>
              <a:rPr spc="114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produção</a:t>
            </a:r>
            <a:endParaRPr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69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pc="-5" dirty="0">
                <a:latin typeface="Arial"/>
                <a:cs typeface="Arial"/>
              </a:rPr>
              <a:t>Diminui em 95% os Abends em</a:t>
            </a:r>
            <a:r>
              <a:rPr spc="2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produção</a:t>
            </a:r>
            <a:endParaRPr dirty="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69"/>
              </a:spcBef>
              <a:buClr>
                <a:srgbClr val="000065"/>
              </a:buClr>
              <a:buFont typeface="Microsoft Sans Serif"/>
              <a:buChar char="▪"/>
              <a:tabLst>
                <a:tab pos="281940" algn="l"/>
                <a:tab pos="282575" algn="l"/>
              </a:tabLst>
            </a:pPr>
            <a:r>
              <a:rPr spc="-5" dirty="0">
                <a:latin typeface="Arial"/>
                <a:cs typeface="Arial"/>
              </a:rPr>
              <a:t>Aumenta a </a:t>
            </a:r>
            <a:r>
              <a:rPr dirty="0">
                <a:latin typeface="Arial"/>
                <a:cs typeface="Arial"/>
              </a:rPr>
              <a:t>abrangência </a:t>
            </a:r>
            <a:r>
              <a:rPr spc="-5" dirty="0">
                <a:latin typeface="Arial"/>
                <a:cs typeface="Arial"/>
              </a:rPr>
              <a:t>dos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testes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770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1053</Words>
  <Application>Microsoft Macintosh PowerPoint</Application>
  <PresentationFormat>Widescreen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Microsoft Sans Serif</vt:lpstr>
      <vt:lpstr>Trebuchet MS</vt:lpstr>
      <vt:lpstr>Wingdings 3</vt:lpstr>
      <vt:lpstr>Arial</vt:lpstr>
      <vt:lpstr>Times New Roman</vt:lpstr>
      <vt:lpstr>Wingdings</vt:lpstr>
      <vt:lpstr>Facetado</vt:lpstr>
      <vt:lpstr>TESTES</vt:lpstr>
      <vt:lpstr>O que é teste?</vt:lpstr>
      <vt:lpstr>Qual o objetivo dos testes</vt:lpstr>
      <vt:lpstr>Erro, Defeito e Falha</vt:lpstr>
      <vt:lpstr>Erro, defeito e falha</vt:lpstr>
      <vt:lpstr> Confiabilidade do Software x Defeitos  </vt:lpstr>
      <vt:lpstr> Confiabilidade do Software  </vt:lpstr>
      <vt:lpstr> Porque defeitos ocorrem no software?  </vt:lpstr>
      <vt:lpstr>Vale a pena investir em testes?</vt:lpstr>
      <vt:lpstr>Realidade atual do mercado de trabalho</vt:lpstr>
      <vt:lpstr>O custo da não-qualidade</vt:lpstr>
      <vt:lpstr> Por que testar um software?  </vt:lpstr>
      <vt:lpstr> O custo da correção dos defeitos </vt:lpstr>
      <vt:lpstr> O custo da correção dos defeitos  </vt:lpstr>
      <vt:lpstr> Porque testar é necessário?  </vt:lpstr>
      <vt:lpstr> Avaliando a qualidade do software  </vt:lpstr>
      <vt:lpstr> Avaliando a qualidade do software  </vt:lpstr>
      <vt:lpstr> A abordagem tradicional dos testes  </vt:lpstr>
      <vt:lpstr> A melhor abordagem para o testes </vt:lpstr>
      <vt:lpstr> O paradoxo do teste  </vt:lpstr>
      <vt:lpstr> Classificação dos Testes  </vt:lpstr>
      <vt:lpstr>Processo de Teste: Exemplos de cenários atuais</vt:lpstr>
    </vt:vector>
  </TitlesOfParts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</dc:title>
  <dc:creator>Edna</dc:creator>
  <cp:lastModifiedBy>Usuário do Microsoft Office</cp:lastModifiedBy>
  <cp:revision>16</cp:revision>
  <dcterms:created xsi:type="dcterms:W3CDTF">2016-06-09T18:29:36Z</dcterms:created>
  <dcterms:modified xsi:type="dcterms:W3CDTF">2016-08-30T13:09:47Z</dcterms:modified>
</cp:coreProperties>
</file>