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71" r:id="rId4"/>
    <p:sldId id="272" r:id="rId5"/>
    <p:sldId id="273" r:id="rId6"/>
    <p:sldId id="259" r:id="rId7"/>
    <p:sldId id="260" r:id="rId8"/>
    <p:sldId id="261" r:id="rId9"/>
    <p:sldId id="262" r:id="rId10"/>
    <p:sldId id="263" r:id="rId11"/>
    <p:sldId id="268" r:id="rId12"/>
    <p:sldId id="269" r:id="rId13"/>
    <p:sldId id="264" r:id="rId14"/>
    <p:sldId id="258" r:id="rId15"/>
    <p:sldId id="291" r:id="rId16"/>
    <p:sldId id="292" r:id="rId17"/>
    <p:sldId id="293" r:id="rId18"/>
    <p:sldId id="265" r:id="rId19"/>
    <p:sldId id="270" r:id="rId20"/>
    <p:sldId id="294" r:id="rId21"/>
    <p:sldId id="267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3" r:id="rId31"/>
    <p:sldId id="281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/>
    <p:restoredTop sz="94580"/>
  </p:normalViewPr>
  <p:slideViewPr>
    <p:cSldViewPr snapToGrid="0" snapToObjects="1">
      <p:cViewPr>
        <p:scale>
          <a:sx n="96" d="100"/>
          <a:sy n="96" d="100"/>
        </p:scale>
        <p:origin x="52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7AC-A1BA-8B46-BEFA-0B2D2F8D481A}" type="datetimeFigureOut">
              <a:rPr lang="pt-BR" smtClean="0"/>
              <a:t>05/09/16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55CE-56D8-F347-B209-50123AD795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44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7AC-A1BA-8B46-BEFA-0B2D2F8D481A}" type="datetimeFigureOut">
              <a:rPr lang="pt-BR" smtClean="0"/>
              <a:t>05/09/16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55CE-56D8-F347-B209-50123AD795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25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7AC-A1BA-8B46-BEFA-0B2D2F8D481A}" type="datetimeFigureOut">
              <a:rPr lang="pt-BR" smtClean="0"/>
              <a:t>05/09/16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55CE-56D8-F347-B209-50123AD7951D}" type="slidenum">
              <a:rPr lang="pt-BR" smtClean="0"/>
              <a:t>‹n.º›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608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7AC-A1BA-8B46-BEFA-0B2D2F8D481A}" type="datetimeFigureOut">
              <a:rPr lang="pt-BR" smtClean="0"/>
              <a:t>05/09/16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55CE-56D8-F347-B209-50123AD795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60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7AC-A1BA-8B46-BEFA-0B2D2F8D481A}" type="datetimeFigureOut">
              <a:rPr lang="pt-BR" smtClean="0"/>
              <a:t>05/09/16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55CE-56D8-F347-B209-50123AD7951D}" type="slidenum">
              <a:rPr lang="pt-BR" smtClean="0"/>
              <a:t>‹n.º›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4878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7AC-A1BA-8B46-BEFA-0B2D2F8D481A}" type="datetimeFigureOut">
              <a:rPr lang="pt-BR" smtClean="0"/>
              <a:t>05/09/16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55CE-56D8-F347-B209-50123AD795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69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7AC-A1BA-8B46-BEFA-0B2D2F8D481A}" type="datetimeFigureOut">
              <a:rPr lang="pt-BR" smtClean="0"/>
              <a:t>05/09/16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55CE-56D8-F347-B209-50123AD795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485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7AC-A1BA-8B46-BEFA-0B2D2F8D481A}" type="datetimeFigureOut">
              <a:rPr lang="pt-BR" smtClean="0"/>
              <a:t>05/09/16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55CE-56D8-F347-B209-50123AD795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8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7AC-A1BA-8B46-BEFA-0B2D2F8D481A}" type="datetimeFigureOut">
              <a:rPr lang="pt-BR" smtClean="0"/>
              <a:t>05/09/16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55CE-56D8-F347-B209-50123AD795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23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7AC-A1BA-8B46-BEFA-0B2D2F8D481A}" type="datetimeFigureOut">
              <a:rPr lang="pt-BR" smtClean="0"/>
              <a:t>05/09/16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55CE-56D8-F347-B209-50123AD795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03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7AC-A1BA-8B46-BEFA-0B2D2F8D481A}" type="datetimeFigureOut">
              <a:rPr lang="pt-BR" smtClean="0"/>
              <a:t>05/09/16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55CE-56D8-F347-B209-50123AD795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56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7AC-A1BA-8B46-BEFA-0B2D2F8D481A}" type="datetimeFigureOut">
              <a:rPr lang="pt-BR" smtClean="0"/>
              <a:t>05/09/16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55CE-56D8-F347-B209-50123AD795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36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7AC-A1BA-8B46-BEFA-0B2D2F8D481A}" type="datetimeFigureOut">
              <a:rPr lang="pt-BR" smtClean="0"/>
              <a:t>05/09/16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55CE-56D8-F347-B209-50123AD795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18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7AC-A1BA-8B46-BEFA-0B2D2F8D481A}" type="datetimeFigureOut">
              <a:rPr lang="pt-BR" smtClean="0"/>
              <a:t>05/09/16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55CE-56D8-F347-B209-50123AD795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87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7AC-A1BA-8B46-BEFA-0B2D2F8D481A}" type="datetimeFigureOut">
              <a:rPr lang="pt-BR" smtClean="0"/>
              <a:t>05/09/16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55CE-56D8-F347-B209-50123AD795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08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55CE-56D8-F347-B209-50123AD7951D}" type="slidenum">
              <a:rPr lang="pt-BR" smtClean="0"/>
              <a:t>‹n.º›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7AC-A1BA-8B46-BEFA-0B2D2F8D481A}" type="datetimeFigureOut">
              <a:rPr lang="pt-BR" smtClean="0"/>
              <a:t>05/09/16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06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047AC-A1BA-8B46-BEFA-0B2D2F8D481A}" type="datetimeFigureOut">
              <a:rPr lang="pt-BR" smtClean="0"/>
              <a:t>05/09/16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9B55CE-56D8-F347-B209-50123AD795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41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000" dirty="0" smtClean="0"/>
              <a:t>Engenharia de Software II</a:t>
            </a:r>
            <a:endParaRPr lang="pt-BR" sz="5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Teste de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4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 de </a:t>
            </a:r>
            <a:r>
              <a:rPr lang="pt-BR" err="1" smtClean="0"/>
              <a:t>Regress</a:t>
            </a:r>
            <a:r>
              <a:rPr lang="en-US" err="1" smtClean="0"/>
              <a:t>ão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A cada novo módulo adicionado ou alteração, o software se modifica. Essas modificações podem introduzir novos defeitos, inclusive em funções que previamente funcionavam corretamente.</a:t>
            </a:r>
          </a:p>
          <a:p>
            <a:r>
              <a:rPr lang="pt-BR" altLang="pt-BR"/>
              <a:t>Assim, é necessário verificar se as alterações efetuadas estão corretas e, portanto, deve-se reexecutar algum subconjunto de testes que já foi conduzido para garantir que as modificações não estão propagando efeitos colaterais indesejados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 Equipe de Testes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23876"/>
            <a:ext cx="8596668" cy="4806741"/>
          </a:xfrm>
        </p:spPr>
        <p:txBody>
          <a:bodyPr>
            <a:normAutofit/>
          </a:bodyPr>
          <a:lstStyle/>
          <a:p>
            <a:r>
              <a:rPr lang="pt-BR"/>
              <a:t>Gerente de teste </a:t>
            </a:r>
            <a:endParaRPr lang="pt-BR" smtClean="0"/>
          </a:p>
          <a:p>
            <a:pPr lvl="1"/>
            <a:r>
              <a:rPr lang="pt-BR" smtClean="0"/>
              <a:t>Lidera </a:t>
            </a:r>
            <a:r>
              <a:rPr lang="pt-BR"/>
              <a:t>a equipe de teste. </a:t>
            </a:r>
            <a:endParaRPr lang="pt-BR" smtClean="0"/>
          </a:p>
          <a:p>
            <a:pPr lvl="1"/>
            <a:r>
              <a:rPr lang="pt-BR" smtClean="0"/>
              <a:t>Comunicação </a:t>
            </a:r>
            <a:r>
              <a:rPr lang="pt-BR"/>
              <a:t>entre a equipe de teste e de desenvolvimento. </a:t>
            </a:r>
            <a:endParaRPr lang="pt-BR" smtClean="0"/>
          </a:p>
          <a:p>
            <a:pPr lvl="1"/>
            <a:r>
              <a:rPr lang="pt-BR" smtClean="0"/>
              <a:t>Planeja os </a:t>
            </a:r>
            <a:r>
              <a:rPr lang="pt-BR"/>
              <a:t>testes, define estratégias, etc</a:t>
            </a:r>
            <a:r>
              <a:rPr lang="pt-BR" smtClean="0"/>
              <a:t>.</a:t>
            </a:r>
          </a:p>
          <a:p>
            <a:r>
              <a:rPr lang="pt-BR" smtClean="0"/>
              <a:t>Arquiteto de teste</a:t>
            </a:r>
          </a:p>
          <a:p>
            <a:pPr lvl="1"/>
            <a:r>
              <a:rPr lang="pt-BR" smtClean="0"/>
              <a:t>Conhece </a:t>
            </a:r>
            <a:r>
              <a:rPr lang="pt-BR"/>
              <a:t>os requisitos do sistema.</a:t>
            </a:r>
          </a:p>
          <a:p>
            <a:pPr lvl="1"/>
            <a:r>
              <a:rPr lang="pt-BR"/>
              <a:t> Elabora os roteiros de teste</a:t>
            </a:r>
            <a:r>
              <a:rPr lang="pt-BR" smtClean="0"/>
              <a:t>.</a:t>
            </a:r>
          </a:p>
          <a:p>
            <a:r>
              <a:rPr lang="pt-BR" smtClean="0"/>
              <a:t>Testador</a:t>
            </a:r>
          </a:p>
          <a:p>
            <a:pPr lvl="1"/>
            <a:r>
              <a:rPr lang="en-US" err="1" smtClean="0"/>
              <a:t>É</a:t>
            </a:r>
            <a:r>
              <a:rPr lang="en-US" smtClean="0"/>
              <a:t> </a:t>
            </a:r>
            <a:r>
              <a:rPr lang="pt-BR" smtClean="0"/>
              <a:t>criativo </a:t>
            </a:r>
            <a:r>
              <a:rPr lang="pt-BR"/>
              <a:t>ao executar os </a:t>
            </a:r>
            <a:r>
              <a:rPr lang="pt-BR" smtClean="0"/>
              <a:t>testes.</a:t>
            </a:r>
          </a:p>
          <a:p>
            <a:pPr lvl="1"/>
            <a:r>
              <a:rPr lang="pt-BR" smtClean="0"/>
              <a:t>Tem no</a:t>
            </a:r>
            <a:r>
              <a:rPr lang="en-US" err="1" smtClean="0"/>
              <a:t>çõ</a:t>
            </a:r>
            <a:r>
              <a:rPr lang="pt-BR" smtClean="0"/>
              <a:t>es </a:t>
            </a:r>
            <a:r>
              <a:rPr lang="pt-BR"/>
              <a:t>de </a:t>
            </a:r>
            <a:r>
              <a:rPr lang="pt-BR" smtClean="0"/>
              <a:t>programa</a:t>
            </a:r>
            <a:r>
              <a:rPr lang="en-US" err="1" smtClean="0"/>
              <a:t>çã</a:t>
            </a:r>
            <a:r>
              <a:rPr lang="pt-BR" smtClean="0"/>
              <a:t>o</a:t>
            </a:r>
            <a:r>
              <a:rPr lang="pt-BR" sz="1000" smtClean="0"/>
              <a:t> </a:t>
            </a:r>
            <a:endParaRPr lang="pt-BR"/>
          </a:p>
          <a:p>
            <a:pPr lvl="1"/>
            <a:r>
              <a:rPr lang="pt-BR" smtClean="0"/>
              <a:t>objetivo </a:t>
            </a:r>
            <a:r>
              <a:rPr lang="pt-BR"/>
              <a:t>ao descrever um </a:t>
            </a:r>
            <a:r>
              <a:rPr lang="pt-BR" smtClean="0"/>
              <a:t>erro.</a:t>
            </a:r>
          </a:p>
          <a:p>
            <a:pPr lvl="1"/>
            <a:r>
              <a:rPr lang="en-US" err="1" smtClean="0"/>
              <a:t>É</a:t>
            </a:r>
            <a:r>
              <a:rPr lang="en-US" smtClean="0"/>
              <a:t> </a:t>
            </a:r>
            <a:r>
              <a:rPr lang="pt-BR" smtClean="0"/>
              <a:t>perfeccionista</a:t>
            </a:r>
            <a:r>
              <a:rPr lang="pt-BR"/>
              <a:t>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54" y="2812774"/>
            <a:ext cx="4979131" cy="38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2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Testador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1. Não deve testar seu próprio programa.</a:t>
            </a:r>
          </a:p>
          <a:p>
            <a:pPr marL="0" indent="0">
              <a:buNone/>
            </a:pPr>
            <a:r>
              <a:rPr lang="pt-BR"/>
              <a:t>2. Não deve duvidar que um erro existe.</a:t>
            </a:r>
          </a:p>
          <a:p>
            <a:pPr marL="0" indent="0">
              <a:buNone/>
            </a:pPr>
            <a:r>
              <a:rPr lang="pt-BR"/>
              <a:t>3. Deve ter cuidado para não reportar falsos bugs.</a:t>
            </a:r>
          </a:p>
          <a:p>
            <a:pPr marL="0" indent="0">
              <a:buNone/>
            </a:pPr>
            <a:r>
              <a:rPr lang="pt-BR" smtClean="0"/>
              <a:t>4</a:t>
            </a:r>
            <a:r>
              <a:rPr lang="pt-BR"/>
              <a:t>. O testador não é inimigo do desenvolvedor.</a:t>
            </a:r>
          </a:p>
          <a:p>
            <a:pPr marL="0" indent="0">
              <a:buNone/>
            </a:pPr>
            <a:r>
              <a:rPr lang="pt-BR"/>
              <a:t>5. O testador deve saber se comunicar com o desenvolvedor.</a:t>
            </a:r>
          </a:p>
          <a:p>
            <a:pPr marL="0" indent="0">
              <a:buNone/>
            </a:pPr>
            <a:r>
              <a:rPr lang="pt-BR"/>
              <a:t>6. Os bugs descritos por ele devem ser baseados em fatos.</a:t>
            </a:r>
          </a:p>
          <a:p>
            <a:pPr marL="0" indent="0">
              <a:buNone/>
            </a:pPr>
            <a:r>
              <a:rPr lang="pt-BR"/>
              <a:t>7. Um bom testador é aquele que encontra muitos bugs</a:t>
            </a:r>
            <a:r>
              <a:rPr lang="pt-BR" smtClean="0"/>
              <a:t>! muitos </a:t>
            </a:r>
            <a:r>
              <a:rPr lang="pt-BR"/>
              <a:t>bugs!</a:t>
            </a:r>
          </a:p>
        </p:txBody>
      </p:sp>
    </p:spTree>
    <p:extLst>
      <p:ext uri="{BB962C8B-B14F-4D97-AF65-F5344CB8AC3E}">
        <p14:creationId xmlns:p14="http://schemas.microsoft.com/office/powerpoint/2010/main" val="32229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Processo de Teste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O processo de teste pode ser definido como um processo separado, mas intimamente ligado, ao processo de desenvolvimento. Isso porque eles têm metas e medidas de sucesso diferentes.</a:t>
            </a:r>
          </a:p>
          <a:p>
            <a:r>
              <a:rPr lang="pt-BR" altLang="pt-BR"/>
              <a:t>Por exemplo, quanto menor a taxa de defeitos (razão entre o n</a:t>
            </a:r>
            <a:r>
              <a:rPr lang="pt-BR" altLang="pt-BR" baseline="30000"/>
              <a:t>o</a:t>
            </a:r>
            <a:r>
              <a:rPr lang="pt-BR" altLang="pt-BR"/>
              <a:t> de casos de teste que falham pelo total de casos de teste), mais bem sucedido é considerado o processo de desenvolvimento. Por outro lado, quanto maior a taxa de defeitos, considera-se mais bem sucedido o processo de 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6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pc="-65"/>
              <a:t> </a:t>
            </a:r>
            <a:r>
              <a:rPr lang="pt-BR" spc="-65" smtClean="0"/>
              <a:t>Processo de Software - </a:t>
            </a:r>
            <a:r>
              <a:rPr lang="pt-BR" smtClean="0"/>
              <a:t>Verificação </a:t>
            </a:r>
            <a:r>
              <a:rPr lang="pt-BR" spc="-5"/>
              <a:t>e</a:t>
            </a:r>
            <a:r>
              <a:rPr lang="pt-BR" spc="-95"/>
              <a:t> </a:t>
            </a:r>
            <a:r>
              <a:rPr lang="pt-BR"/>
              <a:t>Validação	</a:t>
            </a:r>
            <a:br>
              <a:rPr lang="pt-BR"/>
            </a:br>
            <a:endParaRPr lang="pt-BR"/>
          </a:p>
        </p:txBody>
      </p:sp>
      <p:sp>
        <p:nvSpPr>
          <p:cNvPr id="5" name="object 3"/>
          <p:cNvSpPr txBox="1"/>
          <p:nvPr/>
        </p:nvSpPr>
        <p:spPr>
          <a:xfrm>
            <a:off x="1142353" y="1802881"/>
            <a:ext cx="562419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>
                <a:latin typeface="Arial"/>
                <a:cs typeface="Arial"/>
              </a:rPr>
              <a:t>O </a:t>
            </a:r>
            <a:r>
              <a:rPr sz="1800" spc="-5">
                <a:latin typeface="Arial"/>
                <a:cs typeface="Arial"/>
              </a:rPr>
              <a:t>processo de teste é dividido em duas grandes</a:t>
            </a:r>
            <a:r>
              <a:rPr sz="1800" spc="55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áreas: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767510" y="3288262"/>
            <a:ext cx="2186940" cy="130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>
                <a:latin typeface="Arial"/>
                <a:cs typeface="Arial"/>
              </a:rPr>
              <a:t>Verificação</a:t>
            </a:r>
            <a:endParaRPr sz="2200">
              <a:latin typeface="Arial"/>
              <a:cs typeface="Arial"/>
            </a:endParaRPr>
          </a:p>
          <a:p>
            <a:pPr marL="50800" marR="5080">
              <a:lnSpc>
                <a:spcPct val="100000"/>
              </a:lnSpc>
              <a:spcBef>
                <a:spcPts val="1705"/>
              </a:spcBef>
            </a:pPr>
            <a:r>
              <a:rPr sz="1600" spc="-5">
                <a:latin typeface="Arial"/>
                <a:cs typeface="Arial"/>
              </a:rPr>
              <a:t>Responde </a:t>
            </a:r>
            <a:r>
              <a:rPr sz="1600">
                <a:latin typeface="Arial"/>
                <a:cs typeface="Arial"/>
              </a:rPr>
              <a:t>se </a:t>
            </a:r>
            <a:r>
              <a:rPr sz="1600" spc="-5">
                <a:latin typeface="Arial"/>
                <a:cs typeface="Arial"/>
              </a:rPr>
              <a:t>o</a:t>
            </a:r>
            <a:r>
              <a:rPr sz="1600" spc="-70">
                <a:latin typeface="Arial"/>
                <a:cs typeface="Arial"/>
              </a:rPr>
              <a:t> </a:t>
            </a:r>
            <a:r>
              <a:rPr sz="1600">
                <a:latin typeface="Arial"/>
                <a:cs typeface="Arial"/>
              </a:rPr>
              <a:t>sistema  </a:t>
            </a:r>
            <a:r>
              <a:rPr sz="1600" spc="-5">
                <a:latin typeface="Arial"/>
                <a:cs typeface="Arial"/>
              </a:rPr>
              <a:t>foi construído  corretamente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5583609" y="3288262"/>
            <a:ext cx="2098040" cy="130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>
                <a:latin typeface="Arial"/>
                <a:cs typeface="Arial"/>
              </a:rPr>
              <a:t>Validação</a:t>
            </a:r>
            <a:endParaRPr sz="2200">
              <a:latin typeface="Arial"/>
              <a:cs typeface="Arial"/>
            </a:endParaRPr>
          </a:p>
          <a:p>
            <a:pPr marL="50800" marR="5080">
              <a:lnSpc>
                <a:spcPct val="100000"/>
              </a:lnSpc>
              <a:spcBef>
                <a:spcPts val="1705"/>
              </a:spcBef>
            </a:pPr>
            <a:r>
              <a:rPr sz="1600" spc="-5">
                <a:latin typeface="Arial"/>
                <a:cs typeface="Arial"/>
              </a:rPr>
              <a:t>Responde </a:t>
            </a:r>
            <a:r>
              <a:rPr sz="1600">
                <a:latin typeface="Arial"/>
                <a:cs typeface="Arial"/>
              </a:rPr>
              <a:t>se  </a:t>
            </a:r>
            <a:r>
              <a:rPr sz="1600" spc="-5">
                <a:latin typeface="Arial"/>
                <a:cs typeface="Arial"/>
              </a:rPr>
              <a:t>construímos o</a:t>
            </a:r>
            <a:r>
              <a:rPr sz="1600" spc="-40">
                <a:latin typeface="Arial"/>
                <a:cs typeface="Arial"/>
              </a:rPr>
              <a:t> </a:t>
            </a:r>
            <a:r>
              <a:rPr sz="1600">
                <a:latin typeface="Arial"/>
                <a:cs typeface="Arial"/>
              </a:rPr>
              <a:t>sistema  </a:t>
            </a:r>
            <a:r>
              <a:rPr sz="1600" spc="-5">
                <a:latin typeface="Arial"/>
                <a:cs typeface="Arial"/>
              </a:rPr>
              <a:t>correto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4198744" y="3771138"/>
            <a:ext cx="1079500" cy="114300"/>
          </a:xfrm>
          <a:custGeom>
            <a:avLst/>
            <a:gdLst/>
            <a:ahLst/>
            <a:cxnLst/>
            <a:rect l="l" t="t" r="r" b="b"/>
            <a:pathLst>
              <a:path w="1079500" h="114300">
                <a:moveTo>
                  <a:pt x="114299" y="38099"/>
                </a:moveTo>
                <a:lnTo>
                  <a:pt x="114299" y="0"/>
                </a:lnTo>
                <a:lnTo>
                  <a:pt x="0" y="56387"/>
                </a:lnTo>
                <a:lnTo>
                  <a:pt x="96011" y="105034"/>
                </a:lnTo>
                <a:lnTo>
                  <a:pt x="96011" y="38099"/>
                </a:lnTo>
                <a:lnTo>
                  <a:pt x="114299" y="38099"/>
                </a:lnTo>
                <a:close/>
              </a:path>
              <a:path w="1079500" h="114300">
                <a:moveTo>
                  <a:pt x="984503" y="76199"/>
                </a:moveTo>
                <a:lnTo>
                  <a:pt x="984503" y="38099"/>
                </a:lnTo>
                <a:lnTo>
                  <a:pt x="96011" y="38099"/>
                </a:lnTo>
                <a:lnTo>
                  <a:pt x="96011" y="76199"/>
                </a:lnTo>
                <a:lnTo>
                  <a:pt x="984503" y="76199"/>
                </a:lnTo>
                <a:close/>
              </a:path>
              <a:path w="1079500" h="114300">
                <a:moveTo>
                  <a:pt x="114299" y="114299"/>
                </a:moveTo>
                <a:lnTo>
                  <a:pt x="114299" y="76199"/>
                </a:lnTo>
                <a:lnTo>
                  <a:pt x="96011" y="76199"/>
                </a:lnTo>
                <a:lnTo>
                  <a:pt x="96011" y="105034"/>
                </a:lnTo>
                <a:lnTo>
                  <a:pt x="114299" y="114299"/>
                </a:lnTo>
                <a:close/>
              </a:path>
              <a:path w="1079500" h="114300">
                <a:moveTo>
                  <a:pt x="1078991" y="56387"/>
                </a:moveTo>
                <a:lnTo>
                  <a:pt x="964691" y="0"/>
                </a:lnTo>
                <a:lnTo>
                  <a:pt x="964691" y="38099"/>
                </a:lnTo>
                <a:lnTo>
                  <a:pt x="984503" y="38099"/>
                </a:lnTo>
                <a:lnTo>
                  <a:pt x="984503" y="104261"/>
                </a:lnTo>
                <a:lnTo>
                  <a:pt x="1078991" y="56387"/>
                </a:lnTo>
                <a:close/>
              </a:path>
              <a:path w="1079500" h="114300">
                <a:moveTo>
                  <a:pt x="984503" y="104261"/>
                </a:moveTo>
                <a:lnTo>
                  <a:pt x="984503" y="76199"/>
                </a:lnTo>
                <a:lnTo>
                  <a:pt x="964691" y="76199"/>
                </a:lnTo>
                <a:lnTo>
                  <a:pt x="964691" y="114299"/>
                </a:lnTo>
                <a:lnTo>
                  <a:pt x="984503" y="1042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7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Defin</a:t>
            </a:r>
            <a:r>
              <a:rPr lang="en-US" err="1" smtClean="0"/>
              <a:t>ição</a:t>
            </a:r>
            <a:r>
              <a:rPr lang="en-US" smtClean="0"/>
              <a:t> de </a:t>
            </a:r>
            <a:r>
              <a:rPr lang="en-US" err="1" smtClean="0"/>
              <a:t>Validação</a:t>
            </a:r>
            <a:r>
              <a:rPr lang="en-US" smtClean="0"/>
              <a:t> e </a:t>
            </a:r>
            <a:r>
              <a:rPr lang="en-US" err="1" smtClean="0"/>
              <a:t>Verificação</a:t>
            </a:r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490" y="7174885"/>
            <a:ext cx="8140700" cy="4343400"/>
          </a:xfrm>
          <a:prstGeom prst="rect">
            <a:avLst/>
          </a:prstGeom>
        </p:spPr>
      </p:pic>
      <p:sp>
        <p:nvSpPr>
          <p:cNvPr id="16" name="Espaço Reservado para Conteúdo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Objetivo: Garantia de qualidade de software, assegurando que este: cumpra suas especificações e atenta às necessidades do usuários.</a:t>
            </a:r>
          </a:p>
          <a:p>
            <a:r>
              <a:rPr lang="pt-BR" dirty="0" smtClean="0"/>
              <a:t>Definição de Validação e Verificação (IEEEE)”</a:t>
            </a:r>
          </a:p>
          <a:p>
            <a:pPr lvl="1"/>
            <a:r>
              <a:rPr lang="pt-BR" dirty="0" smtClean="0"/>
              <a:t>Validação: Avalia um sistema ou componente para determinar se ele satisfaz os requisitos para ele especificados.</a:t>
            </a:r>
          </a:p>
          <a:p>
            <a:pPr lvl="1"/>
            <a:r>
              <a:rPr lang="pt-BR" dirty="0" smtClean="0"/>
              <a:t>Verificação: Avalia um sistema ou componente para determinar se os produtos de uma dada atividade de desenvolvimento satisfazem as condi</a:t>
            </a:r>
            <a:r>
              <a:rPr lang="en-US" dirty="0" err="1" smtClean="0"/>
              <a:t>ções</a:t>
            </a:r>
            <a:r>
              <a:rPr lang="en-US" dirty="0" smtClean="0"/>
              <a:t> </a:t>
            </a:r>
            <a:r>
              <a:rPr lang="en-US" dirty="0" err="1" smtClean="0"/>
              <a:t>impostas</a:t>
            </a:r>
            <a:r>
              <a:rPr lang="en-US" dirty="0" smtClean="0"/>
              <a:t> no </a:t>
            </a:r>
            <a:r>
              <a:rPr lang="en-US" dirty="0" err="1" smtClean="0"/>
              <a:t>início</a:t>
            </a:r>
            <a:r>
              <a:rPr lang="en-US" dirty="0" smtClean="0"/>
              <a:t> da </a:t>
            </a:r>
            <a:r>
              <a:rPr lang="en-US" dirty="0" err="1" smtClean="0"/>
              <a:t>atividade</a:t>
            </a:r>
            <a:r>
              <a:rPr lang="en-US" dirty="0" smtClean="0"/>
              <a:t>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48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</a:t>
            </a:r>
            <a:r>
              <a:rPr lang="en-US" dirty="0" err="1" smtClean="0"/>
              <a:t>ção</a:t>
            </a:r>
            <a:r>
              <a:rPr lang="en-US" dirty="0" smtClean="0"/>
              <a:t> e </a:t>
            </a:r>
            <a:r>
              <a:rPr lang="en-US" dirty="0" err="1" smtClean="0"/>
              <a:t>Verificação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que utilizar m</a:t>
            </a:r>
            <a:r>
              <a:rPr lang="en-US" dirty="0" err="1" smtClean="0"/>
              <a:t>étodos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e </a:t>
            </a:r>
            <a:r>
              <a:rPr lang="en-US" dirty="0" err="1" smtClean="0"/>
              <a:t>Verificação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Resultados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estudos</a:t>
            </a:r>
            <a:r>
              <a:rPr lang="en-US" dirty="0" smtClean="0"/>
              <a:t> </a:t>
            </a:r>
            <a:r>
              <a:rPr lang="en-US" dirty="0" err="1" smtClean="0"/>
              <a:t>experimentais</a:t>
            </a:r>
            <a:r>
              <a:rPr lang="en-US" dirty="0" smtClean="0"/>
              <a:t> </a:t>
            </a:r>
            <a:r>
              <a:rPr lang="en-US" dirty="0" err="1" smtClean="0"/>
              <a:t>evidenciam</a:t>
            </a:r>
            <a:r>
              <a:rPr lang="en-US" dirty="0" smtClean="0"/>
              <a:t> </a:t>
            </a:r>
            <a:r>
              <a:rPr lang="en-US" dirty="0" err="1" smtClean="0"/>
              <a:t>benefícios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utilização</a:t>
            </a:r>
            <a:r>
              <a:rPr lang="en-US" dirty="0" smtClean="0"/>
              <a:t> </a:t>
            </a:r>
            <a:r>
              <a:rPr lang="en-US" dirty="0" err="1" smtClean="0"/>
              <a:t>destes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no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softwre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 err="1" smtClean="0"/>
              <a:t>utilização</a:t>
            </a:r>
            <a:r>
              <a:rPr lang="en-US" dirty="0" smtClean="0"/>
              <a:t> </a:t>
            </a:r>
            <a:r>
              <a:rPr lang="en-US" dirty="0" err="1" smtClean="0"/>
              <a:t>destes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indústria</a:t>
            </a:r>
            <a:r>
              <a:rPr lang="en-US" dirty="0" smtClean="0"/>
              <a:t> tem </a:t>
            </a:r>
            <a:r>
              <a:rPr lang="en-US" dirty="0" err="1" smtClean="0"/>
              <a:t>mostrado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r>
              <a:rPr lang="en-US" dirty="0" smtClean="0"/>
              <a:t> </a:t>
            </a:r>
            <a:r>
              <a:rPr lang="en-US" dirty="0" err="1" smtClean="0"/>
              <a:t>considerando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a </a:t>
            </a:r>
            <a:r>
              <a:rPr lang="en-US" dirty="0" err="1" smtClean="0"/>
              <a:t>produtividade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qualidade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Defeitos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gerados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comunicação</a:t>
            </a:r>
            <a:r>
              <a:rPr lang="en-US" dirty="0" smtClean="0"/>
              <a:t> 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transformação</a:t>
            </a:r>
            <a:r>
              <a:rPr lang="en-US" dirty="0" smtClean="0"/>
              <a:t> de </a:t>
            </a:r>
            <a:r>
              <a:rPr lang="en-US" dirty="0" err="1" smtClean="0"/>
              <a:t>informações</a:t>
            </a:r>
            <a:endParaRPr lang="en-US" dirty="0" smtClean="0"/>
          </a:p>
          <a:p>
            <a:r>
              <a:rPr lang="en-US" dirty="0" err="1" smtClean="0"/>
              <a:t>Permanecem</a:t>
            </a:r>
            <a:r>
              <a:rPr lang="en-US" dirty="0" smtClean="0"/>
              <a:t> </a:t>
            </a:r>
            <a:r>
              <a:rPr lang="en-US" dirty="0" err="1" smtClean="0"/>
              <a:t>presentes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produtos</a:t>
            </a:r>
            <a:r>
              <a:rPr lang="en-US" dirty="0" smtClean="0"/>
              <a:t> de </a:t>
            </a:r>
            <a:r>
              <a:rPr lang="en-US" dirty="0" err="1" smtClean="0"/>
              <a:t>sotware</a:t>
            </a:r>
            <a:r>
              <a:rPr lang="en-US" dirty="0" smtClean="0"/>
              <a:t> </a:t>
            </a:r>
            <a:r>
              <a:rPr lang="en-US" dirty="0" err="1" smtClean="0"/>
              <a:t>produzidos</a:t>
            </a:r>
            <a:r>
              <a:rPr lang="en-US" dirty="0" smtClean="0"/>
              <a:t> e </a:t>
            </a:r>
            <a:r>
              <a:rPr lang="en-US" dirty="0" err="1" smtClean="0"/>
              <a:t>liberados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maioria</a:t>
            </a:r>
            <a:r>
              <a:rPr lang="en-US" dirty="0" smtClean="0"/>
              <a:t> </a:t>
            </a:r>
            <a:r>
              <a:rPr lang="en-US" dirty="0" err="1" smtClean="0"/>
              <a:t>encontra</a:t>
            </a:r>
            <a:r>
              <a:rPr lang="en-US" dirty="0" smtClean="0"/>
              <a:t>-se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do </a:t>
            </a:r>
            <a:r>
              <a:rPr lang="en-US" dirty="0" err="1" smtClean="0"/>
              <a:t>produto</a:t>
            </a:r>
            <a:r>
              <a:rPr lang="en-US" dirty="0" smtClean="0"/>
              <a:t> de software </a:t>
            </a:r>
            <a:r>
              <a:rPr lang="en-US" dirty="0" err="1" smtClean="0"/>
              <a:t>raramente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executados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Principal causa: </a:t>
            </a:r>
            <a:r>
              <a:rPr lang="en-US" dirty="0" err="1" smtClean="0"/>
              <a:t>Tadução</a:t>
            </a:r>
            <a:r>
              <a:rPr lang="en-US" dirty="0" smtClean="0"/>
              <a:t> </a:t>
            </a:r>
            <a:r>
              <a:rPr lang="en-US" dirty="0" err="1" smtClean="0"/>
              <a:t>incorreta</a:t>
            </a:r>
            <a:r>
              <a:rPr lang="en-US" dirty="0" smtClean="0"/>
              <a:t> de </a:t>
            </a:r>
            <a:r>
              <a:rPr lang="en-US" dirty="0" err="1" smtClean="0"/>
              <a:t>informações</a:t>
            </a:r>
            <a:endParaRPr lang="en-US" dirty="0" smtClean="0"/>
          </a:p>
          <a:p>
            <a:r>
              <a:rPr lang="en-US" dirty="0" err="1" smtClean="0"/>
              <a:t>Quanto</a:t>
            </a:r>
            <a:r>
              <a:rPr lang="en-US" dirty="0" smtClean="0"/>
              <a:t> antes a </a:t>
            </a:r>
            <a:r>
              <a:rPr lang="en-US" dirty="0" err="1" smtClean="0"/>
              <a:t>presença</a:t>
            </a:r>
            <a:r>
              <a:rPr lang="en-US" dirty="0" smtClean="0"/>
              <a:t> do </a:t>
            </a:r>
            <a:r>
              <a:rPr lang="en-US" dirty="0" err="1" smtClean="0"/>
              <a:t>defeito</a:t>
            </a:r>
            <a:r>
              <a:rPr lang="en-US" dirty="0" smtClean="0"/>
              <a:t> for </a:t>
            </a:r>
            <a:r>
              <a:rPr lang="en-US" dirty="0" err="1" smtClean="0"/>
              <a:t>revelada</a:t>
            </a:r>
            <a:r>
              <a:rPr lang="en-US" dirty="0" smtClean="0"/>
              <a:t>, </a:t>
            </a:r>
            <a:r>
              <a:rPr lang="en-US" dirty="0" err="1" smtClean="0"/>
              <a:t>maior</a:t>
            </a:r>
            <a:r>
              <a:rPr lang="en-US" dirty="0" smtClean="0"/>
              <a:t> a </a:t>
            </a:r>
            <a:r>
              <a:rPr lang="en-US" dirty="0" err="1" smtClean="0"/>
              <a:t>probabilidade</a:t>
            </a:r>
            <a:r>
              <a:rPr lang="en-US" dirty="0" smtClean="0"/>
              <a:t> de </a:t>
            </a:r>
            <a:r>
              <a:rPr lang="en-US" dirty="0" err="1" smtClean="0"/>
              <a:t>corrigi</a:t>
            </a:r>
            <a:r>
              <a:rPr lang="en-US" dirty="0" smtClean="0"/>
              <a:t>-lo </a:t>
            </a:r>
            <a:r>
              <a:rPr lang="en-US" dirty="0" err="1" smtClean="0"/>
              <a:t>corretamente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Solução</a:t>
            </a:r>
            <a:r>
              <a:rPr lang="en-US" dirty="0" smtClean="0"/>
              <a:t> – </a:t>
            </a:r>
            <a:r>
              <a:rPr lang="en-US" dirty="0" err="1" smtClean="0"/>
              <a:t>introduzir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r>
              <a:rPr lang="en-US" dirty="0" smtClean="0"/>
              <a:t> de VV&amp;T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longo</a:t>
            </a:r>
            <a:r>
              <a:rPr lang="en-US" dirty="0" smtClean="0"/>
              <a:t> de </a:t>
            </a:r>
            <a:r>
              <a:rPr lang="en-US" dirty="0" err="1" smtClean="0"/>
              <a:t>todo</a:t>
            </a:r>
            <a:r>
              <a:rPr lang="en-US" dirty="0" smtClean="0"/>
              <a:t> o </a:t>
            </a:r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.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61" y="3474626"/>
            <a:ext cx="3002195" cy="158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Processo de Teste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Independentemente da fase de teste, o processo de teste inclui as seguintes atividades:</a:t>
            </a:r>
          </a:p>
          <a:p>
            <a:pPr lvl="1"/>
            <a:r>
              <a:rPr lang="pt-BR" altLang="pt-BR"/>
              <a:t>Planejamento</a:t>
            </a:r>
          </a:p>
          <a:p>
            <a:pPr lvl="1"/>
            <a:r>
              <a:rPr lang="pt-BR" altLang="pt-BR"/>
              <a:t>Análise de Requisitos de Teste</a:t>
            </a:r>
          </a:p>
          <a:p>
            <a:pPr lvl="1"/>
            <a:r>
              <a:rPr lang="pt-BR" altLang="pt-BR"/>
              <a:t>Projeto de Casos de Teste</a:t>
            </a:r>
          </a:p>
          <a:p>
            <a:pPr lvl="1"/>
            <a:r>
              <a:rPr lang="pt-BR" altLang="pt-BR"/>
              <a:t>Implementação de Casos de Teste</a:t>
            </a:r>
          </a:p>
          <a:p>
            <a:pPr lvl="1"/>
            <a:r>
              <a:rPr lang="pt-BR" altLang="pt-BR"/>
              <a:t>Execução </a:t>
            </a:r>
          </a:p>
          <a:p>
            <a:pPr lvl="1"/>
            <a:r>
              <a:rPr lang="pt-BR" altLang="pt-BR"/>
              <a:t>Análise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pc="-65"/>
              <a:t> </a:t>
            </a:r>
            <a:r>
              <a:rPr lang="pt-BR" spc="-65" smtClean="0"/>
              <a:t>Um </a:t>
            </a:r>
            <a:r>
              <a:rPr lang="pt-BR" spc="-5" smtClean="0"/>
              <a:t>Modelo </a:t>
            </a:r>
            <a:r>
              <a:rPr lang="pt-BR" spc="-5"/>
              <a:t>do </a:t>
            </a:r>
            <a:r>
              <a:rPr lang="pt-BR"/>
              <a:t>ciclo </a:t>
            </a:r>
            <a:r>
              <a:rPr lang="pt-BR" spc="-5"/>
              <a:t>de </a:t>
            </a:r>
            <a:r>
              <a:rPr lang="pt-BR"/>
              <a:t>processo de</a:t>
            </a:r>
            <a:r>
              <a:rPr lang="pt-BR" spc="-20"/>
              <a:t> </a:t>
            </a:r>
            <a:r>
              <a:rPr lang="pt-BR"/>
              <a:t>teste	</a:t>
            </a:r>
            <a:br>
              <a:rPr lang="pt-BR"/>
            </a:br>
            <a:endParaRPr lang="pt-BR"/>
          </a:p>
        </p:txBody>
      </p:sp>
      <p:sp>
        <p:nvSpPr>
          <p:cNvPr id="5" name="object 3"/>
          <p:cNvSpPr txBox="1"/>
          <p:nvPr/>
        </p:nvSpPr>
        <p:spPr>
          <a:xfrm>
            <a:off x="1142349" y="1536343"/>
            <a:ext cx="8308340" cy="486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</a:pPr>
            <a:r>
              <a:rPr sz="1600" spc="-5">
                <a:latin typeface="Arial"/>
                <a:cs typeface="Arial"/>
              </a:rPr>
              <a:t>O ciclo de </a:t>
            </a:r>
            <a:r>
              <a:rPr sz="1600">
                <a:latin typeface="Arial"/>
                <a:cs typeface="Arial"/>
              </a:rPr>
              <a:t>vida </a:t>
            </a:r>
            <a:r>
              <a:rPr sz="1600" spc="-10">
                <a:latin typeface="Arial"/>
                <a:cs typeface="Arial"/>
              </a:rPr>
              <a:t>do </a:t>
            </a:r>
            <a:r>
              <a:rPr sz="1600" spc="-5">
                <a:latin typeface="Arial"/>
                <a:cs typeface="Arial"/>
              </a:rPr>
              <a:t>processo de </a:t>
            </a:r>
            <a:r>
              <a:rPr sz="1600">
                <a:latin typeface="Arial"/>
                <a:cs typeface="Arial"/>
              </a:rPr>
              <a:t>teste </a:t>
            </a:r>
            <a:r>
              <a:rPr sz="1600" spc="-5">
                <a:latin typeface="Arial"/>
                <a:cs typeface="Arial"/>
              </a:rPr>
              <a:t>é formado </a:t>
            </a:r>
            <a:r>
              <a:rPr sz="1600">
                <a:latin typeface="Arial"/>
                <a:cs typeface="Arial"/>
              </a:rPr>
              <a:t>por </a:t>
            </a:r>
            <a:r>
              <a:rPr sz="1600" spc="-5">
                <a:latin typeface="Arial"/>
                <a:cs typeface="Arial"/>
              </a:rPr>
              <a:t>diversas </a:t>
            </a:r>
            <a:r>
              <a:rPr sz="1600">
                <a:latin typeface="Arial"/>
                <a:cs typeface="Arial"/>
              </a:rPr>
              <a:t>etapas. </a:t>
            </a:r>
            <a:r>
              <a:rPr sz="1600" spc="-5">
                <a:latin typeface="Arial"/>
                <a:cs typeface="Arial"/>
              </a:rPr>
              <a:t>Apresentamos aqui um  modelo de macro atividades. 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988944" y="2993135"/>
            <a:ext cx="8543543" cy="3142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20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</a:t>
            </a:r>
            <a:r>
              <a:rPr lang="en-US" dirty="0" smtClean="0"/>
              <a:t>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9465" y="1270000"/>
            <a:ext cx="6578231" cy="54726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altLang="pt-BR" dirty="0">
                <a:solidFill>
                  <a:schemeClr val="tx1"/>
                </a:solidFill>
                <a:latin typeface="Arial" charset="0"/>
              </a:rPr>
              <a:t>Os defeitos normalmente são introduzidos na transformação de informações entre as diferentes fases do ciclo de desenvolvimento de um software. </a:t>
            </a:r>
            <a:endParaRPr lang="pt-BR" altLang="pt-BR" dirty="0" smtClean="0">
              <a:solidFill>
                <a:schemeClr val="tx1"/>
              </a:solidFill>
              <a:latin typeface="Arial" charset="0"/>
            </a:endParaRPr>
          </a:p>
          <a:p>
            <a:pPr lvl="0"/>
            <a:r>
              <a:rPr lang="pt-BR" altLang="pt-BR" dirty="0" smtClean="0">
                <a:solidFill>
                  <a:schemeClr val="tx1"/>
                </a:solidFill>
                <a:latin typeface="Arial" charset="0"/>
              </a:rPr>
              <a:t>Vamos </a:t>
            </a:r>
            <a:r>
              <a:rPr lang="pt-BR" altLang="pt-BR" dirty="0">
                <a:solidFill>
                  <a:schemeClr val="tx1"/>
                </a:solidFill>
                <a:latin typeface="Arial" charset="0"/>
              </a:rPr>
              <a:t>seguir um exemplo simples de ciclo de vida de desenvolvimento de software: </a:t>
            </a:r>
            <a:endParaRPr lang="pt-BR" altLang="pt-BR" dirty="0" smtClean="0">
              <a:solidFill>
                <a:schemeClr val="tx1"/>
              </a:solidFill>
              <a:latin typeface="Arial" charset="0"/>
            </a:endParaRPr>
          </a:p>
          <a:p>
            <a:pPr lvl="1"/>
            <a:r>
              <a:rPr lang="pt-BR" altLang="pt-BR" dirty="0" smtClean="0">
                <a:solidFill>
                  <a:schemeClr val="tx1"/>
                </a:solidFill>
                <a:latin typeface="Arial" charset="0"/>
              </a:rPr>
              <a:t>os </a:t>
            </a:r>
            <a:r>
              <a:rPr lang="pt-BR" altLang="pt-BR" dirty="0">
                <a:solidFill>
                  <a:schemeClr val="tx1"/>
                </a:solidFill>
                <a:latin typeface="Arial" charset="0"/>
              </a:rPr>
              <a:t>requisitos expressos pelo cliente são relatados textualmente em um documento de especificação de requisitos. </a:t>
            </a:r>
            <a:endParaRPr lang="pt-BR" altLang="pt-BR" dirty="0" smtClean="0">
              <a:solidFill>
                <a:schemeClr val="tx1"/>
              </a:solidFill>
              <a:latin typeface="Arial" charset="0"/>
            </a:endParaRPr>
          </a:p>
          <a:p>
            <a:pPr lvl="1"/>
            <a:r>
              <a:rPr lang="pt-BR" altLang="pt-BR" dirty="0" smtClean="0">
                <a:solidFill>
                  <a:schemeClr val="tx1"/>
                </a:solidFill>
                <a:latin typeface="Arial" charset="0"/>
              </a:rPr>
              <a:t>Esse </a:t>
            </a:r>
            <a:r>
              <a:rPr lang="pt-BR" altLang="pt-BR" dirty="0">
                <a:solidFill>
                  <a:schemeClr val="tx1"/>
                </a:solidFill>
                <a:latin typeface="Arial" charset="0"/>
              </a:rPr>
              <a:t>documento é então transformado em casos de uso, que por sua vez foi o artefato de entrada para o projeto do </a:t>
            </a:r>
            <a:r>
              <a:rPr lang="pt-BR" altLang="pt-BR" dirty="0" smtClean="0">
                <a:solidFill>
                  <a:schemeClr val="tx1"/>
                </a:solidFill>
                <a:latin typeface="Arial" charset="0"/>
              </a:rPr>
              <a:t>software e definição de sua arquitetura utilizando diagramas de classes da UML. </a:t>
            </a:r>
          </a:p>
          <a:p>
            <a:pPr lvl="1"/>
            <a:r>
              <a:rPr lang="pt-BR" altLang="pt-BR" dirty="0" smtClean="0">
                <a:solidFill>
                  <a:schemeClr val="tx1"/>
                </a:solidFill>
                <a:latin typeface="Arial" charset="0"/>
              </a:rPr>
              <a:t>Em seguida, esses modelos de projetos foram usados para a construção do software em uma linguagem que não segue o paradigma orientado a objetos. </a:t>
            </a:r>
          </a:p>
          <a:p>
            <a:pPr lvl="1"/>
            <a:r>
              <a:rPr lang="pt-BR" altLang="pt-BR" dirty="0" smtClean="0">
                <a:solidFill>
                  <a:schemeClr val="tx1"/>
                </a:solidFill>
                <a:latin typeface="Arial" charset="0"/>
              </a:rPr>
              <a:t>Observe </a:t>
            </a:r>
            <a:r>
              <a:rPr lang="pt-BR" altLang="pt-BR" dirty="0">
                <a:solidFill>
                  <a:schemeClr val="tx1"/>
                </a:solidFill>
                <a:latin typeface="Arial" charset="0"/>
              </a:rPr>
              <a:t>que durante esse período uma série de transformações foi realizada até chegarmos ao produto final. </a:t>
            </a:r>
            <a:endParaRPr lang="pt-BR" altLang="pt-BR" dirty="0" smtClean="0">
              <a:solidFill>
                <a:schemeClr val="tx1"/>
              </a:solidFill>
              <a:latin typeface="Arial" charset="0"/>
            </a:endParaRPr>
          </a:p>
          <a:p>
            <a:pPr lvl="1"/>
            <a:r>
              <a:rPr lang="pt-BR" altLang="pt-BR" dirty="0" smtClean="0">
                <a:solidFill>
                  <a:schemeClr val="tx1"/>
                </a:solidFill>
                <a:latin typeface="Arial" charset="0"/>
              </a:rPr>
              <a:t>Nesse </a:t>
            </a:r>
            <a:r>
              <a:rPr lang="pt-BR" altLang="pt-BR" dirty="0">
                <a:solidFill>
                  <a:schemeClr val="tx1"/>
                </a:solidFill>
                <a:latin typeface="Arial" charset="0"/>
              </a:rPr>
              <a:t>meio tempo, defeitos podem ter sido inseridos. </a:t>
            </a:r>
            <a:endParaRPr lang="pt-BR" altLang="pt-BR" dirty="0" smtClean="0">
              <a:solidFill>
                <a:schemeClr val="tx1"/>
              </a:solidFill>
              <a:latin typeface="Arial" charset="0"/>
            </a:endParaRPr>
          </a:p>
          <a:p>
            <a:pPr lvl="1"/>
            <a:r>
              <a:rPr lang="pt-BR" altLang="pt-BR" dirty="0" smtClean="0">
                <a:solidFill>
                  <a:schemeClr val="tx1"/>
                </a:solidFill>
                <a:latin typeface="Arial" charset="0"/>
              </a:rPr>
              <a:t>A figura expressa </a:t>
            </a:r>
            <a:r>
              <a:rPr lang="pt-BR" altLang="pt-BR" dirty="0">
                <a:solidFill>
                  <a:schemeClr val="tx1"/>
                </a:solidFill>
                <a:latin typeface="Arial" charset="0"/>
              </a:rPr>
              <a:t>exatamente a metáfora discutida nesse parágrafo.</a:t>
            </a:r>
          </a:p>
          <a:p>
            <a:endParaRPr lang="pt-BR" dirty="0"/>
          </a:p>
        </p:txBody>
      </p:sp>
      <p:pic>
        <p:nvPicPr>
          <p:cNvPr id="1026" name="Picture 2" descr="http://www.devmedia.com.br/imagens/engsoft/artigo7/image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913" y="1612347"/>
            <a:ext cx="5428862" cy="319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8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65" dirty="0"/>
              <a:t> </a:t>
            </a:r>
            <a:r>
              <a:rPr lang="pt-BR" spc="-5" dirty="0"/>
              <a:t>O modelo</a:t>
            </a:r>
            <a:r>
              <a:rPr lang="pt-BR" spc="-80" dirty="0"/>
              <a:t> </a:t>
            </a:r>
            <a:r>
              <a:rPr lang="pt-BR" spc="-5" dirty="0"/>
              <a:t>“V”	</a:t>
            </a:r>
            <a:br>
              <a:rPr lang="pt-BR" spc="-5" dirty="0"/>
            </a:br>
            <a:endParaRPr lang="pt-BR" dirty="0"/>
          </a:p>
        </p:txBody>
      </p:sp>
      <p:sp>
        <p:nvSpPr>
          <p:cNvPr id="5" name="object 3"/>
          <p:cNvSpPr txBox="1"/>
          <p:nvPr/>
        </p:nvSpPr>
        <p:spPr>
          <a:xfrm>
            <a:off x="1142349" y="1463191"/>
            <a:ext cx="8249284" cy="149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00"/>
              </a:lnSpc>
            </a:pPr>
            <a:r>
              <a:rPr sz="1600" spc="-5" dirty="0">
                <a:latin typeface="Arial"/>
                <a:cs typeface="Arial"/>
              </a:rPr>
              <a:t>A estrutura do </a:t>
            </a:r>
            <a:r>
              <a:rPr sz="1600" dirty="0">
                <a:latin typeface="Arial"/>
                <a:cs typeface="Arial"/>
              </a:rPr>
              <a:t>modelo </a:t>
            </a:r>
            <a:r>
              <a:rPr sz="1600" spc="-5" dirty="0">
                <a:latin typeface="Arial"/>
                <a:cs typeface="Arial"/>
              </a:rPr>
              <a:t>V é uma aproximação do </a:t>
            </a:r>
            <a:r>
              <a:rPr sz="1600" dirty="0">
                <a:latin typeface="Arial"/>
                <a:cs typeface="Arial"/>
              </a:rPr>
              <a:t>processo </a:t>
            </a:r>
            <a:r>
              <a:rPr sz="1600" spc="-5" dirty="0">
                <a:latin typeface="Arial"/>
                <a:cs typeface="Arial"/>
              </a:rPr>
              <a:t>de </a:t>
            </a:r>
            <a:r>
              <a:rPr sz="1600" dirty="0">
                <a:latin typeface="Arial"/>
                <a:cs typeface="Arial"/>
              </a:rPr>
              <a:t>testes </a:t>
            </a:r>
            <a:r>
              <a:rPr sz="1600" spc="-5" dirty="0">
                <a:latin typeface="Arial"/>
                <a:cs typeface="Arial"/>
              </a:rPr>
              <a:t>que pode ser integrada  com todo a </a:t>
            </a:r>
            <a:r>
              <a:rPr sz="1600" dirty="0">
                <a:latin typeface="Arial"/>
                <a:cs typeface="Arial"/>
              </a:rPr>
              <a:t>processo </a:t>
            </a:r>
            <a:r>
              <a:rPr sz="1600" spc="-5" dirty="0">
                <a:latin typeface="Arial"/>
                <a:cs typeface="Arial"/>
              </a:rPr>
              <a:t>de desenvolvimento. O </a:t>
            </a:r>
            <a:r>
              <a:rPr sz="1600" dirty="0">
                <a:latin typeface="Arial"/>
                <a:cs typeface="Arial"/>
              </a:rPr>
              <a:t>modelo </a:t>
            </a:r>
            <a:r>
              <a:rPr sz="1600" spc="-5" dirty="0">
                <a:latin typeface="Arial"/>
                <a:cs typeface="Arial"/>
              </a:rPr>
              <a:t>V representa o desenvolvimento  versus 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teste.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 marR="12763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O modelo V </a:t>
            </a:r>
            <a:r>
              <a:rPr sz="1600" dirty="0">
                <a:latin typeface="Arial"/>
                <a:cs typeface="Arial"/>
              </a:rPr>
              <a:t>focaliza-se </a:t>
            </a:r>
            <a:r>
              <a:rPr sz="1600" spc="-5" dirty="0">
                <a:latin typeface="Arial"/>
                <a:cs typeface="Arial"/>
              </a:rPr>
              <a:t>em </a:t>
            </a:r>
            <a:r>
              <a:rPr sz="1600" dirty="0">
                <a:latin typeface="Arial"/>
                <a:cs typeface="Arial"/>
              </a:rPr>
              <a:t>testar </a:t>
            </a:r>
            <a:r>
              <a:rPr sz="1600" spc="-5" dirty="0">
                <a:latin typeface="Arial"/>
                <a:cs typeface="Arial"/>
              </a:rPr>
              <a:t>durante todo o </a:t>
            </a:r>
            <a:r>
              <a:rPr sz="1600" dirty="0">
                <a:latin typeface="Arial"/>
                <a:cs typeface="Arial"/>
              </a:rPr>
              <a:t>ciclo </a:t>
            </a:r>
            <a:r>
              <a:rPr sz="1600" spc="-5" dirty="0">
                <a:latin typeface="Arial"/>
                <a:cs typeface="Arial"/>
              </a:rPr>
              <a:t>de desenvolvimento para </a:t>
            </a:r>
            <a:r>
              <a:rPr sz="1600" dirty="0">
                <a:latin typeface="Arial"/>
                <a:cs typeface="Arial"/>
              </a:rPr>
              <a:t>conseguir  </a:t>
            </a:r>
            <a:r>
              <a:rPr sz="1600" spc="-5" dirty="0">
                <a:latin typeface="Arial"/>
                <a:cs typeface="Arial"/>
              </a:rPr>
              <a:t>uma detecção adiantada dos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erros.</a:t>
            </a:r>
          </a:p>
        </p:txBody>
      </p:sp>
      <p:sp>
        <p:nvSpPr>
          <p:cNvPr id="6" name="object 4"/>
          <p:cNvSpPr/>
          <p:nvPr/>
        </p:nvSpPr>
        <p:spPr>
          <a:xfrm>
            <a:off x="2465700" y="3416808"/>
            <a:ext cx="5512308" cy="3375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00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Planejamento de teste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Questões importantes:</a:t>
            </a:r>
          </a:p>
          <a:p>
            <a:pPr lvl="1"/>
            <a:r>
              <a:rPr lang="pt-BR" altLang="pt-BR"/>
              <a:t>Quem deve realizar os testes?</a:t>
            </a:r>
          </a:p>
          <a:p>
            <a:pPr lvl="1"/>
            <a:r>
              <a:rPr lang="pt-BR" altLang="pt-BR"/>
              <a:t>O que testar? Que partes devem ser mais cuidadosamente testadas? (Análise de Requisitos de Teste)</a:t>
            </a:r>
          </a:p>
          <a:p>
            <a:pPr lvl="1"/>
            <a:r>
              <a:rPr lang="pt-BR" altLang="pt-BR"/>
              <a:t>Quanto teste é adequado?</a:t>
            </a:r>
          </a:p>
          <a:p>
            <a:pPr lvl="1"/>
            <a:r>
              <a:rPr lang="pt-BR" altLang="pt-BR"/>
              <a:t>Quando testar?</a:t>
            </a:r>
          </a:p>
          <a:p>
            <a:pPr lvl="1"/>
            <a:r>
              <a:rPr lang="pt-BR" altLang="pt-BR"/>
              <a:t>Como o teste deve ser realizado?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26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Quem deve realizar os testes?</a:t>
            </a:r>
            <a:endParaRPr lang="pt-BR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331913" y="3068638"/>
            <a:ext cx="6264275" cy="0"/>
          </a:xfrm>
          <a:prstGeom prst="line">
            <a:avLst/>
          </a:prstGeom>
          <a:noFill/>
          <a:ln w="1143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63575" y="3324225"/>
            <a:ext cx="169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Desenvolvedores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659563" y="3429000"/>
            <a:ext cx="15208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Testadores </a:t>
            </a:r>
          </a:p>
          <a:p>
            <a:r>
              <a:rPr lang="pt-BR" altLang="pt-BR"/>
              <a:t>Independentes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400425" y="3324225"/>
            <a:ext cx="256857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Compartilhamento de </a:t>
            </a:r>
          </a:p>
          <a:p>
            <a:r>
              <a:rPr lang="pt-BR" altLang="pt-BR"/>
              <a:t>Responsabilidades entre</a:t>
            </a:r>
          </a:p>
          <a:p>
            <a:r>
              <a:rPr lang="pt-BR" altLang="pt-BR"/>
              <a:t>Desenvolvedores e</a:t>
            </a:r>
          </a:p>
          <a:p>
            <a:r>
              <a:rPr lang="pt-BR" altLang="pt-BR"/>
              <a:t>Testadores Independentes</a:t>
            </a:r>
          </a:p>
        </p:txBody>
      </p:sp>
    </p:spTree>
    <p:extLst>
      <p:ext uri="{BB962C8B-B14F-4D97-AF65-F5344CB8AC3E}">
        <p14:creationId xmlns:p14="http://schemas.microsoft.com/office/powerpoint/2010/main" val="708895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Quem deve realizar o teste?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Desenvolvedor: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Código é resultado de seu trabalho. Logo, procurar defeitos é, de certo modo, a destruição do mesmo, e o próprio desenvolvedor não tem motivação psicológica para projetar casos de teste que demonstrem que seu produto tem defeitos (dissonância cognitiva).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Dificilmente o desenvolvedor consegue criar um caso de teste que rompa com a lógica de funcionamento de seu próprio código </a:t>
            </a:r>
            <a:endParaRPr lang="pt-BR" altLang="pt-BR" smtClean="0"/>
          </a:p>
          <a:p>
            <a:pPr>
              <a:lnSpc>
                <a:spcPct val="90000"/>
              </a:lnSpc>
            </a:pPr>
            <a:r>
              <a:rPr lang="pt-BR" altLang="pt-BR" smtClean="0"/>
              <a:t>Testador </a:t>
            </a:r>
            <a:r>
              <a:rPr lang="pt-BR" altLang="pt-BR"/>
              <a:t>Independente: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Assume a “perspectiva de teste”.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Pode representar papéis distintos (testador de unidade, de integração e de sistema).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Se responsável por todos os testes, em todas as fases, pode tornar o processo lento e pouco produtivo.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137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Quem deve realizar o teste?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Compartilhamento de Responsabilidades:</a:t>
            </a:r>
          </a:p>
          <a:p>
            <a:pPr lvl="1"/>
            <a:r>
              <a:rPr lang="pt-BR" altLang="pt-BR"/>
              <a:t>Divisão por Fases:</a:t>
            </a:r>
          </a:p>
          <a:p>
            <a:pPr lvl="2"/>
            <a:r>
              <a:rPr lang="pt-BR" altLang="pt-BR"/>
              <a:t>Desenvolvedores testam unidades, muitas vezes em paralelo com a implementação das mesmas.</a:t>
            </a:r>
          </a:p>
          <a:p>
            <a:pPr lvl="2"/>
            <a:r>
              <a:rPr lang="pt-BR" altLang="pt-BR"/>
              <a:t>Testadores independentes testam integração e sistema.</a:t>
            </a:r>
          </a:p>
          <a:p>
            <a:pPr lvl="1"/>
            <a:r>
              <a:rPr lang="pt-BR" altLang="pt-BR"/>
              <a:t>Divisão por Atividades do Processo de Teste:</a:t>
            </a:r>
          </a:p>
          <a:p>
            <a:pPr lvl="2"/>
            <a:r>
              <a:rPr lang="pt-BR" altLang="pt-BR"/>
              <a:t>Testadores independentes são responsáveis pelo Planejamento, Análise e Projeto de Casos de Teste</a:t>
            </a:r>
          </a:p>
          <a:p>
            <a:pPr lvl="2"/>
            <a:r>
              <a:rPr lang="pt-BR" altLang="pt-BR"/>
              <a:t>Desenvolvedores são responsáveis pela construção e execução dos casos de 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97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que testar?</a:t>
            </a:r>
            <a:endParaRPr lang="pt-BR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331913" y="3068638"/>
            <a:ext cx="6264275" cy="0"/>
          </a:xfrm>
          <a:prstGeom prst="line">
            <a:avLst/>
          </a:prstGeom>
          <a:noFill/>
          <a:ln w="1143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63575" y="3324225"/>
            <a:ext cx="161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Não testar nada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59563" y="3429000"/>
            <a:ext cx="1216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Testar tudo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00425" y="3324225"/>
            <a:ext cx="1960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Testar parcialmente</a:t>
            </a:r>
          </a:p>
        </p:txBody>
      </p:sp>
    </p:spTree>
    <p:extLst>
      <p:ext uri="{BB962C8B-B14F-4D97-AF65-F5344CB8AC3E}">
        <p14:creationId xmlns:p14="http://schemas.microsoft.com/office/powerpoint/2010/main" val="113141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que testar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Princípio de Pareto adaptado ao teste: 20% dos componentes de software concentram 80% dos defeitos.</a:t>
            </a:r>
          </a:p>
          <a:p>
            <a:pPr>
              <a:lnSpc>
                <a:spcPct val="90000"/>
              </a:lnSpc>
            </a:pPr>
            <a:r>
              <a:rPr lang="pt-BR" altLang="pt-BR"/>
              <a:t>Esse princípio sugere que os esforços devem ser concentrados nas partes mais importantes e/ou frágeis.</a:t>
            </a:r>
          </a:p>
          <a:p>
            <a:pPr>
              <a:lnSpc>
                <a:spcPct val="90000"/>
              </a:lnSpc>
            </a:pPr>
            <a:r>
              <a:rPr lang="pt-BR" altLang="pt-BR"/>
              <a:t>Um bom teste é ao mesmo tempo econômico e encontra o máximo de </a:t>
            </a:r>
            <a:r>
              <a:rPr lang="pt-BR" altLang="pt-BR" smtClean="0"/>
              <a:t>defeitos</a:t>
            </a:r>
            <a:endParaRPr lang="pt-BR" alt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326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que testar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 Análise de Requisitos de Teste: Quais as partes mais importantes? Quais as mais frágeis? Enfim, que partes devem ser mais cuidadosamente testadas?</a:t>
            </a:r>
          </a:p>
          <a:p>
            <a:pPr>
              <a:lnSpc>
                <a:spcPct val="90000"/>
              </a:lnSpc>
            </a:pPr>
            <a:r>
              <a:rPr lang="pt-BR" altLang="pt-BR"/>
              <a:t>Exemplo - Teste de Unidade: testar todas as unidades? Testar unidades reutilizadas de outros projetos?</a:t>
            </a:r>
          </a:p>
          <a:p>
            <a:pPr>
              <a:lnSpc>
                <a:spcPct val="90000"/>
              </a:lnSpc>
            </a:pPr>
            <a:r>
              <a:rPr lang="pt-BR" altLang="pt-BR"/>
              <a:t>Utilizar uma abordagem sistemática para selecionar o subconjunto de componentes a ser testado.</a:t>
            </a:r>
          </a:p>
          <a:p>
            <a:pPr>
              <a:lnSpc>
                <a:spcPct val="90000"/>
              </a:lnSpc>
            </a:pPr>
            <a:r>
              <a:rPr lang="pt-BR" altLang="pt-BR"/>
              <a:t>Algumas </a:t>
            </a:r>
            <a:r>
              <a:rPr lang="pt-BR" altLang="pt-BR" smtClean="0"/>
              <a:t>diretrizes</a:t>
            </a:r>
          </a:p>
          <a:p>
            <a:pPr lvl="1">
              <a:lnSpc>
                <a:spcPct val="90000"/>
              </a:lnSpc>
            </a:pPr>
            <a:r>
              <a:rPr lang="pt-BR" altLang="pt-BR" smtClean="0"/>
              <a:t>Pode </a:t>
            </a:r>
            <a:r>
              <a:rPr lang="pt-BR" altLang="pt-BR"/>
              <a:t>não ser necessário testar unidades reutilizadas de outros projetos ou de bibliotecas.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Algumas unidades não são fáceis de serem testadas </a:t>
            </a:r>
            <a:r>
              <a:rPr lang="pt-BR" altLang="pt-BR" smtClean="0"/>
              <a:t>individualmente</a:t>
            </a:r>
            <a:endParaRPr lang="pt-BR" altLang="pt-BR"/>
          </a:p>
          <a:p>
            <a:pPr lvl="1">
              <a:lnSpc>
                <a:spcPct val="90000"/>
              </a:lnSpc>
            </a:pPr>
            <a:r>
              <a:rPr lang="pt-BR" altLang="pt-BR"/>
              <a:t>Concentrar esforços em usos prováveis.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633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Quanto teste é adequado?</a:t>
            </a:r>
            <a:endParaRPr lang="pt-BR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331913" y="3068638"/>
            <a:ext cx="6264275" cy="0"/>
          </a:xfrm>
          <a:prstGeom prst="line">
            <a:avLst/>
          </a:prstGeom>
          <a:noFill/>
          <a:ln w="1143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63575" y="33242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Nenhum teste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59563" y="3429000"/>
            <a:ext cx="158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Teste Exaustivo</a:t>
            </a:r>
          </a:p>
        </p:txBody>
      </p:sp>
    </p:spTree>
    <p:extLst>
      <p:ext uri="{BB962C8B-B14F-4D97-AF65-F5344CB8AC3E}">
        <p14:creationId xmlns:p14="http://schemas.microsoft.com/office/powerpoint/2010/main" val="150389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Quanto teste é adequado?</a:t>
            </a:r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É impossível testar tudo.</a:t>
            </a:r>
          </a:p>
          <a:p>
            <a:r>
              <a:rPr lang="pt-BR" altLang="pt-BR"/>
              <a:t>Testes podem somente mostrar a presença de erros, mas não a sua ausência.</a:t>
            </a:r>
          </a:p>
          <a:p>
            <a:r>
              <a:rPr lang="pt-BR" altLang="pt-BR"/>
              <a:t>Cobertura de Teste pode ser medida pelo menos de duas </a:t>
            </a:r>
            <a:r>
              <a:rPr lang="pt-BR" altLang="pt-BR" smtClean="0"/>
              <a:t>maneiras</a:t>
            </a:r>
            <a:endParaRPr lang="pt-BR" altLang="pt-BR"/>
          </a:p>
          <a:p>
            <a:pPr lvl="1"/>
            <a:r>
              <a:rPr lang="pt-BR" altLang="pt-BR"/>
              <a:t>Em relação a requisitos: quanto dos requisitos especificados foi testado? Considerar requisitos funcionais (casos de uso, fluxos de eventos) e não funcionais.</a:t>
            </a:r>
          </a:p>
          <a:p>
            <a:pPr lvl="1"/>
            <a:r>
              <a:rPr lang="pt-BR" altLang="pt-BR"/>
              <a:t>Em relação à execução de linhas de código (teste de caminhos possíveis</a:t>
            </a:r>
            <a:r>
              <a:rPr lang="pt-BR" altLang="pt-BR" smtClean="0"/>
              <a:t>).</a:t>
            </a: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156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</a:t>
            </a:r>
            <a:r>
              <a:rPr lang="en-US" err="1" smtClean="0"/>
              <a:t>écnicas</a:t>
            </a:r>
            <a:r>
              <a:rPr lang="en-US" smtClean="0"/>
              <a:t> de Testes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dirty="0"/>
              <a:t>Tipos principais de critérios de teste: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Funcionais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Estruturais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65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Quando o teste </a:t>
            </a:r>
            <a:r>
              <a:rPr lang="en-US" err="1" smtClean="0"/>
              <a:t>é</a:t>
            </a:r>
            <a:r>
              <a:rPr lang="en-US" smtClean="0"/>
              <a:t> </a:t>
            </a:r>
            <a:r>
              <a:rPr lang="en-US" err="1" smtClean="0"/>
              <a:t>adequado</a:t>
            </a:r>
            <a:r>
              <a:rPr lang="en-US" smtClean="0"/>
              <a:t>?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O esforço de teste deve ser compensatório, ou seja, deve haver um balanceamento entre tempo/custo do teste e a quantidade de defeitos encontrados.</a:t>
            </a:r>
          </a:p>
          <a:p>
            <a:r>
              <a:rPr lang="pt-BR" altLang="pt-BR"/>
              <a:t>O número de defeitos encontrados segue uma curva logarítmica, ou seja, embora ainda possam existir defeitos, o esforço para encontrá-los passa a ser muito grande, fazendo com que a atividade de teste comece a ser percebida como muito custosa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458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Quando Testar?</a:t>
            </a:r>
            <a:endParaRPr lang="pt-BR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331913" y="3068638"/>
            <a:ext cx="6264275" cy="0"/>
          </a:xfrm>
          <a:prstGeom prst="line">
            <a:avLst/>
          </a:prstGeom>
          <a:noFill/>
          <a:ln w="1143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42988" y="3429000"/>
            <a:ext cx="966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Todo dia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59563" y="3429000"/>
            <a:ext cx="1035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Testar no</a:t>
            </a:r>
          </a:p>
          <a:p>
            <a:r>
              <a:rPr lang="pt-BR" altLang="pt-BR"/>
              <a:t>final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492500" y="3357563"/>
            <a:ext cx="21463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Na medida em que os</a:t>
            </a:r>
          </a:p>
          <a:p>
            <a:r>
              <a:rPr lang="pt-BR" altLang="pt-BR"/>
              <a:t>componentes são </a:t>
            </a:r>
          </a:p>
          <a:p>
            <a:r>
              <a:rPr lang="pt-BR" altLang="pt-BR"/>
              <a:t>desenvolvidos</a:t>
            </a:r>
          </a:p>
        </p:txBody>
      </p:sp>
    </p:spTree>
    <p:extLst>
      <p:ext uri="{BB962C8B-B14F-4D97-AF65-F5344CB8AC3E}">
        <p14:creationId xmlns:p14="http://schemas.microsoft.com/office/powerpoint/2010/main" val="536438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Quando testar?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Teste como uma atividade do processo de software (testar no final) </a:t>
            </a:r>
            <a:r>
              <a:rPr lang="pt-BR" altLang="pt-BR" err="1"/>
              <a:t>x</a:t>
            </a:r>
            <a:r>
              <a:rPr lang="pt-BR" altLang="pt-BR"/>
              <a:t> Teste como um processo paralelo ao processo de desenvolvimento (teste todo dia)</a:t>
            </a:r>
          </a:p>
          <a:p>
            <a:r>
              <a:rPr lang="pt-BR" altLang="pt-BR"/>
              <a:t>Revisões e testes são atividades complementares.</a:t>
            </a:r>
          </a:p>
          <a:p>
            <a:r>
              <a:rPr lang="pt-BR" altLang="pt-BR"/>
              <a:t>Planejar, analisar e projetar testes à medida que o processo de desenvolvimento progride.</a:t>
            </a:r>
          </a:p>
          <a:p>
            <a:r>
              <a:rPr lang="pt-BR" altLang="pt-BR"/>
              <a:t>Utilizar informações do ciclo de vida (incrementos) e dos requisitos (casos de uso) para definir o cronograma de testes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80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Quando testar?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Cronograma de teste</a:t>
            </a:r>
          </a:p>
          <a:p>
            <a:pPr lvl="1"/>
            <a:r>
              <a:rPr lang="pt-BR" altLang="pt-BR"/>
              <a:t>Teste de Unidade: depende da produção das unidades pelo processo de desenvolvimento.</a:t>
            </a:r>
          </a:p>
          <a:p>
            <a:pPr lvl="1"/>
            <a:r>
              <a:rPr lang="pt-BR" altLang="pt-BR"/>
              <a:t>Teste de Integração: depende do ciclo de vida (incrementos / iterações) e da estrutura (subsistemas / casos de uso). Pode ser programado em intervalos específicos.</a:t>
            </a:r>
          </a:p>
          <a:p>
            <a:pPr lvl="1"/>
            <a:r>
              <a:rPr lang="pt-BR" altLang="pt-BR"/>
              <a:t>Teste de Sistema: sua execução deve ocorrer nas entregas e, portanto, depende do ciclo de vida.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754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Como testar?</a:t>
            </a:r>
            <a:endParaRPr lang="pt-BR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331913" y="3068638"/>
            <a:ext cx="6264275" cy="0"/>
          </a:xfrm>
          <a:prstGeom prst="line">
            <a:avLst/>
          </a:prstGeom>
          <a:noFill/>
          <a:ln w="1143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63938" y="3429000"/>
            <a:ext cx="16446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Apenas com o </a:t>
            </a:r>
          </a:p>
          <a:p>
            <a:r>
              <a:rPr lang="pt-BR" altLang="pt-BR"/>
              <a:t>conhecimento</a:t>
            </a:r>
          </a:p>
          <a:p>
            <a:r>
              <a:rPr lang="pt-BR" altLang="pt-BR"/>
              <a:t>da especificação</a:t>
            </a:r>
          </a:p>
          <a:p>
            <a:r>
              <a:rPr lang="pt-BR" altLang="pt-BR"/>
              <a:t>(o quê)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227763" y="3500438"/>
            <a:ext cx="19954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Usando o </a:t>
            </a:r>
          </a:p>
          <a:p>
            <a:r>
              <a:rPr lang="pt-BR" altLang="pt-BR"/>
              <a:t>conhecimento</a:t>
            </a:r>
          </a:p>
          <a:p>
            <a:r>
              <a:rPr lang="pt-BR" altLang="pt-BR"/>
              <a:t>da especificação </a:t>
            </a:r>
          </a:p>
          <a:p>
            <a:r>
              <a:rPr lang="pt-BR" altLang="pt-BR"/>
              <a:t>e da implementação</a:t>
            </a:r>
          </a:p>
          <a:p>
            <a:r>
              <a:rPr lang="pt-BR" altLang="pt-BR"/>
              <a:t>(o quê e como)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27088" y="3500438"/>
            <a:ext cx="18256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Apenas com o </a:t>
            </a:r>
          </a:p>
          <a:p>
            <a:r>
              <a:rPr lang="pt-BR" altLang="pt-BR"/>
              <a:t>conhecimento</a:t>
            </a:r>
          </a:p>
          <a:p>
            <a:r>
              <a:rPr lang="pt-BR" altLang="pt-BR"/>
              <a:t>da implementação</a:t>
            </a:r>
          </a:p>
          <a:p>
            <a:r>
              <a:rPr lang="pt-BR" altLang="pt-BR"/>
              <a:t>(como)</a:t>
            </a:r>
          </a:p>
        </p:txBody>
      </p:sp>
    </p:spTree>
    <p:extLst>
      <p:ext uri="{BB962C8B-B14F-4D97-AF65-F5344CB8AC3E}">
        <p14:creationId xmlns:p14="http://schemas.microsoft.com/office/powerpoint/2010/main" val="1967594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Como testar?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Definir técnicas de teste para cada fase (funcional, estrutural, baseado em modelos, baseado em defeitos).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 funcional ou caixa preta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Técnica de projeto de casos de teste na qual o programa ou sistema é considerado uma caixa-preta.</a:t>
            </a:r>
          </a:p>
          <a:p>
            <a:r>
              <a:rPr lang="pt-BR" altLang="pt-BR"/>
              <a:t>Para testá-lo, são fornecidas entradas e avaliadas as saídas geradas para verificar se estão em conformidade com os objetivos especificados.</a:t>
            </a:r>
          </a:p>
          <a:p>
            <a:r>
              <a:rPr lang="pt-BR" altLang="pt-BR"/>
              <a:t>Os detalhes de implementação não são considerados.</a:t>
            </a:r>
          </a:p>
          <a:p>
            <a:r>
              <a:rPr lang="pt-BR" altLang="pt-BR"/>
              <a:t>O software é avaliado segundo o ponto de vista do usuário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1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Teste Estrutural ou Caixa Branca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Estabelece os requisitos de teste com base em uma dada implementação, requerendo a execução de partes ou componentes elementares de um programa.</a:t>
            </a:r>
          </a:p>
          <a:p>
            <a:r>
              <a:rPr lang="pt-BR" altLang="pt-BR"/>
              <a:t>Baseia-se no conhecimento da estrutura interna do programa.</a:t>
            </a:r>
          </a:p>
          <a:p>
            <a:r>
              <a:rPr lang="pt-BR" altLang="pt-BR"/>
              <a:t>Caminhos lógicos são testados, estabelecendo casos de teste que põem à prova condições, laços, definições e usos de variáveis.</a:t>
            </a:r>
          </a:p>
          <a:p>
            <a:r>
              <a:rPr lang="pt-BR" altLang="pt-BR"/>
              <a:t>Em geral, a maioria dos critérios estruturais utiliza uma representação de Grafo de Fluxo de Controle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8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Fases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A atividade de teste é dividida em fases com objetivos distintos. De uma forma geral, pode-se estabelecer como </a:t>
            </a:r>
            <a:r>
              <a:rPr lang="pt-BR" altLang="pt-BR" dirty="0" smtClean="0"/>
              <a:t>fases</a:t>
            </a:r>
            <a:endParaRPr lang="pt-BR" altLang="pt-BR" dirty="0"/>
          </a:p>
          <a:p>
            <a:pPr lvl="1"/>
            <a:r>
              <a:rPr lang="pt-BR" altLang="pt-BR" dirty="0"/>
              <a:t>Teste de Unidade</a:t>
            </a:r>
          </a:p>
          <a:p>
            <a:pPr lvl="1"/>
            <a:r>
              <a:rPr lang="pt-BR" altLang="pt-BR" dirty="0"/>
              <a:t>Teste de Integração</a:t>
            </a:r>
          </a:p>
          <a:p>
            <a:pPr lvl="1"/>
            <a:r>
              <a:rPr lang="pt-BR" altLang="pt-BR" dirty="0"/>
              <a:t>Teste de </a:t>
            </a:r>
            <a:r>
              <a:rPr lang="pt-BR" altLang="pt-BR" dirty="0" smtClean="0"/>
              <a:t>Sistema</a:t>
            </a:r>
          </a:p>
          <a:p>
            <a:pPr lvl="1"/>
            <a:r>
              <a:rPr lang="pt-BR" altLang="pt-BR" dirty="0" smtClean="0"/>
              <a:t>Teste de </a:t>
            </a:r>
            <a:r>
              <a:rPr lang="pt-BR" altLang="pt-BR" dirty="0" err="1" smtClean="0"/>
              <a:t>regress</a:t>
            </a:r>
            <a:r>
              <a:rPr lang="en-US" altLang="pt-BR" dirty="0" err="1" smtClean="0"/>
              <a:t>ão</a:t>
            </a:r>
            <a:endParaRPr lang="pt-BR" alt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92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Teste de </a:t>
            </a:r>
            <a:r>
              <a:rPr lang="en-US" err="1" smtClean="0"/>
              <a:t>Unidade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T</a:t>
            </a:r>
            <a:r>
              <a:rPr lang="pt-BR" altLang="pt-BR" smtClean="0"/>
              <a:t>em </a:t>
            </a:r>
            <a:r>
              <a:rPr lang="pt-BR" altLang="pt-BR"/>
              <a:t>como foco as menores unidades de um programa.</a:t>
            </a:r>
          </a:p>
          <a:p>
            <a:r>
              <a:rPr lang="pt-BR" altLang="pt-BR"/>
              <a:t>Uma unidade é um componente de software que não pode ser subdividido.</a:t>
            </a:r>
          </a:p>
          <a:p>
            <a:r>
              <a:rPr lang="pt-BR" altLang="pt-BR"/>
              <a:t>Nesta fase esperam-se encontrar defeitos relacionados a algoritmos incorretos ou mal implementados, estruturas de dados incorretas ou simples erros de programação.</a:t>
            </a:r>
          </a:p>
          <a:p>
            <a:r>
              <a:rPr lang="pt-BR" altLang="pt-BR"/>
              <a:t>Pode ser aplicado à medida que ocorre a implementação das unidades e pode ser realizado pelo próprio </a:t>
            </a:r>
            <a:r>
              <a:rPr lang="pt-BR" altLang="pt-BR" smtClean="0"/>
              <a:t>desenvolvedor</a:t>
            </a:r>
          </a:p>
          <a:p>
            <a:r>
              <a:rPr lang="pt-BR" smtClean="0"/>
              <a:t>Todas as </a:t>
            </a:r>
            <a:r>
              <a:rPr lang="pt-BR" err="1" smtClean="0"/>
              <a:t>t</a:t>
            </a:r>
            <a:r>
              <a:rPr lang="en-US" err="1" smtClean="0"/>
              <a:t>écnicas</a:t>
            </a:r>
            <a:r>
              <a:rPr lang="en-US" smtClean="0"/>
              <a:t> se </a:t>
            </a:r>
            <a:r>
              <a:rPr lang="en-US" err="1" smtClean="0"/>
              <a:t>aplicam</a:t>
            </a:r>
            <a:r>
              <a:rPr lang="en-US" smtClean="0"/>
              <a:t> </a:t>
            </a:r>
            <a:r>
              <a:rPr lang="en-US" err="1" smtClean="0"/>
              <a:t>ao</a:t>
            </a:r>
            <a:r>
              <a:rPr lang="en-US" smtClean="0"/>
              <a:t> teste de </a:t>
            </a:r>
            <a:r>
              <a:rPr lang="en-US" err="1" smtClean="0"/>
              <a:t>unidade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4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 de Integra</a:t>
            </a:r>
            <a:r>
              <a:rPr lang="en-US" err="1" smtClean="0"/>
              <a:t>ção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pt-BR"/>
              <a:t>Deve ser realizado após serem testadas as unidades individualmente.</a:t>
            </a:r>
          </a:p>
          <a:p>
            <a:pPr>
              <a:lnSpc>
                <a:spcPct val="90000"/>
              </a:lnSpc>
            </a:pPr>
            <a:r>
              <a:rPr lang="pt-BR" altLang="pt-BR"/>
              <a:t>A ênfase é colocada na construção da estrutura do sistema.</a:t>
            </a:r>
          </a:p>
          <a:p>
            <a:pPr>
              <a:lnSpc>
                <a:spcPct val="90000"/>
              </a:lnSpc>
            </a:pPr>
            <a:r>
              <a:rPr lang="pt-BR" altLang="pt-BR"/>
              <a:t>Deve-se verificar se as partes, quando colocadas para trabalhar juntas, não conduzem a erros.</a:t>
            </a:r>
          </a:p>
          <a:p>
            <a:pPr>
              <a:lnSpc>
                <a:spcPct val="90000"/>
              </a:lnSpc>
            </a:pPr>
            <a:r>
              <a:rPr lang="pt-BR" altLang="pt-BR"/>
              <a:t>Requer grande conhecimento das estruturas internas do sistema e, por isso, geralmente é executado pela própria equipe de desenvolvimento </a:t>
            </a:r>
            <a:endParaRPr lang="pt-BR" altLang="pt-BR" smtClean="0"/>
          </a:p>
          <a:p>
            <a:pPr>
              <a:lnSpc>
                <a:spcPct val="90000"/>
              </a:lnSpc>
            </a:pPr>
            <a:r>
              <a:rPr lang="pt-BR" altLang="pt-BR"/>
              <a:t>Todas as técnicas de teste se aplicam, com destaque para o teste funcional</a:t>
            </a:r>
            <a:r>
              <a:rPr lang="pt-BR" altLang="pt-B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5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 de Sistema 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Uma vez integradas todas as partes, inicia-se o teste de sistema.</a:t>
            </a:r>
          </a:p>
          <a:p>
            <a:r>
              <a:rPr lang="pt-BR" altLang="pt-BR"/>
              <a:t>Quando realizado por uma equipe de teste, o objetivo é verificar se as funcionalidades especificadas na especificação de requisitos foram corretamente implementadas.</a:t>
            </a:r>
          </a:p>
          <a:p>
            <a:r>
              <a:rPr lang="pt-BR" altLang="pt-BR"/>
              <a:t>Quando realizado por usuários, o objetivo é validar o sistema (Teste de Aceitação).</a:t>
            </a:r>
          </a:p>
          <a:p>
            <a:r>
              <a:rPr lang="pt-BR" altLang="pt-BR"/>
              <a:t>É uma boa prática que essa fase seja realizada por testadores independentes.</a:t>
            </a:r>
          </a:p>
          <a:p>
            <a:r>
              <a:rPr lang="pt-BR" altLang="pt-BR"/>
              <a:t>Tipicamente, aplica-se teste funcional.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58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931</TotalTime>
  <Words>2018</Words>
  <Application>Microsoft Macintosh PowerPoint</Application>
  <PresentationFormat>Widescreen</PresentationFormat>
  <Paragraphs>204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Times New Roman</vt:lpstr>
      <vt:lpstr>Trebuchet MS</vt:lpstr>
      <vt:lpstr>Wingdings 3</vt:lpstr>
      <vt:lpstr>Arial</vt:lpstr>
      <vt:lpstr>Faceta</vt:lpstr>
      <vt:lpstr>Engenharia de Software II</vt:lpstr>
      <vt:lpstr>OBSERVAÇÃO</vt:lpstr>
      <vt:lpstr>Técnicas de Testes</vt:lpstr>
      <vt:lpstr>Teste funcional ou caixa preta</vt:lpstr>
      <vt:lpstr>Teste Estrutural ou Caixa Branca</vt:lpstr>
      <vt:lpstr>Fases de Testes</vt:lpstr>
      <vt:lpstr>Teste de Unidade</vt:lpstr>
      <vt:lpstr>Teste de Integração</vt:lpstr>
      <vt:lpstr>Teste de Sistema </vt:lpstr>
      <vt:lpstr>Teste de Regressão</vt:lpstr>
      <vt:lpstr>A Equipe de Testes</vt:lpstr>
      <vt:lpstr>Testador</vt:lpstr>
      <vt:lpstr>Processo de Teste</vt:lpstr>
      <vt:lpstr> Processo de Software - Verificação e Validação  </vt:lpstr>
      <vt:lpstr>Definição de Validação e Verificação</vt:lpstr>
      <vt:lpstr>Validação e Verificação</vt:lpstr>
      <vt:lpstr>Defeitos de Software</vt:lpstr>
      <vt:lpstr>Processo de Teste</vt:lpstr>
      <vt:lpstr> Um Modelo do ciclo de processo de teste  </vt:lpstr>
      <vt:lpstr> O modelo “V”  </vt:lpstr>
      <vt:lpstr>Planejamento de teste</vt:lpstr>
      <vt:lpstr>Quem deve realizar os testes?</vt:lpstr>
      <vt:lpstr>Quem deve realizar o teste?</vt:lpstr>
      <vt:lpstr>Quem deve realizar o teste?</vt:lpstr>
      <vt:lpstr>O que testar?</vt:lpstr>
      <vt:lpstr>O que testar </vt:lpstr>
      <vt:lpstr>O que testar</vt:lpstr>
      <vt:lpstr>Quanto teste é adequado?</vt:lpstr>
      <vt:lpstr>Quanto teste é adequado?</vt:lpstr>
      <vt:lpstr>Quando o teste é adequado?</vt:lpstr>
      <vt:lpstr>Quando Testar?</vt:lpstr>
      <vt:lpstr>Quando testar?</vt:lpstr>
      <vt:lpstr>Quando testar?</vt:lpstr>
      <vt:lpstr>Como testar?</vt:lpstr>
      <vt:lpstr>Como testar?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II</dc:title>
  <dc:creator>Usuário do Microsoft Office</dc:creator>
  <cp:lastModifiedBy>Usuário do Microsoft Office</cp:lastModifiedBy>
  <cp:revision>11</cp:revision>
  <dcterms:created xsi:type="dcterms:W3CDTF">2016-08-30T13:07:46Z</dcterms:created>
  <dcterms:modified xsi:type="dcterms:W3CDTF">2016-09-05T17:37:48Z</dcterms:modified>
</cp:coreProperties>
</file>