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5"/>
  </p:notesMasterIdLst>
  <p:sldIdLst>
    <p:sldId id="292" r:id="rId2"/>
    <p:sldId id="259" r:id="rId3"/>
    <p:sldId id="261" r:id="rId4"/>
    <p:sldId id="263" r:id="rId5"/>
    <p:sldId id="306" r:id="rId6"/>
    <p:sldId id="297" r:id="rId7"/>
    <p:sldId id="299" r:id="rId8"/>
    <p:sldId id="300" r:id="rId9"/>
    <p:sldId id="301" r:id="rId10"/>
    <p:sldId id="307" r:id="rId11"/>
    <p:sldId id="302" r:id="rId12"/>
    <p:sldId id="293" r:id="rId13"/>
    <p:sldId id="294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BD5"/>
    <a:srgbClr val="5CACCC"/>
    <a:srgbClr val="1B4556"/>
    <a:srgbClr val="079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67AD48-9979-4C1D-B57D-9E3A4583D432}">
  <a:tblStyle styleId="{5267AD48-9979-4C1D-B57D-9E3A4583D432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3300" autoAdjust="0"/>
  </p:normalViewPr>
  <p:slideViewPr>
    <p:cSldViewPr>
      <p:cViewPr>
        <p:scale>
          <a:sx n="80" d="100"/>
          <a:sy n="80" d="100"/>
        </p:scale>
        <p:origin x="-105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926368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43450" y="3874950"/>
            <a:ext cx="6154500" cy="15839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800"/>
            </a:lvl1pPr>
            <a:lvl2pPr lvl="1" algn="ctr">
              <a:spcBef>
                <a:spcPts val="0"/>
              </a:spcBef>
              <a:buSzPct val="100000"/>
              <a:defRPr sz="5800"/>
            </a:lvl2pPr>
            <a:lvl3pPr lvl="2" algn="ctr">
              <a:spcBef>
                <a:spcPts val="0"/>
              </a:spcBef>
              <a:buSzPct val="100000"/>
              <a:defRPr sz="5800"/>
            </a:lvl3pPr>
            <a:lvl4pPr lvl="3" algn="ctr">
              <a:spcBef>
                <a:spcPts val="0"/>
              </a:spcBef>
              <a:buSzPct val="100000"/>
              <a:defRPr sz="5800"/>
            </a:lvl4pPr>
            <a:lvl5pPr lvl="4" algn="ctr">
              <a:spcBef>
                <a:spcPts val="0"/>
              </a:spcBef>
              <a:buSzPct val="100000"/>
              <a:defRPr sz="5800"/>
            </a:lvl5pPr>
            <a:lvl6pPr lvl="5" algn="ctr">
              <a:spcBef>
                <a:spcPts val="0"/>
              </a:spcBef>
              <a:buSzPct val="100000"/>
              <a:defRPr sz="5800"/>
            </a:lvl6pPr>
            <a:lvl7pPr lvl="6" algn="ctr">
              <a:spcBef>
                <a:spcPts val="0"/>
              </a:spcBef>
              <a:buSzPct val="100000"/>
              <a:defRPr sz="5800"/>
            </a:lvl7pPr>
            <a:lvl8pPr lvl="7" algn="ctr">
              <a:spcBef>
                <a:spcPts val="0"/>
              </a:spcBef>
              <a:buSzPct val="100000"/>
              <a:defRPr sz="5800"/>
            </a:lvl8pPr>
            <a:lvl9pPr lvl="8" algn="ctr">
              <a:spcBef>
                <a:spcPts val="0"/>
              </a:spcBef>
              <a:buSzPct val="100000"/>
              <a:defRPr sz="5800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81050" y="585722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2 columns - Gold">
    <p:bg>
      <p:bgPr>
        <a:solidFill>
          <a:srgbClr val="ED9E46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2469612"/>
            <a:ext cx="3561000" cy="409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5131069" y="2469500"/>
            <a:ext cx="3600000" cy="409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 rtl="0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 rtl="0">
              <a:lnSpc>
                <a:spcPct val="115000"/>
              </a:lnSpc>
              <a:spcBef>
                <a:spcPts val="0"/>
              </a:spcBef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3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Gold">
    <p:bg>
      <p:bgPr>
        <a:solidFill>
          <a:srgbClr val="ED9E4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 rtl="0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</a:p>
        </p:txBody>
      </p:sp>
      <p:sp>
        <p:nvSpPr>
          <p:cNvPr id="27" name="Shape 27"/>
          <p:cNvSpPr/>
          <p:nvPr/>
        </p:nvSpPr>
        <p:spPr>
          <a:xfrm>
            <a:off x="2584275" y="608747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2584275" y="60222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07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- Teal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2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599" cy="109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81050" y="407402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 - Gold">
    <p:bg>
      <p:bgPr>
        <a:solidFill>
          <a:srgbClr val="ED9E4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299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481675" y="4658725"/>
            <a:ext cx="6093599" cy="1092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1050" y="407402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- Teal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1513800" y="2882400"/>
            <a:ext cx="6116400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 i="1"/>
            </a:lvl1pPr>
            <a:lvl2pPr lvl="1" algn="ctr" rtl="0">
              <a:spcBef>
                <a:spcPts val="0"/>
              </a:spcBef>
              <a:defRPr i="1"/>
            </a:lvl2pPr>
            <a:lvl3pPr lvl="2" algn="ctr" rtl="0">
              <a:spcBef>
                <a:spcPts val="0"/>
              </a:spcBef>
              <a:defRPr i="1"/>
            </a:lvl3pPr>
            <a:lvl4pPr lvl="3" algn="ctr" rtl="0">
              <a:spcBef>
                <a:spcPts val="0"/>
              </a:spcBef>
              <a:defRPr i="1"/>
            </a:lvl4pPr>
            <a:lvl5pPr lvl="4" algn="ctr" rtl="0">
              <a:spcBef>
                <a:spcPts val="0"/>
              </a:spcBef>
              <a:defRPr i="1"/>
            </a:lvl5pPr>
            <a:lvl6pPr lvl="5" algn="ctr" rtl="0">
              <a:spcBef>
                <a:spcPts val="0"/>
              </a:spcBef>
              <a:defRPr i="1"/>
            </a:lvl6pPr>
            <a:lvl7pPr lvl="6" algn="ctr" rtl="0">
              <a:spcBef>
                <a:spcPts val="0"/>
              </a:spcBef>
              <a:defRPr i="1"/>
            </a:lvl7pPr>
            <a:lvl8pPr lvl="7" algn="ctr" rtl="0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>
            <a:endParaRPr/>
          </a:p>
        </p:txBody>
      </p:sp>
      <p:sp>
        <p:nvSpPr>
          <p:cNvPr id="21" name="Shape 21"/>
          <p:cNvSpPr txBox="1"/>
          <p:nvPr/>
        </p:nvSpPr>
        <p:spPr>
          <a:xfrm>
            <a:off x="3593400" y="15752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9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</a:p>
        </p:txBody>
      </p:sp>
      <p:sp>
        <p:nvSpPr>
          <p:cNvPr id="22" name="Shape 22"/>
          <p:cNvSpPr/>
          <p:nvPr/>
        </p:nvSpPr>
        <p:spPr>
          <a:xfrm>
            <a:off x="2584275" y="608747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2584275" y="60222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2469612"/>
            <a:ext cx="3561000" cy="409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defRPr/>
            </a:lvl4pPr>
            <a:lvl5pPr lvl="4">
              <a:lnSpc>
                <a:spcPct val="115000"/>
              </a:lnSpc>
              <a:spcBef>
                <a:spcPts val="0"/>
              </a:spcBef>
              <a:defRPr/>
            </a:lvl5pPr>
            <a:lvl6pPr lvl="5">
              <a:lnSpc>
                <a:spcPct val="115000"/>
              </a:lnSpc>
              <a:spcBef>
                <a:spcPts val="0"/>
              </a:spcBef>
              <a:defRPr/>
            </a:lvl6pPr>
            <a:lvl7pPr lvl="6">
              <a:lnSpc>
                <a:spcPct val="115000"/>
              </a:lnSpc>
              <a:spcBef>
                <a:spcPts val="0"/>
              </a:spcBef>
              <a:defRPr/>
            </a:lvl7pPr>
            <a:lvl8pPr lvl="7">
              <a:lnSpc>
                <a:spcPct val="115000"/>
              </a:lnSpc>
              <a:spcBef>
                <a:spcPts val="0"/>
              </a:spcBef>
              <a:defRPr/>
            </a:lvl8pPr>
            <a:lvl9pPr lvl="8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5131069" y="2469500"/>
            <a:ext cx="3600000" cy="4098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buSzPct val="100000"/>
              <a:defRPr sz="2400"/>
            </a:lvl1pPr>
            <a:lvl2pPr lvl="1">
              <a:lnSpc>
                <a:spcPct val="115000"/>
              </a:lnSpc>
              <a:spcBef>
                <a:spcPts val="0"/>
              </a:spcBef>
              <a:buSzPct val="100000"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buSzPct val="100000"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defRPr/>
            </a:lvl4pPr>
            <a:lvl5pPr lvl="4">
              <a:lnSpc>
                <a:spcPct val="115000"/>
              </a:lnSpc>
              <a:spcBef>
                <a:spcPts val="0"/>
              </a:spcBef>
              <a:defRPr/>
            </a:lvl5pPr>
            <a:lvl6pPr lvl="5">
              <a:lnSpc>
                <a:spcPct val="115000"/>
              </a:lnSpc>
              <a:spcBef>
                <a:spcPts val="0"/>
              </a:spcBef>
              <a:defRPr/>
            </a:lvl6pPr>
            <a:lvl7pPr lvl="6">
              <a:lnSpc>
                <a:spcPct val="115000"/>
              </a:lnSpc>
              <a:spcBef>
                <a:spcPts val="0"/>
              </a:spcBef>
              <a:defRPr/>
            </a:lvl7pPr>
            <a:lvl8pPr lvl="7">
              <a:lnSpc>
                <a:spcPct val="115000"/>
              </a:lnSpc>
              <a:spcBef>
                <a:spcPts val="0"/>
              </a:spcBef>
              <a:defRPr/>
            </a:lvl8pPr>
            <a:lvl9pPr lvl="8">
              <a:lnSpc>
                <a:spcPct val="115000"/>
              </a:lnSpc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 - Gold">
    <p:bg>
      <p:bgPr>
        <a:solidFill>
          <a:srgbClr val="ED9E46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88700" y="5875075"/>
            <a:ext cx="7966499" cy="37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584275" y="602225"/>
            <a:ext cx="3996000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- Gold">
    <p:bg>
      <p:bgPr>
        <a:solidFill>
          <a:srgbClr val="ED9E4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>
            <a:off x="0" y="1490900"/>
            <a:ext cx="412800" cy="344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93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Gold">
    <p:bg>
      <p:bgPr>
        <a:solidFill>
          <a:srgbClr val="ED9E46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0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FD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36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○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buChar char="●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6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0" y="3645024"/>
            <a:ext cx="3995936" cy="2160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FFFF00"/>
                </a:solidFill>
              </a:rPr>
              <a:t>Discentes:	</a:t>
            </a:r>
            <a:r>
              <a:rPr lang="en" sz="2800" dirty="0" smtClean="0"/>
              <a:t>	</a:t>
            </a:r>
            <a:br>
              <a:rPr lang="en" sz="2800" dirty="0" smtClean="0"/>
            </a:br>
            <a:r>
              <a:rPr lang="en" sz="2800" dirty="0" smtClean="0"/>
              <a:t>Leonardo Baldo	</a:t>
            </a:r>
            <a:br>
              <a:rPr lang="en" sz="2800" dirty="0" smtClean="0"/>
            </a:br>
            <a:r>
              <a:rPr lang="en" sz="2800" dirty="0" smtClean="0"/>
              <a:t>Leopoldo Ferreira	</a:t>
            </a:r>
            <a:br>
              <a:rPr lang="en" sz="2800" dirty="0" smtClean="0"/>
            </a:br>
            <a:endParaRPr lang="en" sz="2800" dirty="0">
              <a:solidFill>
                <a:srgbClr val="FFFF00"/>
              </a:solidFill>
            </a:endParaRPr>
          </a:p>
        </p:txBody>
      </p:sp>
      <p:sp>
        <p:nvSpPr>
          <p:cNvPr id="3" name="Shape 77"/>
          <p:cNvSpPr txBox="1">
            <a:spLocks/>
          </p:cNvSpPr>
          <p:nvPr/>
        </p:nvSpPr>
        <p:spPr>
          <a:xfrm>
            <a:off x="0" y="188640"/>
            <a:ext cx="9144000" cy="36724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5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4800" dirty="0"/>
              <a:t>MODELO DE </a:t>
            </a:r>
            <a:r>
              <a:rPr lang="pt-BR" sz="4800" dirty="0">
                <a:solidFill>
                  <a:srgbClr val="FFFF00"/>
                </a:solidFill>
              </a:rPr>
              <a:t>DESENVOLVIMENTO</a:t>
            </a:r>
            <a:r>
              <a:rPr lang="pt-BR" sz="4800" dirty="0"/>
              <a:t> DE SOFTWARE </a:t>
            </a:r>
            <a:r>
              <a:rPr lang="pt-BR" sz="4800" dirty="0" smtClean="0">
                <a:solidFill>
                  <a:srgbClr val="FFFF00"/>
                </a:solidFill>
              </a:rPr>
              <a:t>CASCATA </a:t>
            </a:r>
            <a:r>
              <a:rPr lang="pt-BR" sz="4800" dirty="0" smtClean="0">
                <a:solidFill>
                  <a:schemeClr val="bg1"/>
                </a:solidFill>
              </a:rPr>
              <a:t>E</a:t>
            </a:r>
            <a:endParaRPr lang="pt-BR" sz="4800" dirty="0">
              <a:solidFill>
                <a:schemeClr val="bg1"/>
              </a:solidFill>
            </a:endParaRPr>
          </a:p>
          <a:p>
            <a:r>
              <a:rPr lang="pt-BR" sz="4800" dirty="0" smtClean="0">
                <a:solidFill>
                  <a:srgbClr val="FFFF00"/>
                </a:solidFill>
              </a:rPr>
              <a:t>DESENVOLVIMENTO</a:t>
            </a:r>
            <a:r>
              <a:rPr lang="pt-BR" sz="4800" dirty="0" smtClean="0"/>
              <a:t> </a:t>
            </a:r>
            <a:r>
              <a:rPr lang="pt-BR" sz="4800" dirty="0"/>
              <a:t>DE SOFTWARE </a:t>
            </a:r>
            <a:r>
              <a:rPr lang="pt-BR" sz="4800" dirty="0" smtClean="0">
                <a:solidFill>
                  <a:srgbClr val="FFFF00"/>
                </a:solidFill>
              </a:rPr>
              <a:t>ITERATIVO</a:t>
            </a:r>
            <a:endParaRPr lang="pt-BR" sz="4800" dirty="0">
              <a:solidFill>
                <a:srgbClr val="FFFF00"/>
              </a:solidFill>
            </a:endParaRPr>
          </a:p>
        </p:txBody>
      </p:sp>
      <p:sp>
        <p:nvSpPr>
          <p:cNvPr id="4" name="Shape 77"/>
          <p:cNvSpPr txBox="1">
            <a:spLocks/>
          </p:cNvSpPr>
          <p:nvPr/>
        </p:nvSpPr>
        <p:spPr>
          <a:xfrm>
            <a:off x="4499992" y="3645024"/>
            <a:ext cx="4598785" cy="2160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Montserrat"/>
              <a:buNone/>
              <a:defRPr sz="5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5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sz="3200" dirty="0" smtClean="0">
                <a:solidFill>
                  <a:srgbClr val="FFFF00"/>
                </a:solidFill>
              </a:rPr>
              <a:t>Docente:</a:t>
            </a:r>
            <a:r>
              <a:rPr lang="en" sz="2800" dirty="0" smtClean="0">
                <a:solidFill>
                  <a:srgbClr val="FFFF00"/>
                </a:solidFill>
              </a:rPr>
              <a:t>	</a:t>
            </a:r>
            <a:r>
              <a:rPr lang="en" sz="2800" dirty="0" smtClean="0"/>
              <a:t>	</a:t>
            </a:r>
            <a:br>
              <a:rPr lang="en" sz="2800" dirty="0" smtClean="0"/>
            </a:br>
            <a:r>
              <a:rPr lang="en" sz="2800" dirty="0" smtClean="0"/>
              <a:t>Vinicius Caridá</a:t>
            </a:r>
            <a:br>
              <a:rPr lang="en" sz="2800" dirty="0" smtClean="0"/>
            </a:br>
            <a:r>
              <a:rPr lang="en" sz="3200" dirty="0" smtClean="0">
                <a:solidFill>
                  <a:srgbClr val="FFFF00"/>
                </a:solidFill>
              </a:rPr>
              <a:t>Disciplina:</a:t>
            </a:r>
            <a:r>
              <a:rPr lang="en" sz="3200" dirty="0" smtClean="0"/>
              <a:t>	</a:t>
            </a:r>
            <a:r>
              <a:rPr lang="en" sz="2800" dirty="0" smtClean="0"/>
              <a:t/>
            </a:r>
            <a:br>
              <a:rPr lang="en" sz="2800" dirty="0" smtClean="0"/>
            </a:br>
            <a:r>
              <a:rPr lang="en" sz="2800" dirty="0" smtClean="0"/>
              <a:t>Programação III</a:t>
            </a:r>
            <a:endParaRPr lang="e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23528" y="2882400"/>
            <a:ext cx="8712968" cy="11946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sz="3200" dirty="0" smtClean="0"/>
              <a:t>"</a:t>
            </a:r>
            <a:r>
              <a:rPr lang="pt-BR" sz="3200" dirty="0"/>
              <a:t>Planeje para jogar um fora, você fará isso de qualquer maneira</a:t>
            </a:r>
            <a:r>
              <a:rPr lang="pt-BR" sz="3200" dirty="0" smtClean="0"/>
              <a:t>.“ – Fred Brooks</a:t>
            </a:r>
          </a:p>
          <a:p>
            <a:pPr>
              <a:buNone/>
            </a:pPr>
            <a:endParaRPr lang="pt-BR" sz="32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987824" y="1130530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FFFF00"/>
                </a:solidFill>
                <a:latin typeface="Open Sans"/>
              </a:rPr>
              <a:t>Conclusão</a:t>
            </a:r>
            <a:endParaRPr lang="pt-BR" sz="1800" b="1" dirty="0" smtClean="0">
              <a:solidFill>
                <a:srgbClr val="FFFF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8977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8. Conclusão</a:t>
            </a:r>
            <a:endParaRPr lang="pt-BR" dirty="0">
              <a:solidFill>
                <a:srgbClr val="FFFF00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552" y="2060848"/>
            <a:ext cx="8020199" cy="3753599"/>
          </a:xfrm>
        </p:spPr>
        <p:txBody>
          <a:bodyPr/>
          <a:lstStyle/>
          <a:p>
            <a:pPr>
              <a:buNone/>
            </a:pPr>
            <a:r>
              <a:rPr lang="pt-BR" dirty="0" smtClean="0"/>
              <a:t>Os </a:t>
            </a:r>
            <a:r>
              <a:rPr lang="pt-BR" dirty="0"/>
              <a:t>usuários mudarão de </a:t>
            </a:r>
            <a:r>
              <a:rPr lang="pt-BR" dirty="0" smtClean="0"/>
              <a:t>ideia </a:t>
            </a:r>
            <a:r>
              <a:rPr lang="pt-BR" dirty="0"/>
              <a:t>com o tempo. Essa é a natureza humana. Forçar os usuários a aceitarem o sistema como o imaginaram originalmente está errado. Eles mudam de </a:t>
            </a:r>
            <a:r>
              <a:rPr lang="pt-BR" dirty="0" smtClean="0"/>
              <a:t>ideia </a:t>
            </a:r>
            <a:r>
              <a:rPr lang="pt-BR" dirty="0"/>
              <a:t>porque o contexto é variável; eles aprendem mais sobre o ambiente e a tecnologia e </a:t>
            </a:r>
            <a:r>
              <a:rPr lang="pt-BR" dirty="0" smtClean="0"/>
              <a:t>veem </a:t>
            </a:r>
            <a:r>
              <a:rPr lang="pt-BR" dirty="0"/>
              <a:t>a demonstração intermediária do produto durante o seu desenvolvimento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433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229600" cy="1429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Referências</a:t>
            </a:r>
            <a:endParaRPr lang="en" dirty="0"/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0" y="1988841"/>
            <a:ext cx="9144000" cy="208823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sz="1800" dirty="0" smtClean="0"/>
              <a:t>- PRESSMAN</a:t>
            </a:r>
            <a:r>
              <a:rPr lang="pt-BR" sz="1800" dirty="0"/>
              <a:t>, R. Engenharia de Software: Uma abordagem Profissional. 7º edição. Editora </a:t>
            </a:r>
            <a:r>
              <a:rPr lang="pt-BR" sz="1800" dirty="0" err="1"/>
              <a:t>Bookman</a:t>
            </a:r>
            <a:r>
              <a:rPr lang="pt-BR" sz="1800" dirty="0"/>
              <a:t>. </a:t>
            </a:r>
            <a:r>
              <a:rPr lang="pt-BR" sz="1800" dirty="0" smtClean="0"/>
              <a:t>2011;</a:t>
            </a:r>
          </a:p>
          <a:p>
            <a:pPr>
              <a:buNone/>
            </a:pPr>
            <a:r>
              <a:rPr lang="pt-BR" sz="1800" dirty="0" smtClean="0"/>
              <a:t>- ALCÂNTARA, M. M. M; Processo de Desenvolvimento Iterativo, Faculdade e Centro Tecnológico, ENIAC, SP, Guarulhos, 2009;</a:t>
            </a:r>
          </a:p>
          <a:p>
            <a:pPr>
              <a:buNone/>
            </a:pPr>
            <a:r>
              <a:rPr lang="pt-BR" sz="1800" dirty="0" smtClean="0"/>
              <a:t>- </a:t>
            </a:r>
            <a:r>
              <a:rPr lang="pt-BR" sz="1800" dirty="0" err="1" smtClean="0"/>
              <a:t>Develop</a:t>
            </a:r>
            <a:r>
              <a:rPr lang="pt-BR" sz="1800" dirty="0" smtClean="0"/>
              <a:t> </a:t>
            </a:r>
            <a:r>
              <a:rPr lang="pt-BR" sz="1800" dirty="0" err="1"/>
              <a:t>Iteratively</a:t>
            </a:r>
            <a:r>
              <a:rPr lang="pt-BR" sz="1800" dirty="0"/>
              <a:t>, IBM, 2006, Disponível em: &lt;</a:t>
            </a:r>
            <a:r>
              <a:rPr lang="pt-BR" sz="1800" b="1" dirty="0"/>
              <a:t> </a:t>
            </a:r>
            <a:r>
              <a:rPr lang="pt-BR" sz="1800" dirty="0"/>
              <a:t>http://mds.cultura.gov.br/core.base_rup/guidances/supportingmaterials/develop_iteratively_1F6AE780.html&gt;, acesso em: Setembro de 2016.</a:t>
            </a:r>
          </a:p>
        </p:txBody>
      </p:sp>
    </p:spTree>
    <p:extLst>
      <p:ext uri="{BB962C8B-B14F-4D97-AF65-F5344CB8AC3E}">
        <p14:creationId xmlns:p14="http://schemas.microsoft.com/office/powerpoint/2010/main" val="1500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ctrTitle" idx="4294967295"/>
          </p:nvPr>
        </p:nvSpPr>
        <p:spPr>
          <a:xfrm>
            <a:off x="457200" y="8157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/>
              <a:t>OBRIGADO!</a:t>
            </a:r>
            <a:endParaRPr lang="en" sz="9600" dirty="0"/>
          </a:p>
        </p:txBody>
      </p:sp>
      <p:sp>
        <p:nvSpPr>
          <p:cNvPr id="341" name="Shape 341"/>
          <p:cNvSpPr txBox="1">
            <a:spLocks noGrp="1"/>
          </p:cNvSpPr>
          <p:nvPr>
            <p:ph type="subTitle" idx="4294967295"/>
          </p:nvPr>
        </p:nvSpPr>
        <p:spPr>
          <a:xfrm>
            <a:off x="457200" y="2186550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1D98C7"/>
                </a:solidFill>
                <a:latin typeface="Montserrat"/>
                <a:ea typeface="Montserrat"/>
                <a:cs typeface="Montserrat"/>
                <a:sym typeface="Montserrat"/>
              </a:rPr>
              <a:t>Alguma pergunta?</a:t>
            </a:r>
            <a:endParaRPr lang="en" sz="4800" dirty="0">
              <a:solidFill>
                <a:srgbClr val="1D98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581050" y="3363375"/>
            <a:ext cx="6016799" cy="1682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0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60092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FFFF00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Introdução:</a:t>
            </a:r>
            <a:br>
              <a:rPr lang="en" dirty="0"/>
            </a:br>
            <a:r>
              <a:rPr lang="en" dirty="0"/>
              <a:t>Modelo Cascata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596826"/>
            <a:ext cx="8686800" cy="1429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rgbClr val="FFFF00"/>
                </a:solidFill>
              </a:rPr>
              <a:t>2.Abordagem Sequencial e Sistemática </a:t>
            </a:r>
            <a:endParaRPr lang="en" dirty="0"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561950" y="2507725"/>
            <a:ext cx="8020199" cy="3753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pt-BR" sz="3200" dirty="0"/>
              <a:t>Levantamento de </a:t>
            </a:r>
            <a:r>
              <a:rPr lang="pt-BR" sz="3200" dirty="0" smtClean="0"/>
              <a:t>Requisitos</a:t>
            </a:r>
            <a:endParaRPr lang="en" sz="3200" dirty="0"/>
          </a:p>
          <a:p>
            <a:pPr marL="457200" lvl="0" indent="-228600" rtl="0">
              <a:spcBef>
                <a:spcPts val="0"/>
              </a:spcBef>
            </a:pPr>
            <a:r>
              <a:rPr lang="en" sz="3200" dirty="0" smtClean="0"/>
              <a:t>Planejamento</a:t>
            </a:r>
            <a:endParaRPr lang="en" sz="3200" dirty="0"/>
          </a:p>
          <a:p>
            <a:pPr marL="457200" lvl="0" indent="-228600" rtl="0">
              <a:spcBef>
                <a:spcPts val="0"/>
              </a:spcBef>
            </a:pPr>
            <a:r>
              <a:rPr lang="en" sz="3200" dirty="0"/>
              <a:t>Modelagem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z="3200" dirty="0" smtClean="0"/>
              <a:t>Construção e Implementação</a:t>
            </a:r>
            <a:endParaRPr lang="en" sz="3200" dirty="0"/>
          </a:p>
          <a:p>
            <a:pPr marL="457200" lvl="0" indent="-228600" rtl="0">
              <a:spcBef>
                <a:spcPts val="0"/>
              </a:spcBef>
            </a:pPr>
            <a:r>
              <a:rPr lang="en" sz="3200" dirty="0"/>
              <a:t>Implantação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908720"/>
            <a:ext cx="8686800" cy="11039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4000" dirty="0">
                <a:solidFill>
                  <a:srgbClr val="FFFF00"/>
                </a:solidFill>
              </a:rPr>
              <a:t>3. Problemas ou Desvantagens</a:t>
            </a:r>
            <a:endParaRPr lang="en" sz="4000" dirty="0"/>
          </a:p>
        </p:txBody>
      </p:sp>
      <p:sp>
        <p:nvSpPr>
          <p:cNvPr id="14" name="Shape 111"/>
          <p:cNvSpPr txBox="1">
            <a:spLocks noGrp="1"/>
          </p:cNvSpPr>
          <p:nvPr>
            <p:ph type="body" idx="1"/>
          </p:nvPr>
        </p:nvSpPr>
        <p:spPr>
          <a:xfrm>
            <a:off x="432048" y="2026025"/>
            <a:ext cx="8316416" cy="435530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z="2600" dirty="0"/>
              <a:t>É muito raro e difícil para o cliente saber e estabelecer explicitamente todas as suas necessidades.</a:t>
            </a:r>
          </a:p>
          <a:p>
            <a:pPr marL="457200" lvl="0" indent="-228600" rtl="0">
              <a:spcBef>
                <a:spcPts val="0"/>
              </a:spcBef>
            </a:pPr>
            <a:endParaRPr lang="en" sz="2600" dirty="0"/>
          </a:p>
          <a:p>
            <a:pPr marL="457200" lvl="0" indent="-228600" rtl="0">
              <a:spcBef>
                <a:spcPts val="0"/>
              </a:spcBef>
            </a:pPr>
            <a:r>
              <a:rPr lang="en" sz="2600" dirty="0"/>
              <a:t>O cliente precisa ter muita paciência, o que raramente acontece.</a:t>
            </a:r>
          </a:p>
          <a:p>
            <a:pPr marL="457200" lvl="0" indent="-228600" rtl="0">
              <a:spcBef>
                <a:spcPts val="0"/>
              </a:spcBef>
            </a:pPr>
            <a:endParaRPr lang="en" sz="2600" dirty="0"/>
          </a:p>
          <a:p>
            <a:pPr marL="457200" lvl="0" indent="-228600" rtl="0">
              <a:spcBef>
                <a:spcPts val="0"/>
              </a:spcBef>
            </a:pPr>
            <a:r>
              <a:rPr lang="en" sz="2600" dirty="0"/>
              <a:t>Outro grande problema é o bloqueio que existe em alguns membros da equipe.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23528" y="2882400"/>
            <a:ext cx="8712968" cy="256282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pt-BR" sz="3200" dirty="0"/>
              <a:t>"Com a abordagem em cascata, tudo parece bem até quase no final do projeto, às vezes até a metade da integração. Aí, tudo desmorona. Com a abordagem iterativa, é muito difícil ocultar a verdade durante muito tempo</a:t>
            </a:r>
            <a:r>
              <a:rPr lang="pt-BR" sz="3200" dirty="0" smtClean="0"/>
              <a:t>.“ </a:t>
            </a:r>
            <a:endParaRPr lang="pt-BR" sz="32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987824" y="1130530"/>
            <a:ext cx="4176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rgbClr val="FFFF00"/>
                </a:solidFill>
                <a:latin typeface="Open Sans"/>
              </a:rPr>
              <a:t>Conclusão</a:t>
            </a:r>
            <a:endParaRPr lang="pt-BR" sz="1800" b="1" dirty="0" smtClean="0">
              <a:solidFill>
                <a:srgbClr val="FFFF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050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/>
          </p:nvPr>
        </p:nvSpPr>
        <p:spPr>
          <a:xfrm>
            <a:off x="565775" y="2111125"/>
            <a:ext cx="8578225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FFFF00"/>
                </a:solidFill>
              </a:rPr>
              <a:t>4.</a:t>
            </a:r>
            <a:br>
              <a:rPr lang="en" dirty="0" smtClean="0">
                <a:solidFill>
                  <a:srgbClr val="FFFF00"/>
                </a:solidFill>
              </a:rPr>
            </a:br>
            <a:r>
              <a:rPr lang="en" dirty="0" smtClean="0">
                <a:solidFill>
                  <a:schemeClr val="bg1"/>
                </a:solidFill>
              </a:rPr>
              <a:t>Introdução:</a:t>
            </a:r>
            <a:endParaRPr lang="en" dirty="0">
              <a:solidFill>
                <a:schemeClr val="bg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Desenvolvimento Iterativo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9492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93939" y="1124744"/>
            <a:ext cx="8748464" cy="93610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4800" dirty="0">
                <a:solidFill>
                  <a:srgbClr val="FFFF00"/>
                </a:solidFill>
              </a:rPr>
              <a:t>5</a:t>
            </a:r>
            <a:r>
              <a:rPr lang="en" sz="4800" dirty="0" smtClean="0">
                <a:solidFill>
                  <a:srgbClr val="FFFF00"/>
                </a:solidFill>
              </a:rPr>
              <a:t>. </a:t>
            </a:r>
            <a:r>
              <a:rPr lang="en" sz="4800" dirty="0" smtClean="0">
                <a:solidFill>
                  <a:schemeClr val="bg1"/>
                </a:solidFill>
              </a:rPr>
              <a:t>Exemplo de desenvolvimento Iterativo</a:t>
            </a:r>
            <a:endParaRPr lang="en" sz="4800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69477" y="6577607"/>
            <a:ext cx="742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</a:t>
            </a:r>
            <a:r>
              <a:rPr lang="pt-BR" dirty="0"/>
              <a:t>: http://www.funpar.ufpr.br:8080/rup/process/workflow/manageme/images/iterative.gif</a:t>
            </a:r>
          </a:p>
        </p:txBody>
      </p:sp>
      <p:pic>
        <p:nvPicPr>
          <p:cNvPr id="1026" name="Picture 2" descr="D:\Users\Leopoldo\Desktop\iterativ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336799"/>
            <a:ext cx="8662502" cy="424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4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6.</a:t>
            </a:r>
            <a:r>
              <a:rPr lang="pt-BR" dirty="0" smtClean="0"/>
              <a:t> Iteratividade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Craig </a:t>
            </a:r>
            <a:r>
              <a:rPr lang="pt-BR" dirty="0" err="1" smtClean="0"/>
              <a:t>Larman</a:t>
            </a:r>
            <a:endParaRPr lang="pt-BR" dirty="0"/>
          </a:p>
          <a:p>
            <a:r>
              <a:rPr lang="pt-BR" dirty="0" smtClean="0"/>
              <a:t>UP (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Process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050" name="Picture 2" descr="D:\Users\Leopoldo\Desktop\im_prar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1"/>
            <a:ext cx="6912768" cy="22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30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7. Benefícios da Iteratividade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552" y="2204864"/>
            <a:ext cx="8020199" cy="3753599"/>
          </a:xfrm>
        </p:spPr>
        <p:txBody>
          <a:bodyPr/>
          <a:lstStyle/>
          <a:p>
            <a:pPr>
              <a:buNone/>
            </a:pPr>
            <a:r>
              <a:rPr lang="pt-BR" sz="2400" dirty="0" smtClean="0"/>
              <a:t>Geralmente</a:t>
            </a:r>
            <a:r>
              <a:rPr lang="pt-BR" sz="2400" dirty="0"/>
              <a:t>, uma abordagem iterativa é superior a uma abordagem linear ou em cascata, por vários motivos. </a:t>
            </a:r>
          </a:p>
          <a:p>
            <a:pPr lvl="0"/>
            <a:r>
              <a:rPr lang="pt-BR" sz="2400" dirty="0"/>
              <a:t>Os riscos são reduzidos mais cedo, pois os elementos são integrados progressivamente. </a:t>
            </a:r>
          </a:p>
          <a:p>
            <a:pPr lvl="0"/>
            <a:r>
              <a:rPr lang="pt-BR" sz="2400" dirty="0"/>
              <a:t>Os requisitos e as táticas de alteração são acomodados.</a:t>
            </a:r>
          </a:p>
          <a:p>
            <a:pPr lvl="0"/>
            <a:r>
              <a:rPr lang="pt-BR" sz="2400" dirty="0"/>
              <a:t>A melhoria e o refinamento do produto são facilitados, resultando em um produto mais robusto. </a:t>
            </a:r>
          </a:p>
          <a:p>
            <a:pPr lvl="0"/>
            <a:r>
              <a:rPr lang="pt-BR" sz="2400" dirty="0"/>
              <a:t>As organizações podem aprender a partir dessa abordagem e aprimorar seus processos.</a:t>
            </a:r>
          </a:p>
          <a:p>
            <a:pPr lvl="0"/>
            <a:r>
              <a:rPr lang="pt-BR" sz="2400" dirty="0"/>
              <a:t>A capacidade de reutilização aumenta.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4349527"/>
      </p:ext>
    </p:extLst>
  </p:cSld>
  <p:clrMapOvr>
    <a:masterClrMapping/>
  </p:clrMapOvr>
</p:sld>
</file>

<file path=ppt/theme/theme1.xml><?xml version="1.0" encoding="utf-8"?>
<a:theme xmlns:a="http://schemas.openxmlformats.org/drawingml/2006/main" name="Mercut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391</Words>
  <Application>Microsoft Office PowerPoint</Application>
  <PresentationFormat>Apresentação na tela (4:3)</PresentationFormat>
  <Paragraphs>44</Paragraphs>
  <Slides>13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Mercutio template</vt:lpstr>
      <vt:lpstr>Discentes:   Leonardo Baldo  Leopoldo Ferreira  </vt:lpstr>
      <vt:lpstr>1. Introdução: Modelo Cascata</vt:lpstr>
      <vt:lpstr>2.Abordagem Sequencial e Sistemática </vt:lpstr>
      <vt:lpstr>3. Problemas ou Desvantagens</vt:lpstr>
      <vt:lpstr>Apresentação do PowerPoint</vt:lpstr>
      <vt:lpstr>4. Introdução: Desenvolvimento Iterativo</vt:lpstr>
      <vt:lpstr>5. Exemplo de desenvolvimento Iterativo</vt:lpstr>
      <vt:lpstr>6. Iteratividade</vt:lpstr>
      <vt:lpstr>7. Benefícios da Iteratividade </vt:lpstr>
      <vt:lpstr>Apresentação do PowerPoint</vt:lpstr>
      <vt:lpstr>8. Conclusão</vt:lpstr>
      <vt:lpstr>Referências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Discentes:   Leonardo Baldo  Leopoldo Ferreira  Samuel Batista</dc:title>
  <dc:creator>Leopoldo</dc:creator>
  <cp:lastModifiedBy>Leopoldo</cp:lastModifiedBy>
  <cp:revision>23</cp:revision>
  <dcterms:modified xsi:type="dcterms:W3CDTF">2016-09-12T21:53:21Z</dcterms:modified>
</cp:coreProperties>
</file>