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19"/>
  </p:notesMasterIdLst>
  <p:sldIdLst>
    <p:sldId id="256" r:id="rId2"/>
    <p:sldId id="257" r:id="rId3"/>
    <p:sldId id="258" r:id="rId4"/>
    <p:sldId id="276" r:id="rId5"/>
    <p:sldId id="259" r:id="rId6"/>
    <p:sldId id="260" r:id="rId7"/>
    <p:sldId id="261" r:id="rId8"/>
    <p:sldId id="262" r:id="rId9"/>
    <p:sldId id="263" r:id="rId10"/>
    <p:sldId id="277" r:id="rId11"/>
    <p:sldId id="267" r:id="rId12"/>
    <p:sldId id="268" r:id="rId13"/>
    <p:sldId id="270" r:id="rId14"/>
    <p:sldId id="271" r:id="rId15"/>
    <p:sldId id="269" r:id="rId16"/>
    <p:sldId id="274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41" autoAdjust="0"/>
    <p:restoredTop sz="94660"/>
  </p:normalViewPr>
  <p:slideViewPr>
    <p:cSldViewPr>
      <p:cViewPr varScale="1">
        <p:scale>
          <a:sx n="73" d="100"/>
          <a:sy n="73" d="100"/>
        </p:scale>
        <p:origin x="109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B0C8-48C2-44AC-B9D7-AC5A2130D143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10C46-56A1-4CA5-9384-7D7B0F2B41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79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0C46-56A1-4CA5-9384-7D7B0F2B41B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68937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0C46-56A1-4CA5-9384-7D7B0F2B41BC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142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0C46-56A1-4CA5-9384-7D7B0F2B41BC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5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0C46-56A1-4CA5-9384-7D7B0F2B41BC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782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0C46-56A1-4CA5-9384-7D7B0F2B41BC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674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0C46-56A1-4CA5-9384-7D7B0F2B41BC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217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0C46-56A1-4CA5-9384-7D7B0F2B41BC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95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0C46-56A1-4CA5-9384-7D7B0F2B41BC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562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0C46-56A1-4CA5-9384-7D7B0F2B41BC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486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0C46-56A1-4CA5-9384-7D7B0F2B41B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929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0C46-56A1-4CA5-9384-7D7B0F2B41BC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7883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0C46-56A1-4CA5-9384-7D7B0F2B41BC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82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0C46-56A1-4CA5-9384-7D7B0F2B41BC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348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0C46-56A1-4CA5-9384-7D7B0F2B41BC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660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0C46-56A1-4CA5-9384-7D7B0F2B41BC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47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0C46-56A1-4CA5-9384-7D7B0F2B41BC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976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10C46-56A1-4CA5-9384-7D7B0F2B41BC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7959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00100" y="2606040"/>
            <a:ext cx="7543800" cy="27432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100">
                <a:solidFill>
                  <a:schemeClr val="tx1"/>
                </a:solidFill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00100" y="5360437"/>
            <a:ext cx="7543800" cy="36576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500" b="1" cap="all" baseline="0">
                <a:solidFill>
                  <a:schemeClr val="accent1"/>
                </a:solidFill>
                <a:effectLst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0" y="5888736"/>
            <a:ext cx="9144000" cy="109728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9" name="Retângulo 8"/>
          <p:cNvSpPr/>
          <p:nvPr/>
        </p:nvSpPr>
        <p:spPr>
          <a:xfrm>
            <a:off x="0" y="5888736"/>
            <a:ext cx="9144000" cy="109728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</p:spTree>
    <p:extLst>
      <p:ext uri="{BB962C8B-B14F-4D97-AF65-F5344CB8AC3E}">
        <p14:creationId xmlns:p14="http://schemas.microsoft.com/office/powerpoint/2010/main" val="326816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C7A3-D2BB-4030-9980-36CE6D1E1FEC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A030-8F3F-4DF5-AE26-A9478A9BD6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234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7143750" y="382231"/>
            <a:ext cx="1028700" cy="556136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71550" y="382230"/>
            <a:ext cx="5897880" cy="5561370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C7A3-D2BB-4030-9980-36CE6D1E1FEC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A030-8F3F-4DF5-AE26-A9478A9BD6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1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C7A3-D2BB-4030-9980-36CE6D1E1FEC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A030-8F3F-4DF5-AE26-A9478A9BD6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61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5815305" y="283"/>
            <a:ext cx="3326788" cy="685628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00100" y="1565829"/>
            <a:ext cx="4457700" cy="41148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4050">
                <a:effectLst>
                  <a:outerShdw blurRad="38100" dist="25400" dir="18900000" algn="bl" rotWithShape="0">
                    <a:schemeClr val="bg1">
                      <a:alpha val="80000"/>
                    </a:scheme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00101" y="5682344"/>
            <a:ext cx="4457700" cy="41054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50" b="1" cap="all" baseline="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Retângulo 8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</p:spTree>
    <p:extLst>
      <p:ext uri="{BB962C8B-B14F-4D97-AF65-F5344CB8AC3E}">
        <p14:creationId xmlns:p14="http://schemas.microsoft.com/office/powerpoint/2010/main" val="410906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71550" y="1825626"/>
            <a:ext cx="3543300" cy="41179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29149" y="1825626"/>
            <a:ext cx="3543300" cy="411797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C7A3-D2BB-4030-9980-36CE6D1E1FEC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A030-8F3F-4DF5-AE26-A9478A9BD6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80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3545586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71550" y="2470151"/>
            <a:ext cx="3545586" cy="347345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25721" y="1828800"/>
            <a:ext cx="3545586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1" cap="all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26864" y="2470151"/>
            <a:ext cx="3545586" cy="347345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C7A3-D2BB-4030-9980-36CE6D1E1FEC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A030-8F3F-4DF5-AE26-A9478A9BD6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5498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C7A3-D2BB-4030-9980-36CE6D1E1FEC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A030-8F3F-4DF5-AE26-A9478A9BD6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89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C7A3-D2BB-4030-9980-36CE6D1E1FEC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A030-8F3F-4DF5-AE26-A9478A9BD6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73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5815305" y="283"/>
            <a:ext cx="3326788" cy="6856286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1" name="Retângulo 10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72201" y="2514600"/>
            <a:ext cx="260604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2727" y="685800"/>
            <a:ext cx="4594860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172200" y="4343400"/>
            <a:ext cx="2606040" cy="118872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C7A3-D2BB-4030-9980-36CE6D1E1FEC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A030-8F3F-4DF5-AE26-A9478A9BD6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37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hidden">
          <a:xfrm>
            <a:off x="5815305" y="283"/>
            <a:ext cx="3326788" cy="6856286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outerShdw blurRad="25400" dist="254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10" name="Retângulo 9"/>
          <p:cNvSpPr/>
          <p:nvPr/>
        </p:nvSpPr>
        <p:spPr>
          <a:xfrm>
            <a:off x="5780313" y="0"/>
            <a:ext cx="41148" cy="6858000"/>
          </a:xfrm>
          <a:prstGeom prst="rect">
            <a:avLst/>
          </a:prstGeom>
          <a:ln>
            <a:noFill/>
          </a:ln>
          <a:effectLst>
            <a:innerShdw blurRad="25400" dist="127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72200" y="2514600"/>
            <a:ext cx="2606040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1325880"/>
            <a:ext cx="5143500" cy="4206240"/>
          </a:xfrm>
          <a:solidFill>
            <a:schemeClr val="bg2"/>
          </a:solidFill>
          <a:effectLst>
            <a:outerShdw blurRad="63500" sx="101000" sy="101000" algn="ctr" rotWithShape="0">
              <a:prstClr val="black">
                <a:alpha val="1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172200" y="4343400"/>
            <a:ext cx="2606040" cy="1188720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DC7A3-D2BB-4030-9980-36CE6D1E1FEC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A030-8F3F-4DF5-AE26-A9478A9BD61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342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6257036"/>
            <a:ext cx="9144000" cy="54864"/>
          </a:xfrm>
          <a:prstGeom prst="rect">
            <a:avLst/>
          </a:prstGeom>
          <a:ln>
            <a:noFill/>
          </a:ln>
          <a:effectLst>
            <a:outerShdw blurRad="25400" dist="25400" dir="5400000" algn="t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71550" y="381000"/>
            <a:ext cx="72009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71550" y="1828800"/>
            <a:ext cx="72009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417128" y="6419462"/>
            <a:ext cx="1013537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009DC7A3-D2BB-4030-9980-36CE6D1E1FEC}" type="datetimeFigureOut">
              <a:rPr lang="pt-BR" smtClean="0"/>
              <a:t>09/03/2017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71550" y="6419462"/>
            <a:ext cx="3886200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648769" y="6419462"/>
            <a:ext cx="523681" cy="23890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CCB6A030-8F3F-4DF5-AE26-A9478A9BD61A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Retângulo 7"/>
          <p:cNvSpPr/>
          <p:nvPr/>
        </p:nvSpPr>
        <p:spPr>
          <a:xfrm>
            <a:off x="0" y="6257036"/>
            <a:ext cx="9144000" cy="54864"/>
          </a:xfrm>
          <a:prstGeom prst="rect">
            <a:avLst/>
          </a:prstGeom>
          <a:ln>
            <a:noFill/>
          </a:ln>
          <a:effectLst>
            <a:innerShdw blurRad="25400" dist="12700" dir="16200000">
              <a:schemeClr val="accent1">
                <a:lumMod val="50000"/>
                <a:alpha val="5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/>
          </a:p>
        </p:txBody>
      </p:sp>
    </p:spTree>
    <p:extLst>
      <p:ext uri="{BB962C8B-B14F-4D97-AF65-F5344CB8AC3E}">
        <p14:creationId xmlns:p14="http://schemas.microsoft.com/office/powerpoint/2010/main" val="258229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o="urn:schemas-microsoft-com:office:office" xmlns:v="urn:schemas-microsoft-com:vml" xmlns:wp="http://schemas.openxmlformats.org/drawingml/2006/powerpointprocessingDrawing" xmlns:wne="http://schemas.microsoft.com/office/powerpoint/2006/powerpointml" xmlns:cdr="http://schemas.openxmlformats.org/drawingml/2006/chartDrawing" xmlns:dgm="http://schemas.openxmlformats.org/drawingml/2006/diagram" xmlns:c="http://schemas.openxmlformats.org/drawingml/2006/chart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 cap="all" baseline="0">
          <a:solidFill>
            <a:schemeClr val="accent1"/>
          </a:solidFill>
          <a:effectLst>
            <a:outerShdw blurRad="38100" dist="25400" dir="18900000" algn="bl" rotWithShape="0">
              <a:schemeClr val="bg1">
                <a:alpha val="8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205740" indent="-171450" algn="l" defTabSz="685800" rtl="0" eaLnBrk="1" latinLnBrk="0" hangingPunct="1">
        <a:lnSpc>
          <a:spcPct val="90000"/>
        </a:lnSpc>
        <a:spcBef>
          <a:spcPts val="1350"/>
        </a:spcBef>
        <a:buClr>
          <a:schemeClr val="accent1"/>
        </a:buClr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2583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4pPr>
      <a:lvl5pPr marL="116586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157734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178308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1988820" indent="-171450" algn="l" defTabSz="6858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10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trabalho.gov.b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trabalho.gov.br/seguranca-e-saude-no-trabalho/normatizacao/normas-regulamentadoras" TargetMode="External"/><Relationship Id="rId3" Type="http://schemas.openxmlformats.org/officeDocument/2006/relationships/hyperlink" Target="https://pt.slideshare.net/edulira1/doenas-profissionais-na-rea-de-computao" TargetMode="External"/><Relationship Id="rId7" Type="http://schemas.openxmlformats.org/officeDocument/2006/relationships/hyperlink" Target="http://www.techtudo.com.br/noticias/noticia/2015/06/brasileiros-gastam-mais-de-650-horas-por-mes-navegando-em-redes-sociais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logsegurancadotrabalho.com.br/2014/05/quem-tem-direito-ao-adicional-de-insalubridade.html" TargetMode="External"/><Relationship Id="rId11" Type="http://schemas.openxmlformats.org/officeDocument/2006/relationships/hyperlink" Target="http://m.migalhas.com.br/depeso/81412/intervalo-para-refeicao-e-descanso-artigo-71-3-da-clt-x-oj-342-do-tst" TargetMode="External"/><Relationship Id="rId5" Type="http://schemas.openxmlformats.org/officeDocument/2006/relationships/hyperlink" Target="http://www-usr.inf.ufsm.br/~cacau/elc202/ergonomia.html" TargetMode="External"/><Relationship Id="rId10" Type="http://schemas.openxmlformats.org/officeDocument/2006/relationships/hyperlink" Target="http://www.pgt.mpt.gov.br/publicacoes/pub48.html" TargetMode="External"/><Relationship Id="rId4" Type="http://schemas.openxmlformats.org/officeDocument/2006/relationships/hyperlink" Target="http://www.efdeportes.com/efd158/fatores-de-risco-da-tecnologia-da-informacao.htm" TargetMode="External"/><Relationship Id="rId9" Type="http://schemas.openxmlformats.org/officeDocument/2006/relationships/hyperlink" Target="http://www.guiatrabalhista.com.br/legislacao/nr/nr7.htm#7.3._Das_responsabilidad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700808"/>
            <a:ext cx="7543800" cy="27432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2">
                    <a:lumMod val="95000"/>
                    <a:lumOff val="5000"/>
                  </a:schemeClr>
                </a:solidFill>
                <a:effectLst/>
              </a:rPr>
              <a:t>DOENÇAS ASSOCIADAS ÀS PROFISSÕES DE INFORMÁTICA</a:t>
            </a:r>
            <a:br>
              <a:rPr lang="pt-BR" dirty="0">
                <a:effectLst/>
              </a:rPr>
            </a:b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644007" y="4653136"/>
            <a:ext cx="4507659" cy="1368152"/>
          </a:xfrm>
        </p:spPr>
        <p:txBody>
          <a:bodyPr>
            <a:normAutofit lnSpcReduction="10000"/>
          </a:bodyPr>
          <a:lstStyle/>
          <a:p>
            <a:pPr algn="r">
              <a:lnSpc>
                <a:spcPct val="120000"/>
              </a:lnSpc>
            </a:pPr>
            <a:r>
              <a:rPr lang="pt-BR" sz="1400" dirty="0"/>
              <a:t>Curso:  </a:t>
            </a:r>
            <a:r>
              <a:rPr lang="pt-BR" sz="1400" b="0" dirty="0"/>
              <a:t>Sistemas de informação – 6º Período</a:t>
            </a:r>
          </a:p>
          <a:p>
            <a:pPr algn="r">
              <a:lnSpc>
                <a:spcPct val="120000"/>
              </a:lnSpc>
            </a:pPr>
            <a:r>
              <a:rPr lang="pt-BR" sz="1400" dirty="0"/>
              <a:t>Docente: </a:t>
            </a:r>
            <a:r>
              <a:rPr lang="pt-BR" sz="1400" b="0" dirty="0"/>
              <a:t>Prof. MS. SINARA LACERDA ANDRADE</a:t>
            </a:r>
            <a:endParaRPr lang="pt-BR" sz="1400" dirty="0"/>
          </a:p>
          <a:p>
            <a:pPr algn="r">
              <a:lnSpc>
                <a:spcPct val="120000"/>
              </a:lnSpc>
            </a:pPr>
            <a:r>
              <a:rPr lang="pt-BR" sz="1400" dirty="0"/>
              <a:t>Disciplina: </a:t>
            </a:r>
            <a:r>
              <a:rPr lang="pt-BR" sz="1400" b="0" dirty="0"/>
              <a:t>Direito em Informática</a:t>
            </a:r>
          </a:p>
          <a:p>
            <a:pPr algn="r">
              <a:lnSpc>
                <a:spcPct val="120000"/>
              </a:lnSpc>
            </a:pPr>
            <a:r>
              <a:rPr lang="pt-BR" sz="1400" dirty="0"/>
              <a:t>Discentes:  </a:t>
            </a:r>
            <a:r>
              <a:rPr lang="pt-BR" sz="1400" b="0" dirty="0"/>
              <a:t>Gustavo, Leonardo, Leopoldo, Lorenna, Murillo</a:t>
            </a:r>
          </a:p>
          <a:p>
            <a:pPr>
              <a:lnSpc>
                <a:spcPct val="120000"/>
              </a:lnSpc>
            </a:pPr>
            <a:endParaRPr lang="pt-BR" sz="1400" dirty="0"/>
          </a:p>
        </p:txBody>
      </p:sp>
      <p:pic>
        <p:nvPicPr>
          <p:cNvPr id="5" name="Imagem 4" descr="C:\Users\Leonardo\Pictures\Imagens\UEMG_horizontal_principal.jp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0"/>
            <a:ext cx="3851920" cy="6926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519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http://www.novidadediaria.com.br/wp-content/gallery/escoliose-lordose-e-cifose/escoliose-lordose-e-cifose-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7273" y="260648"/>
            <a:ext cx="10103849" cy="6341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2898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 err="1"/>
              <a:t>EStresse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pt-BR" sz="3200" dirty="0">
                <a:solidFill>
                  <a:schemeClr val="tx2"/>
                </a:solidFill>
              </a:rPr>
              <a:t>Causa</a:t>
            </a:r>
          </a:p>
          <a:p>
            <a:pPr marL="36576" indent="0">
              <a:buNone/>
            </a:pPr>
            <a:endParaRPr lang="pt-BR" sz="3200" dirty="0">
              <a:solidFill>
                <a:schemeClr val="tx2"/>
              </a:solidFill>
            </a:endParaRPr>
          </a:p>
          <a:p>
            <a:pPr marL="36576" indent="0">
              <a:buNone/>
            </a:pPr>
            <a:r>
              <a:rPr lang="pt-BR" sz="3200" dirty="0">
                <a:solidFill>
                  <a:schemeClr val="tx2"/>
                </a:solidFill>
              </a:rPr>
              <a:t>Definição</a:t>
            </a:r>
          </a:p>
          <a:p>
            <a:pPr marL="36576" indent="0">
              <a:buNone/>
            </a:pPr>
            <a:endParaRPr lang="pt-BR" sz="3200" dirty="0">
              <a:solidFill>
                <a:schemeClr val="tx2"/>
              </a:solidFill>
            </a:endParaRPr>
          </a:p>
          <a:p>
            <a:pPr marL="36576" indent="0">
              <a:buNone/>
            </a:pPr>
            <a:r>
              <a:rPr lang="pt-BR" sz="3200" dirty="0">
                <a:solidFill>
                  <a:schemeClr val="tx2"/>
                </a:solidFill>
              </a:rPr>
              <a:t>Sintomas</a:t>
            </a:r>
            <a:endParaRPr lang="pt-BR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40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Direito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pt-BR" sz="3200" dirty="0">
                <a:solidFill>
                  <a:schemeClr val="tx2"/>
                </a:solidFill>
              </a:rPr>
              <a:t>Profissional da Informática</a:t>
            </a:r>
          </a:p>
          <a:p>
            <a:pPr marL="34290" indent="0">
              <a:buNone/>
            </a:pPr>
            <a:endParaRPr lang="pt-BR" sz="3200" dirty="0">
              <a:solidFill>
                <a:schemeClr val="tx2"/>
              </a:solidFill>
            </a:endParaRPr>
          </a:p>
          <a:p>
            <a:pPr marL="34290" indent="0">
              <a:buNone/>
            </a:pPr>
            <a:r>
              <a:rPr lang="pt-BR" sz="3200" dirty="0">
                <a:solidFill>
                  <a:schemeClr val="tx2"/>
                </a:solidFill>
              </a:rPr>
              <a:t>Norma Regulamentadora (NR)</a:t>
            </a:r>
          </a:p>
          <a:p>
            <a:pPr marL="34290" indent="0">
              <a:buNone/>
            </a:pPr>
            <a:endParaRPr lang="pt-BR" sz="3200" dirty="0">
              <a:solidFill>
                <a:schemeClr val="tx2"/>
              </a:solidFill>
            </a:endParaRPr>
          </a:p>
          <a:p>
            <a:pPr marL="34290" indent="0">
              <a:buNone/>
            </a:pPr>
            <a:r>
              <a:rPr lang="pt-BR" sz="3200" dirty="0">
                <a:solidFill>
                  <a:schemeClr val="tx2"/>
                </a:solidFill>
              </a:rPr>
              <a:t>Consolidação das </a:t>
            </a:r>
            <a:r>
              <a:rPr lang="pt-BR" sz="3200">
                <a:solidFill>
                  <a:schemeClr val="tx2"/>
                </a:solidFill>
              </a:rPr>
              <a:t>Leis Trabalhistas </a:t>
            </a:r>
            <a:r>
              <a:rPr lang="pt-BR" sz="3200" dirty="0">
                <a:solidFill>
                  <a:schemeClr val="tx2"/>
                </a:solidFill>
              </a:rPr>
              <a:t>(CLT)</a:t>
            </a:r>
          </a:p>
          <a:p>
            <a:pPr marL="3429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039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/>
              <a:t>INSALUBRIDADE</a:t>
            </a:r>
            <a:endParaRPr lang="pt-BR" sz="48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550" y="1828800"/>
            <a:ext cx="7848922" cy="4114800"/>
          </a:xfrm>
        </p:spPr>
        <p:txBody>
          <a:bodyPr>
            <a:normAutofit/>
          </a:bodyPr>
          <a:lstStyle/>
          <a:p>
            <a:pPr marL="34290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O Art. 189 da CLT, estabelece que as atividades ou operações insalubres sejam aquelas que por sua natureza, condições ou métodos de trabalho exponha os empregados a agentes nocivos à saúde, acima dos limites de tolerância fixados em razão da natureza e da intensidade do agente e do tempo em exposição aos seus efeitos, caso tal seja comprovado, o trabalhador usufrui de benefícios financeiros previstos por lei.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745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Direito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04045" y="1772816"/>
            <a:ext cx="7200900" cy="4624536"/>
          </a:xfrm>
        </p:spPr>
        <p:txBody>
          <a:bodyPr>
            <a:normAutofit/>
          </a:bodyPr>
          <a:lstStyle/>
          <a:p>
            <a:pPr marL="34290" indent="0" algn="just">
              <a:buNone/>
            </a:pPr>
            <a:r>
              <a:rPr lang="pt-BR" sz="2400" dirty="0">
                <a:solidFill>
                  <a:schemeClr val="tx2"/>
                </a:solidFill>
              </a:rPr>
              <a:t>Art. 200 - Cabe ao Ministério do Trabalho estabelecer disposições complementares às normas [...], tendo em vista as peculiaridades de cada atividade ou setor de trabalho, especialmente sobre:</a:t>
            </a:r>
          </a:p>
          <a:p>
            <a:pPr marL="34290" indent="0">
              <a:buNone/>
            </a:pPr>
            <a:r>
              <a:rPr lang="pt-BR" sz="1600" dirty="0">
                <a:solidFill>
                  <a:schemeClr val="tx2"/>
                </a:solidFill>
              </a:rPr>
              <a:t>	</a:t>
            </a:r>
            <a:r>
              <a:rPr lang="pt-BR" sz="20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Substâncias químicas nocivas, radiações ionizantes e não-ionizantes, ruídos, [...] limites de idade, controle permanente dos locais de trabalho e das demais exigências que se façam necessárias;</a:t>
            </a:r>
          </a:p>
          <a:p>
            <a:pPr marL="34290" indent="0">
              <a:buNone/>
            </a:pPr>
            <a:r>
              <a:rPr lang="pt-BR" sz="2000" dirty="0">
                <a:solidFill>
                  <a:schemeClr val="tx2"/>
                </a:solidFill>
              </a:rPr>
              <a:t>Mais informações: </a:t>
            </a:r>
            <a:r>
              <a:rPr lang="pt-BR" sz="2000" dirty="0">
                <a:solidFill>
                  <a:schemeClr val="tx2"/>
                </a:solidFill>
                <a:hlinkClick r:id="rId3"/>
              </a:rPr>
              <a:t>http://trabalho.gov.br/</a:t>
            </a:r>
            <a:endParaRPr lang="pt-BR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60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Direito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550" y="1828800"/>
            <a:ext cx="7200900" cy="808112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pt-BR" sz="3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Segundo João Carlos Teixeira:</a:t>
            </a:r>
          </a:p>
          <a:p>
            <a:pPr marL="34290" indent="0">
              <a:buNone/>
            </a:pPr>
            <a:endParaRPr lang="pt-BR" sz="32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2267744" y="2636912"/>
            <a:ext cx="66247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tx2">
                    <a:lumMod val="95000"/>
                    <a:lumOff val="5000"/>
                  </a:schemeClr>
                </a:solidFill>
              </a:rPr>
              <a:t>“em nosso ordenamento jurídico, a segurança, higiene e medicina do trabalho, foi alçada a matéria de direito constitucional, sendo direito </a:t>
            </a:r>
            <a:r>
              <a:rPr lang="pt-BR">
                <a:solidFill>
                  <a:schemeClr val="tx2">
                    <a:lumMod val="95000"/>
                    <a:lumOff val="5000"/>
                  </a:schemeClr>
                </a:solidFill>
              </a:rPr>
              <a:t>social indispensável </a:t>
            </a:r>
            <a:r>
              <a:rPr lang="pt-BR" dirty="0">
                <a:solidFill>
                  <a:schemeClr val="tx2">
                    <a:lumMod val="95000"/>
                    <a:lumOff val="5000"/>
                  </a:schemeClr>
                </a:solidFill>
              </a:rPr>
              <a:t>dos trabalhadores, ou melhor, direito público subjetivo dos trabalhadores, exercerem suas funções em ambiente de trabalho seguro e sadio, cabendo ao empregador tomar as medidas necessárias no sentido de reduzir os riscos inerentes ao trabalho, por meio de normas de saúde, higiene e segurança (inciso XXII do art. 7º).”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355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Conclusão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pt-BR" sz="3600" dirty="0">
                <a:solidFill>
                  <a:schemeClr val="tx2"/>
                </a:solidFill>
              </a:rPr>
              <a:t>Doenças</a:t>
            </a:r>
          </a:p>
          <a:p>
            <a:pPr marL="36576" indent="0">
              <a:buNone/>
            </a:pPr>
            <a:endParaRPr lang="pt-BR" sz="3600" dirty="0">
              <a:solidFill>
                <a:schemeClr val="tx2"/>
              </a:solidFill>
            </a:endParaRPr>
          </a:p>
          <a:p>
            <a:pPr marL="36576" indent="0">
              <a:buNone/>
            </a:pPr>
            <a:r>
              <a:rPr lang="pt-BR" sz="3600" dirty="0">
                <a:solidFill>
                  <a:schemeClr val="tx2"/>
                </a:solidFill>
              </a:rPr>
              <a:t>Direitos</a:t>
            </a:r>
          </a:p>
          <a:p>
            <a:pPr marL="36576" indent="0">
              <a:buNone/>
            </a:pPr>
            <a:endParaRPr lang="pt-BR" sz="3600" dirty="0">
              <a:solidFill>
                <a:schemeClr val="tx2"/>
              </a:solidFill>
            </a:endParaRPr>
          </a:p>
          <a:p>
            <a:pPr marL="36576" indent="0">
              <a:buNone/>
            </a:pPr>
            <a:r>
              <a:rPr lang="pt-BR" sz="3600" dirty="0">
                <a:solidFill>
                  <a:schemeClr val="tx2"/>
                </a:solidFill>
              </a:rPr>
              <a:t>Solução</a:t>
            </a:r>
          </a:p>
        </p:txBody>
      </p:sp>
    </p:spTree>
    <p:extLst>
      <p:ext uri="{BB962C8B-B14F-4D97-AF65-F5344CB8AC3E}">
        <p14:creationId xmlns:p14="http://schemas.microsoft.com/office/powerpoint/2010/main" val="45205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Referências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[1] </a:t>
            </a:r>
            <a:r>
              <a:rPr lang="pt-BR" u="sng" dirty="0">
                <a:hlinkClick r:id="rId3"/>
              </a:rPr>
              <a:t>https://pt.slideshare.net/edulira1/doenas-profissionais-na-rea-de-computao</a:t>
            </a:r>
            <a:endParaRPr lang="pt-BR" dirty="0"/>
          </a:p>
          <a:p>
            <a:r>
              <a:rPr lang="pt-BR" dirty="0"/>
              <a:t>[2] </a:t>
            </a:r>
            <a:r>
              <a:rPr lang="pt-BR" u="sng" dirty="0">
                <a:hlinkClick r:id="rId4"/>
              </a:rPr>
              <a:t>http://www.efdeportes.com/efd158/fatores-de-risco-da-tecnologia-da-informacao.htm</a:t>
            </a:r>
            <a:endParaRPr lang="pt-BR" dirty="0"/>
          </a:p>
          <a:p>
            <a:r>
              <a:rPr lang="pt-BR" dirty="0"/>
              <a:t>[4] </a:t>
            </a:r>
            <a:r>
              <a:rPr lang="pt-BR" u="sng" dirty="0">
                <a:hlinkClick r:id="rId5"/>
              </a:rPr>
              <a:t>http://www-usr.inf.ufsm.br/~cacau/elc202/ergonomia.html</a:t>
            </a:r>
            <a:endParaRPr lang="pt-BR" dirty="0"/>
          </a:p>
          <a:p>
            <a:r>
              <a:rPr lang="pt-BR" dirty="0"/>
              <a:t>[5] </a:t>
            </a:r>
            <a:r>
              <a:rPr lang="pt-BR" u="sng" dirty="0">
                <a:hlinkClick r:id="rId6"/>
              </a:rPr>
              <a:t>http://www.blogsegurancadotrabalho.com.br/2014/05/quem-tem-direito-ao-adicional-de-insalubridade.html</a:t>
            </a:r>
            <a:r>
              <a:rPr lang="pt-BR" dirty="0"/>
              <a:t> </a:t>
            </a:r>
          </a:p>
          <a:p>
            <a:r>
              <a:rPr lang="pt-BR" dirty="0"/>
              <a:t>[6] </a:t>
            </a:r>
            <a:r>
              <a:rPr lang="pt-BR" u="sng" dirty="0">
                <a:hlinkClick r:id="rId7"/>
              </a:rPr>
              <a:t>http://www.techtudo.com.br/noticias/noticia/2015/06/brasileiros-gastam-mais-de-650-horas-por-mes-navegando-em-redes-sociais.html</a:t>
            </a:r>
            <a:endParaRPr lang="pt-BR" dirty="0"/>
          </a:p>
          <a:p>
            <a:r>
              <a:rPr lang="pt-BR" dirty="0"/>
              <a:t>[7] </a:t>
            </a:r>
            <a:r>
              <a:rPr lang="pt-BR" u="sng" dirty="0">
                <a:hlinkClick r:id="rId8"/>
              </a:rPr>
              <a:t>http://trabalho.gov.br/seguranca-e-saude-no-trabalho/normatizacao/normas-regulamentadoras</a:t>
            </a:r>
            <a:endParaRPr lang="pt-BR" dirty="0"/>
          </a:p>
          <a:p>
            <a:r>
              <a:rPr lang="pt-BR" dirty="0"/>
              <a:t>[8] </a:t>
            </a:r>
            <a:r>
              <a:rPr lang="pt-BR" u="sng" dirty="0">
                <a:hlinkClick r:id="rId9"/>
              </a:rPr>
              <a:t>http://www.guiatrabalhista.com.br/legislacao/nr/nr7.htm#7.3._Das_responsabilidades</a:t>
            </a:r>
            <a:endParaRPr lang="pt-BR" dirty="0"/>
          </a:p>
          <a:p>
            <a:r>
              <a:rPr lang="pt-BR" dirty="0"/>
              <a:t>[9] </a:t>
            </a:r>
            <a:r>
              <a:rPr lang="pt-BR" u="sng" dirty="0">
                <a:hlinkClick r:id="rId10"/>
              </a:rPr>
              <a:t>http://www.pgt.mpt.gov.br/publicacoes/pub48.html</a:t>
            </a:r>
            <a:endParaRPr lang="pt-BR" dirty="0"/>
          </a:p>
          <a:p>
            <a:r>
              <a:rPr lang="pt-BR" dirty="0"/>
              <a:t>[10] </a:t>
            </a:r>
            <a:r>
              <a:rPr lang="pt-BR" u="sng" dirty="0">
                <a:hlinkClick r:id="rId11"/>
              </a:rPr>
              <a:t>http://m.migalhas.com.br/depeso/81412/intervalo-para-refeicao-e-descanso-artigo-71-3-da-clt-x-oj-342-do-tst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65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Introdução</a:t>
            </a:r>
            <a:endParaRPr lang="pt-BR" sz="36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550" y="1828800"/>
            <a:ext cx="7560890" cy="3389926"/>
          </a:xfrm>
        </p:spPr>
        <p:txBody>
          <a:bodyPr>
            <a:normAutofit/>
          </a:bodyPr>
          <a:lstStyle/>
          <a:p>
            <a:pPr marL="34290" indent="0">
              <a:buNone/>
            </a:pPr>
            <a:r>
              <a:rPr lang="pt-BR" sz="3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Pesquisa “Futuro Digital em Foco Brasil 2015” divulgada pela </a:t>
            </a:r>
            <a:r>
              <a:rPr lang="pt-BR" sz="36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comScore</a:t>
            </a:r>
            <a:r>
              <a:rPr lang="pt-BR" sz="3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 e publicada pela </a:t>
            </a:r>
            <a:r>
              <a:rPr lang="pt-BR" sz="3600" dirty="0" err="1">
                <a:solidFill>
                  <a:schemeClr val="tx2">
                    <a:lumMod val="95000"/>
                    <a:lumOff val="5000"/>
                  </a:schemeClr>
                </a:solidFill>
              </a:rPr>
              <a:t>TechTudo</a:t>
            </a:r>
            <a:endParaRPr lang="pt-BR" sz="36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34290" indent="0">
              <a:buNone/>
            </a:pPr>
            <a:endParaRPr lang="pt-BR" sz="36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Espaço Reservado para Conteúdo 2"/>
          <p:cNvSpPr txBox="1">
            <a:spLocks/>
          </p:cNvSpPr>
          <p:nvPr/>
        </p:nvSpPr>
        <p:spPr>
          <a:xfrm>
            <a:off x="971550" y="5218726"/>
            <a:ext cx="7200900" cy="1243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05740" indent="-171450" algn="l" defTabSz="685800" rtl="0" eaLnBrk="1" latinLnBrk="0" hangingPunct="1">
              <a:lnSpc>
                <a:spcPct val="90000"/>
              </a:lnSpc>
              <a:spcBef>
                <a:spcPts val="1350"/>
              </a:spcBef>
              <a:buClr>
                <a:schemeClr val="accent1"/>
              </a:buClr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577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1"/>
              </a:buClr>
              <a:buFont typeface="Arial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2583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6586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7734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8308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88820" indent="-17145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Font typeface="Arial" pitchFamily="34" charset="0"/>
              <a:buChar char="•"/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" indent="0">
              <a:buNone/>
            </a:pPr>
            <a:r>
              <a:rPr lang="pt-BR" sz="36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Profissionais de Informática</a:t>
            </a:r>
          </a:p>
        </p:txBody>
      </p:sp>
    </p:spTree>
    <p:extLst>
      <p:ext uri="{BB962C8B-B14F-4D97-AF65-F5344CB8AC3E}">
        <p14:creationId xmlns:p14="http://schemas.microsoft.com/office/powerpoint/2010/main" val="290675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Ergonomia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pt-BR" sz="3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Definição</a:t>
            </a:r>
          </a:p>
          <a:p>
            <a:endParaRPr lang="pt-BR" sz="32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34290" indent="0">
              <a:buNone/>
            </a:pPr>
            <a:r>
              <a:rPr lang="pt-BR" sz="3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Objetivo</a:t>
            </a:r>
          </a:p>
          <a:p>
            <a:endParaRPr lang="pt-BR" sz="32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34290" indent="0">
              <a:buNone/>
            </a:pPr>
            <a:r>
              <a:rPr lang="pt-BR" sz="3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Exemplos</a:t>
            </a:r>
          </a:p>
        </p:txBody>
      </p:sp>
    </p:spTree>
    <p:extLst>
      <p:ext uri="{BB962C8B-B14F-4D97-AF65-F5344CB8AC3E}">
        <p14:creationId xmlns:p14="http://schemas.microsoft.com/office/powerpoint/2010/main" val="254915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7404" y="-378296"/>
            <a:ext cx="7200900" cy="1143000"/>
          </a:xfrm>
        </p:spPr>
        <p:txBody>
          <a:bodyPr>
            <a:normAutofit/>
          </a:bodyPr>
          <a:lstStyle/>
          <a:p>
            <a:r>
              <a:rPr lang="pt-BR" sz="4800" dirty="0"/>
              <a:t>ERGONOMIA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4463"/>
            <a:ext cx="9297591" cy="683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7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Doenças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pt-BR" sz="3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Artigo Doenças em Profissionais na Área de Computação</a:t>
            </a:r>
            <a:endParaRPr lang="pt-BR" sz="2000" dirty="0">
              <a:solidFill>
                <a:schemeClr val="tx2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971550" y="3212976"/>
            <a:ext cx="69848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tx2"/>
                </a:solidFill>
              </a:rPr>
              <a:t>Ósseo-Musculares</a:t>
            </a:r>
          </a:p>
          <a:p>
            <a:endParaRPr lang="pt-BR" sz="3200" dirty="0">
              <a:solidFill>
                <a:schemeClr val="tx2"/>
              </a:solidFill>
            </a:endParaRPr>
          </a:p>
          <a:p>
            <a:r>
              <a:rPr lang="pt-BR" sz="3200" dirty="0">
                <a:solidFill>
                  <a:schemeClr val="tx2"/>
                </a:solidFill>
              </a:rPr>
              <a:t>Oculares</a:t>
            </a:r>
          </a:p>
          <a:p>
            <a:endParaRPr lang="pt-BR" sz="3200" dirty="0">
              <a:solidFill>
                <a:schemeClr val="tx2"/>
              </a:solidFill>
            </a:endParaRPr>
          </a:p>
          <a:p>
            <a:r>
              <a:rPr lang="pt-BR" sz="3200" dirty="0">
                <a:solidFill>
                  <a:schemeClr val="tx2"/>
                </a:solidFill>
              </a:rPr>
              <a:t>Psicossomáticas</a:t>
            </a:r>
          </a:p>
        </p:txBody>
      </p:sp>
    </p:spTree>
    <p:extLst>
      <p:ext uri="{BB962C8B-B14F-4D97-AF65-F5344CB8AC3E}">
        <p14:creationId xmlns:p14="http://schemas.microsoft.com/office/powerpoint/2010/main" val="948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381000"/>
            <a:ext cx="7200900" cy="1447800"/>
          </a:xfrm>
        </p:spPr>
        <p:txBody>
          <a:bodyPr>
            <a:normAutofit/>
          </a:bodyPr>
          <a:lstStyle/>
          <a:p>
            <a:r>
              <a:rPr lang="pt-BR" sz="4800" dirty="0"/>
              <a:t>Lesão por esforço repetitivo - LER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971550" y="2060848"/>
            <a:ext cx="7200900" cy="3882752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lang="pt-BR" sz="3200" dirty="0">
                <a:solidFill>
                  <a:schemeClr val="tx2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Causa</a:t>
            </a:r>
          </a:p>
          <a:p>
            <a:pPr marL="36576" indent="0">
              <a:buNone/>
            </a:pPr>
            <a:endParaRPr lang="pt-BR" sz="3200" dirty="0">
              <a:solidFill>
                <a:schemeClr val="tx2">
                  <a:lumMod val="95000"/>
                  <a:lumOff val="5000"/>
                </a:schemeClr>
              </a:solidFill>
              <a:cs typeface="Calibri" panose="020F0502020204030204" pitchFamily="34" charset="0"/>
            </a:endParaRPr>
          </a:p>
          <a:p>
            <a:pPr marL="36576" indent="0">
              <a:buNone/>
            </a:pPr>
            <a:r>
              <a:rPr lang="pt-BR" sz="3200" dirty="0">
                <a:solidFill>
                  <a:schemeClr val="tx2">
                    <a:lumMod val="95000"/>
                    <a:lumOff val="5000"/>
                  </a:schemeClr>
                </a:solidFill>
                <a:cs typeface="Calibri" panose="020F0502020204030204" pitchFamily="34" charset="0"/>
              </a:rPr>
              <a:t>Sintomas</a:t>
            </a:r>
          </a:p>
        </p:txBody>
      </p:sp>
    </p:spTree>
    <p:extLst>
      <p:ext uri="{BB962C8B-B14F-4D97-AF65-F5344CB8AC3E}">
        <p14:creationId xmlns:p14="http://schemas.microsoft.com/office/powerpoint/2010/main" val="12947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Tendinite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pt-BR" sz="3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Causa</a:t>
            </a:r>
          </a:p>
          <a:p>
            <a:pPr marL="36576" indent="0">
              <a:buNone/>
            </a:pPr>
            <a:endParaRPr lang="pt-BR" sz="32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36576" indent="0">
              <a:buNone/>
            </a:pPr>
            <a:r>
              <a:rPr lang="pt-BR" sz="3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Sintomas</a:t>
            </a:r>
          </a:p>
        </p:txBody>
      </p:sp>
    </p:spTree>
    <p:extLst>
      <p:ext uri="{BB962C8B-B14F-4D97-AF65-F5344CB8AC3E}">
        <p14:creationId xmlns:p14="http://schemas.microsoft.com/office/powerpoint/2010/main" val="320237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/>
              <a:t>Doenças oculares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pt-BR" sz="3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Síndrome de Visão do Computador</a:t>
            </a:r>
          </a:p>
          <a:p>
            <a:pPr marL="36576" indent="0">
              <a:buNone/>
            </a:pPr>
            <a:endParaRPr lang="pt-BR" sz="3200" dirty="0">
              <a:solidFill>
                <a:schemeClr val="tx2">
                  <a:lumMod val="95000"/>
                  <a:lumOff val="5000"/>
                </a:schemeClr>
              </a:solidFill>
            </a:endParaRPr>
          </a:p>
          <a:p>
            <a:pPr marL="36576" indent="0">
              <a:buNone/>
            </a:pPr>
            <a:r>
              <a:rPr lang="pt-BR" sz="3200" dirty="0">
                <a:solidFill>
                  <a:schemeClr val="tx2">
                    <a:lumMod val="95000"/>
                    <a:lumOff val="5000"/>
                  </a:schemeClr>
                </a:solidFill>
              </a:rPr>
              <a:t>Doença do Olho Seco</a:t>
            </a:r>
          </a:p>
        </p:txBody>
      </p:sp>
    </p:spTree>
    <p:extLst>
      <p:ext uri="{BB962C8B-B14F-4D97-AF65-F5344CB8AC3E}">
        <p14:creationId xmlns:p14="http://schemas.microsoft.com/office/powerpoint/2010/main" val="12808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71550" y="381000"/>
            <a:ext cx="7200900" cy="1447800"/>
          </a:xfrm>
        </p:spPr>
        <p:txBody>
          <a:bodyPr>
            <a:normAutofit/>
          </a:bodyPr>
          <a:lstStyle/>
          <a:p>
            <a:r>
              <a:rPr lang="pt-BR" sz="4800" dirty="0"/>
              <a:t>Doenças ósseas e articulares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" indent="0">
              <a:buNone/>
            </a:pPr>
            <a:r>
              <a:rPr lang="pt-BR" sz="3200" dirty="0">
                <a:solidFill>
                  <a:schemeClr val="tx2"/>
                </a:solidFill>
              </a:rPr>
              <a:t>Artrose: Desgaste da Cartilagem nas Articulações</a:t>
            </a:r>
          </a:p>
          <a:p>
            <a:pPr marL="36576" indent="0">
              <a:buNone/>
            </a:pPr>
            <a:endParaRPr lang="pt-BR" sz="3200" dirty="0">
              <a:solidFill>
                <a:schemeClr val="tx2"/>
              </a:solidFill>
            </a:endParaRPr>
          </a:p>
          <a:p>
            <a:pPr marL="36576" indent="0">
              <a:buNone/>
            </a:pPr>
            <a:r>
              <a:rPr lang="pt-BR" sz="3200" dirty="0">
                <a:solidFill>
                  <a:schemeClr val="tx2"/>
                </a:solidFill>
              </a:rPr>
              <a:t>Desvios de coluna: Lordose, Cifose e Escoliose.</a:t>
            </a:r>
          </a:p>
        </p:txBody>
      </p:sp>
    </p:spTree>
    <p:extLst>
      <p:ext uri="{BB962C8B-B14F-4D97-AF65-F5344CB8AC3E}">
        <p14:creationId xmlns:p14="http://schemas.microsoft.com/office/powerpoint/2010/main" val="241969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RedLineBusiness_16x9_TP103031021">
  <a:themeElements>
    <a:clrScheme name="RedLineBusiness_16x9">
      <a:dk1>
        <a:srgbClr val="514A40"/>
      </a:dk1>
      <a:lt1>
        <a:sysClr val="window" lastClr="FFFFFF"/>
      </a:lt1>
      <a:dk2>
        <a:srgbClr val="000000"/>
      </a:dk2>
      <a:lt2>
        <a:srgbClr val="F9F7F3"/>
      </a:lt2>
      <a:accent1>
        <a:srgbClr val="A85229"/>
      </a:accent1>
      <a:accent2>
        <a:srgbClr val="98916E"/>
      </a:accent2>
      <a:accent3>
        <a:srgbClr val="C9A645"/>
      </a:accent3>
      <a:accent4>
        <a:srgbClr val="76A7B2"/>
      </a:accent4>
      <a:accent5>
        <a:srgbClr val="82A670"/>
      </a:accent5>
      <a:accent6>
        <a:srgbClr val="896170"/>
      </a:accent6>
      <a:hlink>
        <a:srgbClr val="A85229"/>
      </a:hlink>
      <a:folHlink>
        <a:srgbClr val="98916E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15_4109default" id="{E728D685-11FC-4812-BA85-57AC6F9C9F40}" vid="{BC4E008B-95FF-4815-904E-143A8EDFC1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tf03031023</Template>
  <TotalTime>406</TotalTime>
  <Words>529</Words>
  <Application>Microsoft Office PowerPoint</Application>
  <PresentationFormat>Apresentação na tela (4:3)</PresentationFormat>
  <Paragraphs>92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</vt:lpstr>
      <vt:lpstr>RedLineBusiness_16x9_TP103031021</vt:lpstr>
      <vt:lpstr>DOENÇAS ASSOCIADAS ÀS PROFISSÕES DE INFORMÁTICA </vt:lpstr>
      <vt:lpstr>Introdução</vt:lpstr>
      <vt:lpstr>Ergonomia</vt:lpstr>
      <vt:lpstr>ERGONOMIA</vt:lpstr>
      <vt:lpstr>Doenças</vt:lpstr>
      <vt:lpstr>Lesão por esforço repetitivo - LER</vt:lpstr>
      <vt:lpstr>Tendinite</vt:lpstr>
      <vt:lpstr>Doenças oculares</vt:lpstr>
      <vt:lpstr>Doenças ósseas e articulares</vt:lpstr>
      <vt:lpstr>Apresentação do PowerPoint</vt:lpstr>
      <vt:lpstr>EStresse</vt:lpstr>
      <vt:lpstr>Direito</vt:lpstr>
      <vt:lpstr>INSALUBRIDADE</vt:lpstr>
      <vt:lpstr>Direito</vt:lpstr>
      <vt:lpstr>Direito</vt:lpstr>
      <vt:lpstr>Conclusão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Usuário do Windows</dc:creator>
  <cp:lastModifiedBy>Usuário do Windows</cp:lastModifiedBy>
  <cp:revision>36</cp:revision>
  <dcterms:created xsi:type="dcterms:W3CDTF">2017-03-08T18:26:32Z</dcterms:created>
  <dcterms:modified xsi:type="dcterms:W3CDTF">2017-03-10T00:05:11Z</dcterms:modified>
</cp:coreProperties>
</file>