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45"/>
  </p:notesMasterIdLst>
  <p:handoutMasterIdLst>
    <p:handoutMasterId r:id="rId46"/>
  </p:handoutMasterIdLst>
  <p:sldIdLst>
    <p:sldId id="256" r:id="rId2"/>
    <p:sldId id="257" r:id="rId3"/>
    <p:sldId id="258" r:id="rId4"/>
    <p:sldId id="259" r:id="rId5"/>
    <p:sldId id="261" r:id="rId6"/>
    <p:sldId id="262" r:id="rId7"/>
    <p:sldId id="263" r:id="rId8"/>
    <p:sldId id="266" r:id="rId9"/>
    <p:sldId id="268" r:id="rId10"/>
    <p:sldId id="269" r:id="rId11"/>
    <p:sldId id="311" r:id="rId12"/>
    <p:sldId id="270" r:id="rId13"/>
    <p:sldId id="271" r:id="rId14"/>
    <p:sldId id="272" r:id="rId15"/>
    <p:sldId id="315" r:id="rId16"/>
    <p:sldId id="273" r:id="rId17"/>
    <p:sldId id="274" r:id="rId18"/>
    <p:sldId id="312" r:id="rId19"/>
    <p:sldId id="275" r:id="rId20"/>
    <p:sldId id="276" r:id="rId21"/>
    <p:sldId id="277" r:id="rId22"/>
    <p:sldId id="279" r:id="rId23"/>
    <p:sldId id="291" r:id="rId24"/>
    <p:sldId id="292" r:id="rId25"/>
    <p:sldId id="293" r:id="rId26"/>
    <p:sldId id="294" r:id="rId27"/>
    <p:sldId id="295" r:id="rId28"/>
    <p:sldId id="296" r:id="rId29"/>
    <p:sldId id="298" r:id="rId30"/>
    <p:sldId id="297" r:id="rId31"/>
    <p:sldId id="299" r:id="rId32"/>
    <p:sldId id="300" r:id="rId33"/>
    <p:sldId id="320" r:id="rId34"/>
    <p:sldId id="301" r:id="rId35"/>
    <p:sldId id="302" r:id="rId36"/>
    <p:sldId id="303" r:id="rId37"/>
    <p:sldId id="304" r:id="rId38"/>
    <p:sldId id="305" r:id="rId39"/>
    <p:sldId id="306" r:id="rId40"/>
    <p:sldId id="307" r:id="rId41"/>
    <p:sldId id="308" r:id="rId42"/>
    <p:sldId id="309" r:id="rId43"/>
    <p:sldId id="310" r:id="rId44"/>
  </p:sldIdLst>
  <p:sldSz cx="9144000" cy="6858000" type="screen4x3"/>
  <p:notesSz cx="6858000" cy="9144000"/>
  <p:custDataLst>
    <p:tags r:id="rId47"/>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trelinhas" initials="el" lastIdx="2" clrIdx="0"/>
  <p:cmAuthor id="1" name="uguimma" initials="u"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05" autoAdjust="0"/>
    <p:restoredTop sz="94046" autoAdjust="0"/>
  </p:normalViewPr>
  <p:slideViewPr>
    <p:cSldViewPr snapToObjects="1">
      <p:cViewPr>
        <p:scale>
          <a:sx n="100" d="100"/>
          <a:sy n="100" d="100"/>
        </p:scale>
        <p:origin x="-474" y="1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70" d="100"/>
          <a:sy n="70" d="100"/>
        </p:scale>
        <p:origin x="-281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8410F39-011D-4418-8C85-DDAB831BC844}" type="datetimeFigureOut">
              <a:rPr lang="pt-BR" smtClean="0"/>
              <a:t>25/10/2016</a:t>
            </a:fld>
            <a:endParaRPr lang="pt-B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8857F3B-C36C-4089-ADD4-4A132829787C}" type="slidenum">
              <a:rPr lang="pt-BR" smtClean="0"/>
              <a:t>‹nº›</a:t>
            </a:fld>
            <a:endParaRPr lang="pt-BR"/>
          </a:p>
        </p:txBody>
      </p:sp>
    </p:spTree>
    <p:extLst>
      <p:ext uri="{BB962C8B-B14F-4D97-AF65-F5344CB8AC3E}">
        <p14:creationId xmlns:p14="http://schemas.microsoft.com/office/powerpoint/2010/main" val="35640637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A5288A-D03C-4622-8B07-B2B2E4C8DC0E}" type="datetimeFigureOut">
              <a:rPr lang="pt-BR" smtClean="0"/>
              <a:pPr/>
              <a:t>25/10/2016</a:t>
            </a:fld>
            <a:endParaRPr lang="pt-BR" dirty="0"/>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dirty="0"/>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C200A9-06C7-4E02-860B-F087E4CDA5BC}" type="slidenum">
              <a:rPr lang="pt-BR" smtClean="0"/>
              <a:pPr/>
              <a:t>‹nº›</a:t>
            </a:fld>
            <a:endParaRPr lang="pt-BR" dirty="0"/>
          </a:p>
        </p:txBody>
      </p:sp>
    </p:spTree>
    <p:extLst>
      <p:ext uri="{BB962C8B-B14F-4D97-AF65-F5344CB8AC3E}">
        <p14:creationId xmlns:p14="http://schemas.microsoft.com/office/powerpoint/2010/main" val="2625916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Foto excluída, pois não temos autorização de uso.</a:t>
            </a:r>
            <a:r>
              <a:rPr lang="pt-BR" baseline="0" dirty="0" smtClean="0"/>
              <a:t> Por isso, inseri o texto em português.</a:t>
            </a:r>
            <a:endParaRPr lang="pt-BR" dirty="0" smtClean="0"/>
          </a:p>
          <a:p>
            <a:endParaRPr lang="pt-BR" dirty="0"/>
          </a:p>
        </p:txBody>
      </p:sp>
      <p:sp>
        <p:nvSpPr>
          <p:cNvPr id="4" name="Espaço Reservado para Número de Slide 3"/>
          <p:cNvSpPr>
            <a:spLocks noGrp="1"/>
          </p:cNvSpPr>
          <p:nvPr>
            <p:ph type="sldNum" sz="quarter" idx="10"/>
          </p:nvPr>
        </p:nvSpPr>
        <p:spPr/>
        <p:txBody>
          <a:bodyPr/>
          <a:lstStyle/>
          <a:p>
            <a:fld id="{E0C200A9-06C7-4E02-860B-F087E4CDA5BC}" type="slidenum">
              <a:rPr lang="pt-BR" smtClean="0"/>
              <a:pPr/>
              <a:t>6</a:t>
            </a:fld>
            <a:endParaRPr lang="pt-B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Foto excluída, pois não temos autorização de uso.</a:t>
            </a:r>
          </a:p>
          <a:p>
            <a:endParaRPr lang="pt-BR" dirty="0"/>
          </a:p>
        </p:txBody>
      </p:sp>
      <p:sp>
        <p:nvSpPr>
          <p:cNvPr id="4" name="Espaço Reservado para Número de Slide 3"/>
          <p:cNvSpPr>
            <a:spLocks noGrp="1"/>
          </p:cNvSpPr>
          <p:nvPr>
            <p:ph type="sldNum" sz="quarter" idx="10"/>
          </p:nvPr>
        </p:nvSpPr>
        <p:spPr/>
        <p:txBody>
          <a:bodyPr/>
          <a:lstStyle/>
          <a:p>
            <a:fld id="{E0C200A9-06C7-4E02-860B-F087E4CDA5BC}" type="slidenum">
              <a:rPr lang="pt-BR" smtClean="0"/>
              <a:pPr/>
              <a:t>7</a:t>
            </a:fld>
            <a:endParaRPr lang="pt-B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0C200A9-06C7-4E02-860B-F087E4CDA5BC}" type="slidenum">
              <a:rPr lang="pt-BR" smtClean="0"/>
              <a:pPr/>
              <a:t>16</a:t>
            </a:fld>
            <a:endParaRPr lang="pt-B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4" name="Text Box 4"/>
          <p:cNvSpPr txBox="1">
            <a:spLocks noChangeArrowheads="1"/>
          </p:cNvSpPr>
          <p:nvPr userDrawn="1"/>
        </p:nvSpPr>
        <p:spPr bwMode="auto">
          <a:xfrm>
            <a:off x="457200" y="6356350"/>
            <a:ext cx="8229600" cy="244475"/>
          </a:xfrm>
          <a:prstGeom prst="rect">
            <a:avLst/>
          </a:prstGeom>
          <a:noFill/>
          <a:ln w="9525">
            <a:noFill/>
            <a:miter lim="800000"/>
            <a:headEnd/>
            <a:tailEnd/>
          </a:ln>
        </p:spPr>
        <p:txBody>
          <a:bodyPr>
            <a:spAutoFit/>
          </a:bodyPr>
          <a:lstStyle/>
          <a:p>
            <a:pPr algn="r" defTabSz="914400"/>
            <a:r>
              <a:rPr lang="en-GB" sz="1000" dirty="0"/>
              <a:t>Benyon, </a:t>
            </a:r>
            <a:r>
              <a:rPr lang="en-US" sz="1000" i="1" dirty="0"/>
              <a:t>Designing Interactive Systems: A comprehensive guide to HCI and interaction design</a:t>
            </a:r>
            <a:r>
              <a:rPr lang="en-GB" sz="1000" dirty="0"/>
              <a:t>, 2nd Edition, © Pearson Education Limited 2011</a:t>
            </a:r>
          </a:p>
        </p:txBody>
      </p:sp>
      <p:sp>
        <p:nvSpPr>
          <p:cNvPr id="2" name="Title 1"/>
          <p:cNvSpPr>
            <a:spLocks noGrp="1"/>
          </p:cNvSpPr>
          <p:nvPr>
            <p:ph type="title"/>
          </p:nvPr>
        </p:nvSpPr>
        <p:spPr>
          <a:xfrm>
            <a:off x="457200" y="274638"/>
            <a:ext cx="8229600" cy="1143000"/>
          </a:xfrm>
          <a:prstGeom prst="rect">
            <a:avLst/>
          </a:prstGeom>
        </p:spPr>
        <p:txBody>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fontAlgn="auto">
              <a:spcBef>
                <a:spcPts val="0"/>
              </a:spcBef>
              <a:spcAft>
                <a:spcPts val="0"/>
              </a:spcAft>
              <a:defRPr>
                <a:latin typeface="+mn-lt"/>
              </a:defRPr>
            </a:lvl1pPr>
          </a:lstStyle>
          <a:p>
            <a:pPr>
              <a:defRPr/>
            </a:pPr>
            <a:fld id="{9943BA50-7557-4144-8277-22CFAD16FCD0}" type="datetimeFigureOut">
              <a:rPr lang="en-US"/>
              <a:pPr>
                <a:defRPr/>
              </a:pPr>
              <a:t>10/25/2016</a:t>
            </a:fld>
            <a:endParaRPr lang="en-US" dirty="0"/>
          </a:p>
        </p:txBody>
      </p:sp>
      <p:sp>
        <p:nvSpPr>
          <p:cNvPr id="6" name="Footer Placeholder 4"/>
          <p:cNvSpPr>
            <a:spLocks noGrp="1"/>
          </p:cNvSpPr>
          <p:nvPr>
            <p:ph type="ftr" sz="quarter" idx="11"/>
          </p:nvPr>
        </p:nvSpPr>
        <p:spPr/>
        <p:txBody>
          <a:bodyPr/>
          <a:lstStyle>
            <a:lvl1pPr fontAlgn="auto">
              <a:spcBef>
                <a:spcPts val="0"/>
              </a:spcBef>
              <a:spcAft>
                <a:spcPts val="0"/>
              </a:spcAft>
              <a:defRPr>
                <a:latin typeface="+mn-lt"/>
              </a:defRPr>
            </a:lvl1pPr>
          </a:lstStyle>
          <a:p>
            <a:pPr>
              <a:defRPr/>
            </a:pPr>
            <a:endParaRPr lang="en-US" dirty="0"/>
          </a:p>
        </p:txBody>
      </p:sp>
      <p:sp>
        <p:nvSpPr>
          <p:cNvPr id="7" name="Slide Number Placeholder 5"/>
          <p:cNvSpPr>
            <a:spLocks noGrp="1"/>
          </p:cNvSpPr>
          <p:nvPr>
            <p:ph type="sldNum" sz="quarter" idx="12"/>
          </p:nvPr>
        </p:nvSpPr>
        <p:spPr/>
        <p:txBody>
          <a:bodyPr/>
          <a:lstStyle>
            <a:lvl1pPr fontAlgn="auto">
              <a:spcBef>
                <a:spcPts val="0"/>
              </a:spcBef>
              <a:spcAft>
                <a:spcPts val="0"/>
              </a:spcAft>
              <a:defRPr>
                <a:latin typeface="+mn-lt"/>
              </a:defRPr>
            </a:lvl1pPr>
          </a:lstStyle>
          <a:p>
            <a:pPr>
              <a:defRPr/>
            </a:pPr>
            <a:fld id="{111CFCF7-7926-4B6C-90AE-7B9ADBFDF154}" type="slidenum">
              <a:rPr lang="en-US"/>
              <a:pPr>
                <a:defRPr/>
              </a:pPr>
              <a:t>‹nº›</a:t>
            </a:fld>
            <a:endParaRPr lang="en-US" dirty="0"/>
          </a:p>
        </p:txBody>
      </p:sp>
      <p:pic>
        <p:nvPicPr>
          <p:cNvPr id="8" name="Picture 3" descr="C:\Users\unassan\Desktop\ANDRESSA\BENYON\benyon_cw1.jpg"/>
          <p:cNvPicPr>
            <a:picLocks noChangeAspect="1" noChangeArrowheads="1"/>
          </p:cNvPicPr>
          <p:nvPr userDrawn="1"/>
        </p:nvPicPr>
        <p:blipFill>
          <a:blip r:embed="rId2" cstate="print"/>
          <a:srcRect/>
          <a:stretch>
            <a:fillRect/>
          </a:stretch>
        </p:blipFill>
        <p:spPr bwMode="auto">
          <a:xfrm>
            <a:off x="0" y="0"/>
            <a:ext cx="9144001" cy="6858000"/>
          </a:xfrm>
          <a:prstGeom prst="rect">
            <a:avLst/>
          </a:prstGeom>
          <a:noFill/>
        </p:spPr>
      </p:pic>
      <p:sp>
        <p:nvSpPr>
          <p:cNvPr id="9" name="Rectangle 8"/>
          <p:cNvSpPr>
            <a:spLocks noGrp="1" noChangeArrowheads="1"/>
          </p:cNvSpPr>
          <p:nvPr userDrawn="1"/>
        </p:nvSpPr>
        <p:spPr bwMode="auto">
          <a:xfrm>
            <a:off x="4642110" y="6599062"/>
            <a:ext cx="4250370" cy="21431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pt-BR" sz="1200" baseline="0" dirty="0">
                <a:latin typeface="Calibri" pitchFamily="34" charset="0"/>
                <a:cs typeface="Calibri" pitchFamily="34" charset="0"/>
              </a:rPr>
              <a:t>© </a:t>
            </a:r>
            <a:r>
              <a:rPr lang="pt-BR" sz="1200" baseline="0" dirty="0" smtClean="0">
                <a:latin typeface="Calibri" pitchFamily="34" charset="0"/>
                <a:cs typeface="Calibri" pitchFamily="34" charset="0"/>
              </a:rPr>
              <a:t>2011 Pearson. Todos os direitos reservados.</a:t>
            </a:r>
            <a:endParaRPr lang="pt-BR" sz="1200" baseline="0" dirty="0">
              <a:latin typeface="Calibri" pitchFamily="34" charset="0"/>
              <a:cs typeface="Calibri" pitchFamily="34" charset="0"/>
            </a:endParaRPr>
          </a:p>
        </p:txBody>
      </p:sp>
      <p:sp>
        <p:nvSpPr>
          <p:cNvPr id="10" name="Rectangle 8"/>
          <p:cNvSpPr>
            <a:spLocks noGrp="1" noChangeArrowheads="1"/>
          </p:cNvSpPr>
          <p:nvPr userDrawn="1"/>
        </p:nvSpPr>
        <p:spPr bwMode="auto">
          <a:xfrm>
            <a:off x="251520" y="6599062"/>
            <a:ext cx="3214710" cy="21431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pt-BR" sz="1200" baseline="0" dirty="0" smtClean="0">
                <a:latin typeface="Calibri" pitchFamily="34" charset="0"/>
                <a:cs typeface="Calibri" pitchFamily="34" charset="0"/>
              </a:rPr>
              <a:t>slide </a:t>
            </a:r>
            <a:fld id="{4FA60421-03D3-4659-A04A-6C3A1065A232}" type="slidenum">
              <a:rPr lang="pt-BR" sz="1200" baseline="0" smtClean="0">
                <a:latin typeface="Calibri" pitchFamily="34" charset="0"/>
                <a:cs typeface="Calibri" pitchFamily="34" charset="0"/>
              </a:rPr>
              <a:pPr marL="0" marR="0" indent="0" algn="l" defTabSz="914400" rtl="0" eaLnBrk="1" fontAlgn="base" latinLnBrk="0" hangingPunct="1">
                <a:lnSpc>
                  <a:spcPct val="100000"/>
                </a:lnSpc>
                <a:spcBef>
                  <a:spcPct val="0"/>
                </a:spcBef>
                <a:spcAft>
                  <a:spcPct val="0"/>
                </a:spcAft>
                <a:buClrTx/>
                <a:buSzTx/>
                <a:buFontTx/>
                <a:buNone/>
                <a:tabLst/>
                <a:defRPr/>
              </a:pPr>
              <a:t>‹nº›</a:t>
            </a:fld>
            <a:endParaRPr lang="pt-BR" sz="1200" baseline="0" dirty="0" smtClean="0">
              <a:latin typeface="Calibri" pitchFamily="34" charset="0"/>
              <a:cs typeface="Calibri" pitchFamily="34" charset="0"/>
            </a:endParaRPr>
          </a:p>
          <a:p>
            <a:pPr algn="l"/>
            <a:endParaRPr lang="pt-BR" sz="1200" baseline="0" dirty="0">
              <a:latin typeface="Calibri" pitchFamily="34" charset="0"/>
              <a:cs typeface="Calibri"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3"/>
          <p:cNvSpPr>
            <a:spLocks noGrp="1"/>
          </p:cNvSpPr>
          <p:nvPr>
            <p:ph type="dt" sz="half" idx="2"/>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E68C6AAB-206F-4013-9601-ADAD2AD17A40}" type="datetimeFigureOut">
              <a:rPr lang="en-US"/>
              <a:pPr>
                <a:defRPr/>
              </a:pPr>
              <a:t>10/25/2016</a:t>
            </a:fld>
            <a:endParaRPr lang="en-US" dirty="0"/>
          </a:p>
        </p:txBody>
      </p:sp>
      <p:sp>
        <p:nvSpPr>
          <p:cNvPr id="4" name="Footer Placeholder 4"/>
          <p:cNvSpPr>
            <a:spLocks noGrp="1"/>
          </p:cNvSpPr>
          <p:nvPr>
            <p:ph type="ftr" sz="quarter" idx="3"/>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dirty="0"/>
          </a:p>
        </p:txBody>
      </p:sp>
      <p:sp>
        <p:nvSpPr>
          <p:cNvPr id="5" name="Slide Number Placeholder 5"/>
          <p:cNvSpPr>
            <a:spLocks noGrp="1"/>
          </p:cNvSpPr>
          <p:nvPr>
            <p:ph type="sldNum" sz="quarter" idx="4"/>
          </p:nvPr>
        </p:nvSpPr>
        <p:spPr>
          <a:xfrm>
            <a:off x="6553200" y="6356350"/>
            <a:ext cx="2133600" cy="365125"/>
          </a:xfrm>
          <a:prstGeom prst="rect">
            <a:avLst/>
          </a:prstGeom>
        </p:spPr>
        <p:txBody>
          <a:bodyPr/>
          <a:lstStyle>
            <a:lvl1pPr fontAlgn="auto">
              <a:spcBef>
                <a:spcPts val="0"/>
              </a:spcBef>
              <a:spcAft>
                <a:spcPts val="0"/>
              </a:spcAft>
              <a:defRPr>
                <a:latin typeface="+mn-lt"/>
              </a:defRPr>
            </a:lvl1pPr>
          </a:lstStyle>
          <a:p>
            <a:pPr>
              <a:defRPr/>
            </a:pPr>
            <a:fld id="{99A8C3C0-C5C2-4E76-A97E-6538925EA1D6}" type="slidenum">
              <a:rPr lang="en-US"/>
              <a:pPr>
                <a:defRPr/>
              </a:pPr>
              <a:t>‹nº›</a:t>
            </a:fld>
            <a:endParaRPr lang="en-US" dirty="0"/>
          </a:p>
        </p:txBody>
      </p:sp>
      <p:sp>
        <p:nvSpPr>
          <p:cNvPr id="6" name="Espaço Reservado para Título 5"/>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unassan\Desktop\ANDRESSA\BENYON\benyon_cw2.jpg"/>
          <p:cNvPicPr>
            <a:picLocks noChangeAspect="1" noChangeArrowheads="1"/>
          </p:cNvPicPr>
          <p:nvPr/>
        </p:nvPicPr>
        <p:blipFill>
          <a:blip r:embed="rId2" cstate="print"/>
          <a:srcRect/>
          <a:stretch>
            <a:fillRect/>
          </a:stretch>
        </p:blipFill>
        <p:spPr bwMode="auto">
          <a:xfrm>
            <a:off x="35496" y="44624"/>
            <a:ext cx="9074907" cy="6806181"/>
          </a:xfrm>
          <a:prstGeom prst="rect">
            <a:avLst/>
          </a:prstGeom>
          <a:noFill/>
        </p:spPr>
      </p:pic>
      <p:sp>
        <p:nvSpPr>
          <p:cNvPr id="14337" name="Title 3"/>
          <p:cNvSpPr>
            <a:spLocks noGrp="1"/>
          </p:cNvSpPr>
          <p:nvPr>
            <p:ph type="ctrTitle" idx="4294967295"/>
          </p:nvPr>
        </p:nvSpPr>
        <p:spPr bwMode="auto">
          <a:xfrm>
            <a:off x="251520" y="1988840"/>
            <a:ext cx="4752528" cy="2952328"/>
          </a:xfrm>
          <a:prstGeom prst="rect">
            <a:avLst/>
          </a:prstGeom>
          <a:noFill/>
          <a:ln>
            <a:miter lim="800000"/>
            <a:headEnd/>
            <a:tailEnd/>
          </a:ln>
        </p:spPr>
        <p:txBody>
          <a:bodyPr>
            <a:normAutofit/>
          </a:bodyPr>
          <a:lstStyle/>
          <a:p>
            <a:pPr algn="l" eaLnBrk="1" hangingPunct="1"/>
            <a:r>
              <a:rPr lang="en-US" sz="3200" b="1" dirty="0" smtClean="0">
                <a:solidFill>
                  <a:srgbClr val="000000"/>
                </a:solidFill>
                <a:latin typeface="Calibri" pitchFamily="34" charset="0"/>
                <a:ea typeface="ヒラギノ角ゴ Pro W3"/>
                <a:cs typeface="ヒラギノ角ゴ Pro W3"/>
              </a:rPr>
              <a:t>Capítulo 1</a:t>
            </a:r>
            <a:br>
              <a:rPr lang="en-US" sz="3200" b="1" dirty="0" smtClean="0">
                <a:solidFill>
                  <a:srgbClr val="000000"/>
                </a:solidFill>
                <a:latin typeface="Calibri" pitchFamily="34" charset="0"/>
                <a:ea typeface="ヒラギノ角ゴ Pro W3"/>
                <a:cs typeface="ヒラギノ角ゴ Pro W3"/>
              </a:rPr>
            </a:br>
            <a:r>
              <a:rPr lang="en-US" sz="3200" b="1" dirty="0" smtClean="0">
                <a:solidFill>
                  <a:srgbClr val="000000"/>
                </a:solidFill>
                <a:latin typeface="Calibri" pitchFamily="34" charset="0"/>
                <a:ea typeface="ヒラギノ角ゴ Pro W3"/>
                <a:cs typeface="ヒラギノ角ゴ Pro W3"/>
              </a:rPr>
              <a:t/>
            </a:r>
            <a:br>
              <a:rPr lang="en-US" sz="3200" b="1" dirty="0" smtClean="0">
                <a:solidFill>
                  <a:srgbClr val="000000"/>
                </a:solidFill>
                <a:latin typeface="Calibri" pitchFamily="34" charset="0"/>
                <a:ea typeface="ヒラギノ角ゴ Pro W3"/>
                <a:cs typeface="ヒラギノ角ゴ Pro W3"/>
              </a:rPr>
            </a:br>
            <a:r>
              <a:rPr lang="en-US" sz="3200" b="1" dirty="0" smtClean="0">
                <a:solidFill>
                  <a:srgbClr val="000000"/>
                </a:solidFill>
                <a:latin typeface="Calibri" pitchFamily="34" charset="0"/>
                <a:ea typeface="ヒラギノ角ゴ Pro W3"/>
                <a:cs typeface="ヒラギノ角ゴ Pro W3"/>
              </a:rPr>
              <a:t>Design de sistemas interativos: uma fusão de habilidades</a:t>
            </a:r>
            <a:endParaRPr lang="en-US" sz="3200" b="1" dirty="0" smtClean="0">
              <a:solidFill>
                <a:srgbClr val="000000"/>
              </a:solidFill>
              <a:latin typeface="Calibri" pitchFamily="34" charset="0"/>
            </a:endParaRPr>
          </a:p>
        </p:txBody>
      </p:sp>
      <p:sp>
        <p:nvSpPr>
          <p:cNvPr id="4" name="Rectangle 8"/>
          <p:cNvSpPr>
            <a:spLocks noGrp="1" noChangeArrowheads="1"/>
          </p:cNvSpPr>
          <p:nvPr/>
        </p:nvSpPr>
        <p:spPr bwMode="auto">
          <a:xfrm>
            <a:off x="251520" y="6597352"/>
            <a:ext cx="3214710" cy="21431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pt-BR" sz="1200" baseline="0" dirty="0" smtClean="0">
                <a:latin typeface="Calibri" pitchFamily="34" charset="0"/>
                <a:cs typeface="Calibri" pitchFamily="34" charset="0"/>
              </a:rPr>
              <a:t>slide </a:t>
            </a:r>
            <a:fld id="{4FA60421-03D3-4659-A04A-6C3A1065A232}" type="slidenum">
              <a:rPr lang="pt-BR" sz="1200" baseline="0" smtClean="0">
                <a:latin typeface="Calibri" pitchFamily="34" charset="0"/>
                <a:cs typeface="Calibri" pitchFamily="34" charset="0"/>
              </a:rPr>
              <a:pPr marL="0" marR="0" indent="0" algn="l" defTabSz="914400" rtl="0" eaLnBrk="1" fontAlgn="base" latinLnBrk="0" hangingPunct="1">
                <a:lnSpc>
                  <a:spcPct val="100000"/>
                </a:lnSpc>
                <a:spcBef>
                  <a:spcPct val="0"/>
                </a:spcBef>
                <a:spcAft>
                  <a:spcPct val="0"/>
                </a:spcAft>
                <a:buClrTx/>
                <a:buSzTx/>
                <a:buFontTx/>
                <a:buNone/>
                <a:tabLst/>
                <a:defRPr/>
              </a:pPr>
              <a:t>1</a:t>
            </a:fld>
            <a:endParaRPr lang="pt-BR" sz="1200" baseline="0" dirty="0" smtClean="0">
              <a:latin typeface="Calibri" pitchFamily="34" charset="0"/>
              <a:cs typeface="Calibri" pitchFamily="34" charset="0"/>
            </a:endParaRPr>
          </a:p>
          <a:p>
            <a:pPr algn="l"/>
            <a:endParaRPr lang="pt-BR" sz="1200" baseline="0" dirty="0">
              <a:latin typeface="Calibri" pitchFamily="34" charset="0"/>
              <a:cs typeface="Calibri" pitchFamily="34" charset="0"/>
            </a:endParaRPr>
          </a:p>
        </p:txBody>
      </p:sp>
      <p:sp>
        <p:nvSpPr>
          <p:cNvPr id="5" name="Rectangle 8"/>
          <p:cNvSpPr>
            <a:spLocks noGrp="1" noChangeArrowheads="1"/>
          </p:cNvSpPr>
          <p:nvPr/>
        </p:nvSpPr>
        <p:spPr bwMode="auto">
          <a:xfrm>
            <a:off x="4642110" y="6597352"/>
            <a:ext cx="4250370" cy="21431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pt-BR" sz="1200" baseline="0" dirty="0">
                <a:latin typeface="Calibri" pitchFamily="34" charset="0"/>
                <a:cs typeface="Calibri" pitchFamily="34" charset="0"/>
              </a:rPr>
              <a:t>© </a:t>
            </a:r>
            <a:r>
              <a:rPr lang="pt-BR" sz="1200" baseline="0" dirty="0" smtClean="0">
                <a:latin typeface="Calibri" pitchFamily="34" charset="0"/>
                <a:cs typeface="Calibri" pitchFamily="34" charset="0"/>
              </a:rPr>
              <a:t>2011 Pearson. Todos os direitos reservados.</a:t>
            </a:r>
            <a:endParaRPr lang="pt-BR" sz="1200" baseline="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bwMode="auto">
          <a:xfrm>
            <a:off x="241176" y="548680"/>
            <a:ext cx="5915000" cy="864096"/>
          </a:xfrm>
          <a:noFill/>
          <a:ln>
            <a:miter lim="800000"/>
            <a:headEnd/>
            <a:tailEnd/>
          </a:ln>
        </p:spPr>
        <p:txBody>
          <a:bodyPr vert="horz" wrap="square" lIns="91440" tIns="45720" rIns="91440" bIns="45720" numCol="1" anchor="t" anchorCtr="0" compatLnSpc="1">
            <a:prstTxWarp prst="textNoShape">
              <a:avLst/>
            </a:prstTxWarp>
            <a:normAutofit/>
          </a:bodyPr>
          <a:lstStyle/>
          <a:p>
            <a:pPr algn="l" eaLnBrk="1" hangingPunct="1"/>
            <a:r>
              <a:rPr lang="en-US" sz="2600" b="1" dirty="0" smtClean="0">
                <a:solidFill>
                  <a:srgbClr val="000000"/>
                </a:solidFill>
                <a:latin typeface="Calibri" pitchFamily="34" charset="0"/>
                <a:ea typeface="ヒラギノ角ゴ Pro W3"/>
                <a:cs typeface="ヒラギノ角ゴ Pro W3"/>
              </a:rPr>
              <a:t>Design</a:t>
            </a:r>
          </a:p>
        </p:txBody>
      </p:sp>
      <p:sp>
        <p:nvSpPr>
          <p:cNvPr id="3" name="Text Placeholder 2"/>
          <p:cNvSpPr>
            <a:spLocks noGrp="1"/>
          </p:cNvSpPr>
          <p:nvPr>
            <p:ph type="body" idx="1"/>
          </p:nvPr>
        </p:nvSpPr>
        <p:spPr>
          <a:xfrm>
            <a:off x="230832" y="1988840"/>
            <a:ext cx="8661648" cy="3561259"/>
          </a:xfrm>
        </p:spPr>
        <p:txBody>
          <a:bodyPr>
            <a:normAutofit/>
          </a:bodyPr>
          <a:lstStyle/>
          <a:p>
            <a:pPr marL="0" algn="just">
              <a:spcBef>
                <a:spcPts val="0"/>
              </a:spcBef>
            </a:pPr>
            <a:r>
              <a:rPr lang="en-US" sz="2000" dirty="0" smtClean="0">
                <a:latin typeface="Calibri" pitchFamily="34" charset="0"/>
                <a:ea typeface="Times New Roman"/>
              </a:rPr>
              <a:t>‘</a:t>
            </a:r>
            <a:r>
              <a:rPr lang="pt-BR" sz="2000" i="1" dirty="0" smtClean="0">
                <a:latin typeface="Calibri" pitchFamily="34" charset="0"/>
              </a:rPr>
              <a:t>O que é design? É onde você fica com um pé em dois mundos – o mundo da tecnologia e o mundo das pessoas e dos objetivos humanos – e você tenta juntar os dois</a:t>
            </a:r>
            <a:r>
              <a:rPr lang="en-US" sz="2000" dirty="0" smtClean="0">
                <a:latin typeface="Calibri" pitchFamily="34" charset="0"/>
                <a:ea typeface="Times New Roman"/>
              </a:rPr>
              <a:t>’ (Mitch </a:t>
            </a:r>
            <a:r>
              <a:rPr lang="en-US" sz="2000" dirty="0" smtClean="0">
                <a:solidFill>
                  <a:srgbClr val="000000"/>
                </a:solidFill>
                <a:latin typeface="Calibri" pitchFamily="34" charset="0"/>
                <a:ea typeface="Times New Roman"/>
              </a:rPr>
              <a:t>Kapor em Winograd, 1996, p. 1).</a:t>
            </a:r>
          </a:p>
          <a:p>
            <a:pPr marL="0" algn="just">
              <a:spcBef>
                <a:spcPts val="0"/>
              </a:spcBef>
              <a:buNone/>
            </a:pPr>
            <a:endParaRPr lang="en-US" sz="2000" dirty="0" smtClean="0">
              <a:solidFill>
                <a:srgbClr val="000000"/>
              </a:solidFill>
              <a:latin typeface="Calibri" pitchFamily="34" charset="0"/>
              <a:ea typeface="Times New Roman"/>
            </a:endParaRPr>
          </a:p>
          <a:p>
            <a:pPr marL="0" algn="just">
              <a:spcBef>
                <a:spcPts val="0"/>
              </a:spcBef>
              <a:buNone/>
            </a:pPr>
            <a:endParaRPr lang="en-US" sz="2000" dirty="0" smtClean="0">
              <a:solidFill>
                <a:srgbClr val="000000"/>
              </a:solidFill>
              <a:latin typeface="Calibri" pitchFamily="34" charset="0"/>
              <a:ea typeface="Times New Roman"/>
            </a:endParaRPr>
          </a:p>
          <a:p>
            <a:pPr marL="0" algn="just">
              <a:spcBef>
                <a:spcPts val="0"/>
              </a:spcBef>
            </a:pPr>
            <a:r>
              <a:rPr lang="pt-BR" sz="2000" dirty="0" smtClean="0">
                <a:latin typeface="Calibri" pitchFamily="34" charset="0"/>
              </a:rPr>
              <a:t>O termo ‘design’ refere-se tanto ao processo criativo de especificar algo novo quanto às representações que se produzem durante esse processo.</a:t>
            </a:r>
            <a:endParaRPr lang="en-US" sz="2000" dirty="0" smtClean="0">
              <a:solidFill>
                <a:srgbClr val="000000"/>
              </a:solidFill>
              <a:latin typeface="Calibri" pitchFamily="34" charset="0"/>
              <a:ea typeface="Times New Roman"/>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bwMode="auto">
          <a:xfrm>
            <a:off x="230832" y="548680"/>
            <a:ext cx="8229600" cy="652934"/>
          </a:xfrm>
          <a:noFill/>
          <a:ln>
            <a:miter lim="800000"/>
            <a:headEnd/>
            <a:tailEnd/>
          </a:ln>
        </p:spPr>
        <p:txBody>
          <a:bodyPr vert="horz" wrap="square" lIns="91440" tIns="45720" rIns="91440" bIns="45720" numCol="1" anchor="t" anchorCtr="0" compatLnSpc="1">
            <a:prstTxWarp prst="textNoShape">
              <a:avLst/>
            </a:prstTxWarp>
            <a:normAutofit/>
          </a:bodyPr>
          <a:lstStyle/>
          <a:p>
            <a:pPr algn="l" eaLnBrk="1" hangingPunct="1"/>
            <a:r>
              <a:rPr lang="en-US" sz="2600" b="1" dirty="0" smtClean="0">
                <a:latin typeface="Calibri" pitchFamily="34" charset="0"/>
              </a:rPr>
              <a:t>Mais sobre design</a:t>
            </a:r>
          </a:p>
        </p:txBody>
      </p:sp>
      <p:sp>
        <p:nvSpPr>
          <p:cNvPr id="26626" name="Text Placeholder 2"/>
          <p:cNvSpPr>
            <a:spLocks noGrp="1"/>
          </p:cNvSpPr>
          <p:nvPr>
            <p:ph type="body" idx="1"/>
          </p:nvPr>
        </p:nvSpPr>
        <p:spPr bwMode="auto">
          <a:xfrm>
            <a:off x="251520" y="1988841"/>
            <a:ext cx="8640960" cy="4032448"/>
          </a:xfrm>
          <a:noFill/>
          <a:ln>
            <a:miter lim="800000"/>
            <a:headEnd/>
            <a:tailEnd/>
          </a:ln>
        </p:spPr>
        <p:txBody>
          <a:bodyPr vert="horz" wrap="square" lIns="91440" tIns="45720" rIns="91440" bIns="45720" numCol="1" anchor="t" anchorCtr="0" compatLnSpc="1">
            <a:prstTxWarp prst="textNoShape">
              <a:avLst/>
            </a:prstTxWarp>
          </a:bodyPr>
          <a:lstStyle/>
          <a:p>
            <a:pPr marL="0" algn="just">
              <a:spcBef>
                <a:spcPts val="0"/>
              </a:spcBef>
            </a:pPr>
            <a:r>
              <a:rPr lang="pt-BR" sz="2000" dirty="0" smtClean="0">
                <a:latin typeface="Calibri" pitchFamily="34" charset="0"/>
              </a:rPr>
              <a:t>Portanto, para projetar um site, por exemplo, o designer produzirá e avaliará vários designs, como o design do </a:t>
            </a:r>
            <a:r>
              <a:rPr lang="pt-BR" sz="2000" i="1" dirty="0" smtClean="0">
                <a:latin typeface="Calibri" pitchFamily="34" charset="0"/>
              </a:rPr>
              <a:t>layout da página, o do </a:t>
            </a:r>
            <a:r>
              <a:rPr lang="pt-BR" sz="2000" dirty="0" smtClean="0">
                <a:latin typeface="Calibri" pitchFamily="34" charset="0"/>
              </a:rPr>
              <a:t>esquema de cores, o dos gráficos e o da estrutura como um todo.</a:t>
            </a:r>
          </a:p>
          <a:p>
            <a:pPr marL="0" algn="just">
              <a:spcBef>
                <a:spcPts val="0"/>
              </a:spcBef>
              <a:buNone/>
            </a:pPr>
            <a:endParaRPr lang="en-US" sz="2000" dirty="0" smtClean="0">
              <a:solidFill>
                <a:srgbClr val="000000"/>
              </a:solidFill>
              <a:latin typeface="Calibri" pitchFamily="34" charset="0"/>
              <a:cs typeface="Times New Roman" pitchFamily="18" charset="0"/>
            </a:endParaRPr>
          </a:p>
          <a:p>
            <a:pPr marL="0" algn="just">
              <a:spcBef>
                <a:spcPts val="0"/>
              </a:spcBef>
              <a:buNone/>
            </a:pPr>
            <a:endParaRPr lang="en-US" sz="2000" dirty="0" smtClean="0">
              <a:solidFill>
                <a:srgbClr val="000000"/>
              </a:solidFill>
              <a:latin typeface="Calibri" pitchFamily="34" charset="0"/>
              <a:cs typeface="Times New Roman" pitchFamily="18" charset="0"/>
            </a:endParaRPr>
          </a:p>
          <a:p>
            <a:pPr marL="0" algn="just">
              <a:spcBef>
                <a:spcPts val="0"/>
              </a:spcBef>
            </a:pPr>
            <a:r>
              <a:rPr lang="pt-BR" sz="2000" dirty="0" smtClean="0">
                <a:latin typeface="Calibri" pitchFamily="34" charset="0"/>
              </a:rPr>
              <a:t>O design raramente é um processo objetivo e normalmente implica muita iteração e exploração, tanto dos requisitos (o que o sistema deve fazer e as qualidades que deve ter) quanto das soluções de projeto</a:t>
            </a:r>
            <a:r>
              <a:rPr lang="en-US" sz="2000" dirty="0" smtClean="0">
                <a:solidFill>
                  <a:srgbClr val="000000"/>
                </a:solidFill>
                <a:latin typeface="Calibri" pitchFamily="34" charset="0"/>
                <a:cs typeface="Times New Roman" pitchFamily="18" charset="0"/>
              </a:rPr>
              <a:t>.</a:t>
            </a:r>
          </a:p>
          <a:p>
            <a:pPr algn="just" eaLnBrk="1" hangingPunct="1"/>
            <a:endParaRPr lang="en-US" sz="3600" dirty="0" smtClean="0">
              <a:latin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bwMode="auto">
          <a:xfrm>
            <a:off x="179512" y="557808"/>
            <a:ext cx="8229600" cy="926976"/>
          </a:xfrm>
          <a:noFill/>
          <a:ln>
            <a:miter lim="800000"/>
            <a:headEnd/>
            <a:tailEnd/>
          </a:ln>
        </p:spPr>
        <p:txBody>
          <a:bodyPr vert="horz" wrap="square" lIns="91440" tIns="45720" rIns="91440" bIns="45720" numCol="1" anchor="t" anchorCtr="0" compatLnSpc="1">
            <a:prstTxWarp prst="textNoShape">
              <a:avLst/>
            </a:prstTxWarp>
            <a:normAutofit/>
          </a:bodyPr>
          <a:lstStyle/>
          <a:p>
            <a:pPr algn="l" eaLnBrk="1" hangingPunct="1"/>
            <a:r>
              <a:rPr lang="en-US" sz="2600" b="1" dirty="0" smtClean="0">
                <a:solidFill>
                  <a:srgbClr val="000000"/>
                </a:solidFill>
                <a:latin typeface="Calibri" pitchFamily="34" charset="0"/>
                <a:ea typeface="ヒラギノ角ゴ Pro W3"/>
                <a:cs typeface="ヒラギノ角ゴ Pro W3"/>
              </a:rPr>
              <a:t> Definição de design</a:t>
            </a:r>
          </a:p>
        </p:txBody>
      </p:sp>
      <p:sp>
        <p:nvSpPr>
          <p:cNvPr id="3" name="Text Placeholder 2"/>
          <p:cNvSpPr>
            <a:spLocks noGrp="1"/>
          </p:cNvSpPr>
          <p:nvPr>
            <p:ph type="body" idx="1"/>
          </p:nvPr>
        </p:nvSpPr>
        <p:spPr>
          <a:xfrm>
            <a:off x="251520" y="1988840"/>
            <a:ext cx="8640960" cy="4320480"/>
          </a:xfrm>
        </p:spPr>
        <p:txBody>
          <a:bodyPr>
            <a:noAutofit/>
          </a:bodyPr>
          <a:lstStyle/>
          <a:p>
            <a:pPr marL="0" algn="just" eaLnBrk="1" fontAlgn="auto" hangingPunct="1">
              <a:lnSpc>
                <a:spcPct val="120000"/>
              </a:lnSpc>
              <a:spcBef>
                <a:spcPts val="0"/>
              </a:spcBef>
              <a:spcAft>
                <a:spcPts val="0"/>
              </a:spcAft>
              <a:buFont typeface="Arial"/>
              <a:buChar char="•"/>
              <a:defRPr/>
            </a:pPr>
            <a:r>
              <a:rPr lang="en-US" sz="2000" dirty="0" smtClean="0">
                <a:solidFill>
                  <a:srgbClr val="000000"/>
                </a:solidFill>
                <a:latin typeface="Calibri" pitchFamily="34" charset="0"/>
                <a:ea typeface="Times New Roman"/>
              </a:rPr>
              <a:t>Existem muitas definições de ‘design’. </a:t>
            </a:r>
          </a:p>
          <a:p>
            <a:pPr marL="0" algn="just">
              <a:lnSpc>
                <a:spcPct val="120000"/>
              </a:lnSpc>
              <a:spcBef>
                <a:spcPts val="0"/>
              </a:spcBef>
              <a:spcAft>
                <a:spcPts val="0"/>
              </a:spcAft>
            </a:pPr>
            <a:r>
              <a:rPr lang="en-US" sz="2000" dirty="0" smtClean="0">
                <a:solidFill>
                  <a:srgbClr val="000000"/>
                </a:solidFill>
                <a:latin typeface="Calibri" pitchFamily="34" charset="0"/>
                <a:ea typeface="Times New Roman"/>
              </a:rPr>
              <a:t>A maioria delas reconhece </a:t>
            </a:r>
            <a:r>
              <a:rPr lang="en-US" sz="2000" dirty="0" smtClean="0">
                <a:latin typeface="Calibri" pitchFamily="34" charset="0"/>
                <a:ea typeface="Times New Roman"/>
              </a:rPr>
              <a:t>que </a:t>
            </a:r>
            <a:r>
              <a:rPr lang="en-US" sz="2000" i="1" dirty="0" smtClean="0">
                <a:latin typeface="Calibri" pitchFamily="34" charset="0"/>
                <a:ea typeface="Times New Roman"/>
              </a:rPr>
              <a:t>ambos, o problema e a solução, devem evoluir durante o processo de design</a:t>
            </a:r>
            <a:r>
              <a:rPr lang="pt-BR" sz="2000" dirty="0" smtClean="0">
                <a:latin typeface="Calibri" pitchFamily="34" charset="0"/>
                <a:ea typeface="Times New Roman"/>
              </a:rPr>
              <a:t>.</a:t>
            </a:r>
            <a:endParaRPr lang="en-US" sz="2000" i="1" dirty="0" smtClean="0">
              <a:latin typeface="Calibri" pitchFamily="34" charset="0"/>
              <a:ea typeface="Times New Roman"/>
            </a:endParaRPr>
          </a:p>
          <a:p>
            <a:pPr marL="0" algn="just">
              <a:lnSpc>
                <a:spcPct val="120000"/>
              </a:lnSpc>
              <a:spcBef>
                <a:spcPts val="0"/>
              </a:spcBef>
              <a:spcAft>
                <a:spcPts val="0"/>
              </a:spcAft>
            </a:pPr>
            <a:r>
              <a:rPr lang="pt-BR" sz="2000" dirty="0" smtClean="0">
                <a:latin typeface="Calibri" pitchFamily="34" charset="0"/>
              </a:rPr>
              <a:t>De um lado do espectro está o design de engenharia, no qual são empregados princípios científicos e especificações técnicas para produzir modelos formais antes do início da construção</a:t>
            </a:r>
            <a:r>
              <a:rPr lang="en-US" sz="2000" dirty="0" smtClean="0">
                <a:solidFill>
                  <a:srgbClr val="000000"/>
                </a:solidFill>
                <a:latin typeface="Calibri" pitchFamily="34" charset="0"/>
                <a:ea typeface="Times New Roman"/>
              </a:rPr>
              <a:t>.</a:t>
            </a:r>
          </a:p>
          <a:p>
            <a:pPr marL="0" algn="just">
              <a:lnSpc>
                <a:spcPct val="120000"/>
              </a:lnSpc>
              <a:spcBef>
                <a:spcPts val="0"/>
              </a:spcBef>
              <a:spcAft>
                <a:spcPts val="0"/>
              </a:spcAft>
              <a:buFont typeface="Arial" pitchFamily="34" charset="0"/>
              <a:buChar char="•"/>
            </a:pPr>
            <a:r>
              <a:rPr lang="pt-BR" sz="2000" dirty="0" smtClean="0">
                <a:latin typeface="Calibri" pitchFamily="34" charset="0"/>
              </a:rPr>
              <a:t> No outro extremo desse espectro está o design artístico ou criativo, no qual inovação, imaginação e ideias conceituais são os ingredientes-chave</a:t>
            </a:r>
            <a:r>
              <a:rPr lang="en-US" sz="2000" dirty="0" smtClean="0">
                <a:solidFill>
                  <a:srgbClr val="000000"/>
                </a:solidFill>
                <a:latin typeface="Calibri" pitchFamily="34" charset="0"/>
                <a:ea typeface="Times New Roman"/>
              </a:rPr>
              <a:t>.</a:t>
            </a:r>
          </a:p>
          <a:p>
            <a:pPr marL="0" algn="just">
              <a:lnSpc>
                <a:spcPct val="120000"/>
              </a:lnSpc>
              <a:spcBef>
                <a:spcPts val="0"/>
              </a:spcBef>
              <a:spcAft>
                <a:spcPts val="0"/>
              </a:spcAft>
              <a:buFont typeface="Arial" pitchFamily="34" charset="0"/>
              <a:buChar char="•"/>
            </a:pPr>
            <a:r>
              <a:rPr lang="pt-BR" sz="2000" dirty="0" smtClean="0">
                <a:latin typeface="Calibri" pitchFamily="34" charset="0"/>
              </a:rPr>
              <a:t> Em algum ponto entre os dois está o ‘design como arte aplicada’, que explora ambos os enfoques: engenharia e criatividade.</a:t>
            </a:r>
            <a:endParaRPr lang="en-US" sz="2000" dirty="0" smtClean="0">
              <a:solidFill>
                <a:srgbClr val="000000"/>
              </a:solidFill>
              <a:latin typeface="Calibri" pitchFamily="34" charset="0"/>
              <a:ea typeface="Times New Roman"/>
            </a:endParaRPr>
          </a:p>
          <a:p>
            <a:pPr algn="just">
              <a:lnSpc>
                <a:spcPct val="120000"/>
              </a:lnSpc>
            </a:pPr>
            <a:endParaRPr lang="en-US" sz="2000" dirty="0" smtClean="0">
              <a:solidFill>
                <a:srgbClr val="000000"/>
              </a:solidFill>
              <a:latin typeface="Calibri" pitchFamily="34" charset="0"/>
              <a:ea typeface="Times New Roman"/>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bwMode="auto">
          <a:xfrm>
            <a:off x="230832" y="548680"/>
            <a:ext cx="8229600" cy="436910"/>
          </a:xfrm>
          <a:noFill/>
          <a:ln>
            <a:miter lim="800000"/>
            <a:headEnd/>
            <a:tailEnd/>
          </a:ln>
        </p:spPr>
        <p:txBody>
          <a:bodyPr vert="horz" wrap="square" lIns="91440" tIns="45720" rIns="91440" bIns="45720" numCol="1" anchor="t" anchorCtr="0" compatLnSpc="1">
            <a:prstTxWarp prst="textNoShape">
              <a:avLst/>
            </a:prstTxWarp>
            <a:noAutofit/>
          </a:bodyPr>
          <a:lstStyle/>
          <a:p>
            <a:pPr algn="l" eaLnBrk="1" hangingPunct="1"/>
            <a:r>
              <a:rPr lang="en-US" sz="2600" b="1" dirty="0" smtClean="0">
                <a:solidFill>
                  <a:srgbClr val="000000"/>
                </a:solidFill>
                <a:latin typeface="Calibri" pitchFamily="34" charset="0"/>
                <a:ea typeface="ヒラギノ角ゴ Pro W3"/>
                <a:cs typeface="ヒラギノ角ゴ Pro W3"/>
              </a:rPr>
              <a:t>Tipos de design</a:t>
            </a:r>
          </a:p>
        </p:txBody>
      </p:sp>
      <p:sp>
        <p:nvSpPr>
          <p:cNvPr id="3" name="Text Placeholder 2"/>
          <p:cNvSpPr>
            <a:spLocks noGrp="1"/>
          </p:cNvSpPr>
          <p:nvPr>
            <p:ph type="body" idx="1"/>
          </p:nvPr>
        </p:nvSpPr>
        <p:spPr>
          <a:xfrm>
            <a:off x="230832" y="1988840"/>
            <a:ext cx="8661648" cy="4032448"/>
          </a:xfrm>
        </p:spPr>
        <p:txBody>
          <a:bodyPr>
            <a:normAutofit/>
          </a:bodyPr>
          <a:lstStyle/>
          <a:p>
            <a:pPr marL="0" algn="just">
              <a:spcBef>
                <a:spcPts val="0"/>
              </a:spcBef>
            </a:pPr>
            <a:r>
              <a:rPr lang="pt-BR" sz="2000" dirty="0" smtClean="0">
                <a:latin typeface="Calibri" pitchFamily="34" charset="0"/>
              </a:rPr>
              <a:t>Donald Schön, famoso estudioso do design, o descreveu como </a:t>
            </a:r>
            <a:r>
              <a:rPr lang="en-US" sz="2000" dirty="0" smtClean="0">
                <a:latin typeface="Calibri" pitchFamily="34" charset="0"/>
                <a:ea typeface="Times New Roman"/>
              </a:rPr>
              <a:t>uma conversa com os materiais. </a:t>
            </a:r>
            <a:r>
              <a:rPr lang="pt-BR" sz="2000" dirty="0" smtClean="0">
                <a:latin typeface="Calibri" pitchFamily="34" charset="0"/>
              </a:rPr>
              <a:t>Com isso ele quer dizer que, em qualquer tipo de design, o designer precisa entender a natureza dos materiais com os quais está trabalhando.</a:t>
            </a:r>
            <a:r>
              <a:rPr lang="en-US" sz="2000" dirty="0" smtClean="0">
                <a:latin typeface="Calibri" pitchFamily="34" charset="0"/>
                <a:ea typeface="Times New Roman"/>
              </a:rPr>
              <a:t> </a:t>
            </a:r>
          </a:p>
          <a:p>
            <a:pPr marL="0" algn="just">
              <a:spcBef>
                <a:spcPts val="0"/>
              </a:spcBef>
            </a:pPr>
            <a:endParaRPr lang="en-US" sz="2000" dirty="0" smtClean="0">
              <a:latin typeface="Calibri" pitchFamily="34" charset="0"/>
              <a:ea typeface="Times New Roman"/>
            </a:endParaRPr>
          </a:p>
          <a:p>
            <a:pPr marL="0" algn="just">
              <a:spcBef>
                <a:spcPts val="0"/>
              </a:spcBef>
            </a:pPr>
            <a:r>
              <a:rPr lang="pt-BR" sz="2000" dirty="0" smtClean="0">
                <a:latin typeface="Calibri" pitchFamily="34" charset="0"/>
              </a:rPr>
              <a:t>O design trabalha com um meio e lhe dá forma. No nosso caso, esse meio são os sistemas interativos.</a:t>
            </a:r>
            <a:r>
              <a:rPr lang="en-US" sz="2000" dirty="0" smtClean="0">
                <a:latin typeface="Calibri" pitchFamily="34" charset="0"/>
                <a:ea typeface="Times New Roman"/>
              </a:rPr>
              <a:t> </a:t>
            </a:r>
          </a:p>
          <a:p>
            <a:pPr marL="0" algn="just">
              <a:spcBef>
                <a:spcPts val="0"/>
              </a:spcBef>
            </a:pPr>
            <a:endParaRPr lang="en-US" sz="2000" dirty="0" smtClean="0">
              <a:latin typeface="Calibri" pitchFamily="34" charset="0"/>
              <a:ea typeface="Times New Roman"/>
            </a:endParaRPr>
          </a:p>
          <a:p>
            <a:pPr marL="0" algn="just">
              <a:spcBef>
                <a:spcPts val="0"/>
              </a:spcBef>
            </a:pPr>
            <a:r>
              <a:rPr lang="pt-BR" sz="2000" dirty="0" smtClean="0">
                <a:latin typeface="Calibri" pitchFamily="34" charset="0"/>
              </a:rPr>
              <a:t>Outros enfatizam que o design é uma atividade consciente e social e que boa parte dele normalmente é realizada em equipe</a:t>
            </a:r>
            <a:r>
              <a:rPr lang="en-US" sz="2000" dirty="0" smtClean="0">
                <a:latin typeface="Calibri" pitchFamily="34" charset="0"/>
                <a:ea typeface="Times New Roman"/>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bwMode="auto">
          <a:xfrm>
            <a:off x="251520" y="548680"/>
            <a:ext cx="8229600" cy="796950"/>
          </a:xfrm>
          <a:noFill/>
          <a:ln>
            <a:miter lim="800000"/>
            <a:headEnd/>
            <a:tailEnd/>
          </a:ln>
        </p:spPr>
        <p:txBody>
          <a:bodyPr vert="horz" wrap="square" lIns="91440" tIns="45720" rIns="91440" bIns="45720" numCol="1" anchor="t" anchorCtr="0" compatLnSpc="1">
            <a:prstTxWarp prst="textNoShape">
              <a:avLst/>
            </a:prstTxWarp>
            <a:normAutofit/>
          </a:bodyPr>
          <a:lstStyle/>
          <a:p>
            <a:pPr algn="l" eaLnBrk="1" hangingPunct="1"/>
            <a:r>
              <a:rPr lang="en-US" sz="2600" b="1" dirty="0" smtClean="0">
                <a:solidFill>
                  <a:srgbClr val="000000"/>
                </a:solidFill>
                <a:latin typeface="Calibri" pitchFamily="34" charset="0"/>
                <a:ea typeface="ヒラギノ角ゴ Pro W3"/>
                <a:cs typeface="ヒラギノ角ゴ Pro W3"/>
              </a:rPr>
              <a:t>Pessoas e tecnologias</a:t>
            </a:r>
          </a:p>
        </p:txBody>
      </p:sp>
      <p:sp>
        <p:nvSpPr>
          <p:cNvPr id="3" name="Text Placeholder 2"/>
          <p:cNvSpPr>
            <a:spLocks noGrp="1"/>
          </p:cNvSpPr>
          <p:nvPr>
            <p:ph type="body" idx="1"/>
          </p:nvPr>
        </p:nvSpPr>
        <p:spPr>
          <a:xfrm>
            <a:off x="241176" y="1988840"/>
            <a:ext cx="8651304" cy="2376264"/>
          </a:xfrm>
        </p:spPr>
        <p:txBody>
          <a:bodyPr>
            <a:noAutofit/>
          </a:bodyPr>
          <a:lstStyle/>
          <a:p>
            <a:pPr marL="0" algn="just">
              <a:spcBef>
                <a:spcPts val="0"/>
              </a:spcBef>
            </a:pPr>
            <a:r>
              <a:rPr lang="pt-BR" sz="2000" i="1" dirty="0" smtClean="0">
                <a:latin typeface="Calibri" pitchFamily="34" charset="0"/>
              </a:rPr>
              <a:t>Sistema interativo </a:t>
            </a:r>
            <a:r>
              <a:rPr lang="pt-BR" sz="2000" dirty="0" smtClean="0">
                <a:latin typeface="Calibri" pitchFamily="34" charset="0"/>
              </a:rPr>
              <a:t>é o termo que usamos para descrever as tecnologias com as quais o designer de sistemas interativos trabalha.</a:t>
            </a:r>
          </a:p>
          <a:p>
            <a:pPr marL="0" algn="just">
              <a:spcBef>
                <a:spcPts val="0"/>
              </a:spcBef>
              <a:buNone/>
            </a:pPr>
            <a:endParaRPr lang="en-US" sz="2000" i="1" dirty="0" smtClean="0">
              <a:solidFill>
                <a:srgbClr val="000000"/>
              </a:solidFill>
              <a:latin typeface="Calibri" pitchFamily="34" charset="0"/>
              <a:ea typeface="Times New Roman"/>
            </a:endParaRPr>
          </a:p>
          <a:p>
            <a:pPr marL="0" algn="just">
              <a:spcBef>
                <a:spcPts val="0"/>
              </a:spcBef>
              <a:buNone/>
            </a:pPr>
            <a:endParaRPr lang="en-US" sz="2000" i="1" dirty="0" smtClean="0">
              <a:solidFill>
                <a:srgbClr val="000000"/>
              </a:solidFill>
              <a:latin typeface="Calibri" pitchFamily="34" charset="0"/>
              <a:ea typeface="Times New Roman"/>
            </a:endParaRPr>
          </a:p>
          <a:p>
            <a:pPr marL="0" algn="just">
              <a:spcBef>
                <a:spcPts val="0"/>
              </a:spcBef>
            </a:pPr>
            <a:r>
              <a:rPr lang="pt-BR" sz="2000" dirty="0" smtClean="0">
                <a:latin typeface="Calibri" pitchFamily="34" charset="0"/>
              </a:rPr>
              <a:t>Sistemas interativos lidam com transmissão, exibição, armazenamento ou transformação de informação que as pessoas podem perceber</a:t>
            </a:r>
            <a:r>
              <a:rPr lang="en-US" sz="2000" dirty="0" smtClean="0">
                <a:solidFill>
                  <a:srgbClr val="000000"/>
                </a:solidFill>
                <a:latin typeface="Calibri" pitchFamily="34" charset="0"/>
                <a:ea typeface="Times New Roman"/>
              </a:rPr>
              <a:t>. </a:t>
            </a:r>
          </a:p>
          <a:p>
            <a:pPr marL="0" algn="just">
              <a:spcBef>
                <a:spcPts val="0"/>
              </a:spcBef>
              <a:buNone/>
            </a:pPr>
            <a:endParaRPr lang="en-US" sz="2000" dirty="0" smtClean="0">
              <a:solidFill>
                <a:srgbClr val="000000"/>
              </a:solidFill>
              <a:latin typeface="Calibri" pitchFamily="34" charset="0"/>
              <a:ea typeface="Times New Roman"/>
            </a:endParaRPr>
          </a:p>
          <a:p>
            <a:pPr marL="0" algn="just">
              <a:spcBef>
                <a:spcPts val="0"/>
              </a:spcBef>
              <a:buNone/>
            </a:pPr>
            <a:endParaRPr lang="en-US" sz="2000" dirty="0" smtClean="0">
              <a:solidFill>
                <a:srgbClr val="000000"/>
              </a:solidFill>
              <a:latin typeface="Calibri" pitchFamily="34" charset="0"/>
              <a:ea typeface="Times New Roman"/>
            </a:endParaRPr>
          </a:p>
          <a:p>
            <a:pPr marL="0" algn="just">
              <a:spcBef>
                <a:spcPts val="0"/>
              </a:spcBef>
            </a:pPr>
            <a:r>
              <a:rPr lang="pt-BR" sz="2000" dirty="0" smtClean="0">
                <a:latin typeface="Calibri" pitchFamily="34" charset="0"/>
              </a:rPr>
              <a:t>Eles são dispositivos e sistemas que respondem dinamicamente às ações das pessoas.</a:t>
            </a:r>
            <a:endParaRPr lang="en-US" sz="2000" dirty="0" smtClean="0">
              <a:solidFill>
                <a:srgbClr val="000000"/>
              </a:solidFill>
              <a:latin typeface="Calibri" pitchFamily="34" charset="0"/>
              <a:ea typeface="Times New Roman"/>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251520" y="1772816"/>
            <a:ext cx="8784976" cy="2862322"/>
          </a:xfrm>
          <a:prstGeom prst="rect">
            <a:avLst/>
          </a:prstGeom>
        </p:spPr>
        <p:txBody>
          <a:bodyPr wrap="square">
            <a:spAutoFit/>
          </a:bodyPr>
          <a:lstStyle/>
          <a:p>
            <a:pPr algn="just">
              <a:buFont typeface="Arial" pitchFamily="34" charset="0"/>
              <a:buChar char="•"/>
            </a:pPr>
            <a:r>
              <a:rPr lang="pt-BR" sz="2000" dirty="0" smtClean="0">
                <a:latin typeface="Calibri" pitchFamily="34" charset="0"/>
              </a:rPr>
              <a:t> Essa definição pretende excluir coisas como mesas, cadeiras e portas (já que elas não processam informação), mas incluir coisas como:</a:t>
            </a:r>
            <a:endParaRPr lang="en-US" sz="2000" dirty="0" smtClean="0">
              <a:solidFill>
                <a:srgbClr val="000000"/>
              </a:solidFill>
              <a:latin typeface="Calibri" pitchFamily="34" charset="0"/>
              <a:ea typeface="Times New Roman"/>
            </a:endParaRPr>
          </a:p>
          <a:p>
            <a:pPr algn="just">
              <a:buFontTx/>
              <a:buChar char="─"/>
            </a:pPr>
            <a:r>
              <a:rPr lang="pt-BR" sz="2000" dirty="0" smtClean="0">
                <a:latin typeface="Calibri" pitchFamily="34" charset="0"/>
              </a:rPr>
              <a:t> telefones celulares (pois transmitem, armazenam e transformam informação);</a:t>
            </a:r>
            <a:endParaRPr lang="en-US" sz="2000" dirty="0" smtClean="0">
              <a:solidFill>
                <a:srgbClr val="000000"/>
              </a:solidFill>
              <a:latin typeface="Calibri" pitchFamily="34" charset="0"/>
            </a:endParaRPr>
          </a:p>
          <a:p>
            <a:pPr algn="just">
              <a:buFontTx/>
              <a:buChar char="─"/>
            </a:pPr>
            <a:r>
              <a:rPr lang="pt-BR" sz="2000" dirty="0" smtClean="0">
                <a:latin typeface="Calibri" pitchFamily="34" charset="0"/>
              </a:rPr>
              <a:t> sites (já que eles armazenam e exibem informação e respondem às ações das pessoas);</a:t>
            </a:r>
          </a:p>
          <a:p>
            <a:pPr algn="just">
              <a:buFontTx/>
              <a:buChar char="─"/>
            </a:pPr>
            <a:r>
              <a:rPr lang="pt-BR" sz="2000" dirty="0" smtClean="0">
                <a:solidFill>
                  <a:srgbClr val="000000"/>
                </a:solidFill>
                <a:latin typeface="Calibri" pitchFamily="34" charset="0"/>
                <a:ea typeface="Times New Roman"/>
              </a:rPr>
              <a:t> controladores de jogos de computador</a:t>
            </a:r>
          </a:p>
          <a:p>
            <a:pPr algn="just"/>
            <a:endParaRPr lang="pt-BR" sz="2000" dirty="0" smtClean="0">
              <a:solidFill>
                <a:srgbClr val="000000"/>
              </a:solidFill>
              <a:latin typeface="Calibri" pitchFamily="34" charset="0"/>
              <a:ea typeface="Times New Roman"/>
            </a:endParaRPr>
          </a:p>
          <a:p>
            <a:pPr algn="just">
              <a:buFont typeface="Arial" pitchFamily="34" charset="0"/>
              <a:buChar char="•"/>
            </a:pPr>
            <a:r>
              <a:rPr lang="pt-BR" sz="2000" dirty="0" smtClean="0">
                <a:latin typeface="Calibri" pitchFamily="34" charset="0"/>
              </a:rPr>
              <a:t> Componentes interativos estão sendo cada vez mais incluídos em uma variedade de outros tipos de produtos (como roupas, edifícios e câmeras).</a:t>
            </a:r>
            <a:endParaRPr lang="en-US" sz="2000" dirty="0" smtClean="0">
              <a:solidFill>
                <a:srgbClr val="000000"/>
              </a:solidFill>
              <a:latin typeface="Calibri" pitchFamily="34" charset="0"/>
              <a:ea typeface="Times New Roman"/>
            </a:endParaRPr>
          </a:p>
        </p:txBody>
      </p:sp>
      <p:sp>
        <p:nvSpPr>
          <p:cNvPr id="6" name="Title 1"/>
          <p:cNvSpPr>
            <a:spLocks noGrp="1"/>
          </p:cNvSpPr>
          <p:nvPr>
            <p:ph type="title"/>
          </p:nvPr>
        </p:nvSpPr>
        <p:spPr bwMode="auto">
          <a:xfrm>
            <a:off x="251520" y="548680"/>
            <a:ext cx="8229600" cy="796950"/>
          </a:xfrm>
          <a:noFill/>
          <a:ln>
            <a:miter lim="800000"/>
            <a:headEnd/>
            <a:tailEnd/>
          </a:ln>
        </p:spPr>
        <p:txBody>
          <a:bodyPr vert="horz" wrap="square" lIns="91440" tIns="45720" rIns="91440" bIns="45720" numCol="1" anchor="t" anchorCtr="0" compatLnSpc="1">
            <a:prstTxWarp prst="textNoShape">
              <a:avLst/>
            </a:prstTxWarp>
            <a:normAutofit/>
          </a:bodyPr>
          <a:lstStyle/>
          <a:p>
            <a:pPr algn="l" eaLnBrk="1" hangingPunct="1"/>
            <a:r>
              <a:rPr lang="en-US" sz="2600" b="1" dirty="0" smtClean="0">
                <a:solidFill>
                  <a:srgbClr val="000000"/>
                </a:solidFill>
                <a:latin typeface="Calibri" pitchFamily="34" charset="0"/>
                <a:ea typeface="ヒラギノ角ゴ Pro W3"/>
                <a:cs typeface="ヒラギノ角ゴ Pro W3"/>
              </a:rPr>
              <a:t>Pessoas e tecnologias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0832" y="1988840"/>
            <a:ext cx="8661648" cy="1371600"/>
          </a:xfrm>
        </p:spPr>
        <p:txBody>
          <a:bodyPr>
            <a:normAutofit/>
          </a:bodyPr>
          <a:lstStyle/>
          <a:p>
            <a:pPr marL="0" algn="just" eaLnBrk="1" fontAlgn="auto" hangingPunct="1">
              <a:spcBef>
                <a:spcPts val="0"/>
              </a:spcBef>
              <a:spcAft>
                <a:spcPts val="0"/>
              </a:spcAft>
              <a:buFont typeface="Arial"/>
              <a:buChar char="•"/>
              <a:defRPr/>
            </a:pPr>
            <a:r>
              <a:rPr lang="en-US" sz="2000" dirty="0" smtClean="0">
                <a:solidFill>
                  <a:srgbClr val="000000"/>
                </a:solidFill>
                <a:latin typeface="Calibri" pitchFamily="34" charset="0"/>
                <a:ea typeface="Times New Roman"/>
              </a:rPr>
              <a:t>Um desafio fundamental para os designers de sistemas interativos é lidar com o fato de que as pessoas e os sistemas interativos são diferentes.</a:t>
            </a:r>
          </a:p>
        </p:txBody>
      </p:sp>
      <p:pic>
        <p:nvPicPr>
          <p:cNvPr id="1026" name="Picture 2"/>
          <p:cNvPicPr>
            <a:picLocks noChangeAspect="1" noChangeArrowheads="1"/>
          </p:cNvPicPr>
          <p:nvPr/>
        </p:nvPicPr>
        <p:blipFill>
          <a:blip r:embed="rId3"/>
          <a:srcRect/>
          <a:stretch>
            <a:fillRect/>
          </a:stretch>
        </p:blipFill>
        <p:spPr bwMode="auto">
          <a:xfrm>
            <a:off x="2915816" y="2795171"/>
            <a:ext cx="3181965" cy="3514149"/>
          </a:xfrm>
          <a:prstGeom prst="rect">
            <a:avLst/>
          </a:prstGeom>
          <a:noFill/>
          <a:ln w="9525">
            <a:noFill/>
            <a:miter lim="800000"/>
            <a:headEnd/>
            <a:tailEnd/>
          </a:ln>
        </p:spPr>
      </p:pic>
      <p:sp>
        <p:nvSpPr>
          <p:cNvPr id="7" name="Title 1"/>
          <p:cNvSpPr>
            <a:spLocks noGrp="1"/>
          </p:cNvSpPr>
          <p:nvPr>
            <p:ph type="title"/>
          </p:nvPr>
        </p:nvSpPr>
        <p:spPr bwMode="auto">
          <a:xfrm>
            <a:off x="251520" y="548680"/>
            <a:ext cx="8229600" cy="796950"/>
          </a:xfrm>
          <a:noFill/>
          <a:ln>
            <a:miter lim="800000"/>
            <a:headEnd/>
            <a:tailEnd/>
          </a:ln>
        </p:spPr>
        <p:txBody>
          <a:bodyPr vert="horz" wrap="square" lIns="91440" tIns="45720" rIns="91440" bIns="45720" numCol="1" anchor="t" anchorCtr="0" compatLnSpc="1">
            <a:prstTxWarp prst="textNoShape">
              <a:avLst/>
            </a:prstTxWarp>
            <a:normAutofit/>
          </a:bodyPr>
          <a:lstStyle/>
          <a:p>
            <a:pPr algn="l" eaLnBrk="1" hangingPunct="1"/>
            <a:r>
              <a:rPr lang="en-US" sz="2600" b="1" dirty="0" smtClean="0">
                <a:solidFill>
                  <a:srgbClr val="000000"/>
                </a:solidFill>
                <a:latin typeface="Calibri" pitchFamily="34" charset="0"/>
                <a:ea typeface="ヒラギノ角ゴ Pro W3"/>
                <a:cs typeface="ヒラギノ角ゴ Pro W3"/>
              </a:rPr>
              <a:t>Pessoas e tecnologias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bwMode="auto">
          <a:xfrm>
            <a:off x="251520" y="548680"/>
            <a:ext cx="8229600" cy="724942"/>
          </a:xfrm>
          <a:noFill/>
          <a:ln>
            <a:miter lim="800000"/>
            <a:headEnd/>
            <a:tailEnd/>
          </a:ln>
        </p:spPr>
        <p:txBody>
          <a:bodyPr vert="horz" wrap="square" lIns="91440" tIns="45720" rIns="91440" bIns="45720" numCol="1" anchor="t" anchorCtr="0" compatLnSpc="1">
            <a:prstTxWarp prst="textNoShape">
              <a:avLst/>
            </a:prstTxWarp>
            <a:normAutofit/>
          </a:bodyPr>
          <a:lstStyle/>
          <a:p>
            <a:pPr algn="l" eaLnBrk="1" hangingPunct="1"/>
            <a:r>
              <a:rPr lang="en-US" sz="2600" b="1" dirty="0" smtClean="0">
                <a:solidFill>
                  <a:srgbClr val="000000"/>
                </a:solidFill>
                <a:latin typeface="Calibri" pitchFamily="34" charset="0"/>
                <a:ea typeface="ヒラギノ角ゴ Pro W3"/>
                <a:cs typeface="ヒラギノ角ゴ Pro W3"/>
              </a:rPr>
              <a:t>A interface</a:t>
            </a:r>
          </a:p>
        </p:txBody>
      </p:sp>
      <p:sp>
        <p:nvSpPr>
          <p:cNvPr id="3" name="Text Placeholder 2"/>
          <p:cNvSpPr>
            <a:spLocks noGrp="1"/>
          </p:cNvSpPr>
          <p:nvPr>
            <p:ph type="body" idx="1"/>
          </p:nvPr>
        </p:nvSpPr>
        <p:spPr>
          <a:xfrm>
            <a:off x="251520" y="1988840"/>
            <a:ext cx="8640960" cy="3672408"/>
          </a:xfrm>
        </p:spPr>
        <p:txBody>
          <a:bodyPr>
            <a:noAutofit/>
          </a:bodyPr>
          <a:lstStyle/>
          <a:p>
            <a:pPr marL="0" algn="just">
              <a:spcBef>
                <a:spcPts val="0"/>
              </a:spcBef>
            </a:pPr>
            <a:r>
              <a:rPr lang="pt-BR" sz="2000" dirty="0" smtClean="0">
                <a:latin typeface="Calibri" pitchFamily="34" charset="0"/>
              </a:rPr>
              <a:t>A interface para um sistema interativo são todas as peças do sistema com as quais as pessoas têm contato, física, perceptiva ou conceitualmente</a:t>
            </a:r>
            <a:r>
              <a:rPr lang="en-US" sz="2000" dirty="0" smtClean="0">
                <a:solidFill>
                  <a:srgbClr val="000000"/>
                </a:solidFill>
                <a:latin typeface="Calibri" pitchFamily="34" charset="0"/>
                <a:ea typeface="Times New Roman"/>
              </a:rPr>
              <a:t>.</a:t>
            </a:r>
          </a:p>
          <a:p>
            <a:pPr marL="0" algn="just">
              <a:spcBef>
                <a:spcPts val="0"/>
              </a:spcBef>
              <a:buNone/>
            </a:pPr>
            <a:endParaRPr lang="en-US" sz="2000" dirty="0" smtClean="0">
              <a:solidFill>
                <a:srgbClr val="000000"/>
              </a:solidFill>
              <a:latin typeface="Calibri" pitchFamily="34" charset="0"/>
              <a:ea typeface="Times New Roman"/>
            </a:endParaRPr>
          </a:p>
          <a:p>
            <a:pPr marL="0" algn="just">
              <a:spcBef>
                <a:spcPts val="0"/>
              </a:spcBef>
            </a:pPr>
            <a:r>
              <a:rPr lang="pt-BR" sz="2000" dirty="0" smtClean="0">
                <a:latin typeface="Calibri" pitchFamily="34" charset="0"/>
              </a:rPr>
              <a:t>Fisicamente, podemos interagir com um dispositivo apertando botões ou movimentando alavancas e o dispositivo interativo pode retornar através da pressão do botão ou alavanca</a:t>
            </a:r>
            <a:r>
              <a:rPr lang="en-US" sz="2000" dirty="0" smtClean="0">
                <a:solidFill>
                  <a:srgbClr val="000000"/>
                </a:solidFill>
                <a:latin typeface="Calibri" pitchFamily="34" charset="0"/>
                <a:ea typeface="Times New Roman"/>
              </a:rPr>
              <a:t>.</a:t>
            </a:r>
          </a:p>
          <a:p>
            <a:pPr marL="0" algn="just">
              <a:spcBef>
                <a:spcPts val="0"/>
              </a:spcBef>
              <a:buNone/>
            </a:pPr>
            <a:endParaRPr lang="en-US" sz="2000" dirty="0" smtClean="0">
              <a:solidFill>
                <a:srgbClr val="000000"/>
              </a:solidFill>
              <a:latin typeface="Calibri" pitchFamily="34" charset="0"/>
              <a:ea typeface="Times New Roman"/>
            </a:endParaRPr>
          </a:p>
          <a:p>
            <a:pPr marL="0" algn="just">
              <a:spcBef>
                <a:spcPts val="0"/>
              </a:spcBef>
            </a:pPr>
            <a:r>
              <a:rPr lang="pt-BR" sz="2000" dirty="0" smtClean="0">
                <a:latin typeface="Calibri" pitchFamily="34" charset="0"/>
              </a:rPr>
              <a:t>Perceptivamente, o dispositivo exibe coisas em uma tela que podemos ver, ou emite sons que podemos ouvir</a:t>
            </a:r>
            <a:r>
              <a:rPr lang="en-US" sz="2000" dirty="0" smtClean="0">
                <a:solidFill>
                  <a:srgbClr val="000000"/>
                </a:solidFill>
                <a:latin typeface="Calibri" pitchFamily="34" charset="0"/>
                <a:ea typeface="Times New Roman"/>
              </a:rPr>
              <a:t>.</a:t>
            </a:r>
          </a:p>
          <a:p>
            <a:pPr marL="0" algn="just">
              <a:spcBef>
                <a:spcPts val="0"/>
              </a:spcBef>
              <a:buNone/>
            </a:pPr>
            <a:endParaRPr lang="en-US" sz="2000" dirty="0" smtClean="0">
              <a:solidFill>
                <a:srgbClr val="000000"/>
              </a:solidFill>
              <a:latin typeface="Calibri" pitchFamily="34" charset="0"/>
              <a:ea typeface="Times New Roman"/>
            </a:endParaRPr>
          </a:p>
          <a:p>
            <a:pPr marL="0" algn="just">
              <a:spcBef>
                <a:spcPts val="0"/>
              </a:spcBef>
            </a:pPr>
            <a:r>
              <a:rPr lang="pt-BR" sz="2000" dirty="0" smtClean="0">
                <a:latin typeface="Calibri" pitchFamily="34" charset="0"/>
              </a:rPr>
              <a:t>Conceitualmente, interagimos com um dispositivo tentando concluir o que ele faz e o que deveríamos fazer, e o dispositivo fornece mensagens e outros indicadores para nos ajudar nesse sentido.</a:t>
            </a:r>
            <a:endParaRPr lang="en-US" sz="2000" dirty="0" smtClean="0">
              <a:solidFill>
                <a:srgbClr val="000000"/>
              </a:solidFill>
              <a:latin typeface="Calibri" pitchFamily="34" charset="0"/>
              <a:ea typeface="Times New Roman"/>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a:spLocks noGrp="1"/>
          </p:cNvSpPr>
          <p:nvPr>
            <p:ph type="body" idx="1"/>
          </p:nvPr>
        </p:nvSpPr>
        <p:spPr>
          <a:xfrm>
            <a:off x="251520" y="1988840"/>
            <a:ext cx="8640960" cy="3600400"/>
          </a:xfrm>
        </p:spPr>
        <p:txBody>
          <a:bodyPr/>
          <a:lstStyle/>
          <a:p>
            <a:pPr marL="0" algn="just">
              <a:spcBef>
                <a:spcPts val="0"/>
              </a:spcBef>
            </a:pPr>
            <a:r>
              <a:rPr lang="pt-BR" sz="2000" dirty="0" smtClean="0">
                <a:latin typeface="Calibri" pitchFamily="34" charset="0"/>
              </a:rPr>
              <a:t>A interface precisa oferecer alguns mecanismos para que as pessoas possam dar instruções e colocar dados no sistema: ‘entrada’.</a:t>
            </a:r>
          </a:p>
          <a:p>
            <a:pPr marL="0" algn="just">
              <a:spcBef>
                <a:spcPts val="0"/>
              </a:spcBef>
              <a:buNone/>
            </a:pPr>
            <a:endParaRPr lang="pt-BR" sz="2000" dirty="0" smtClean="0">
              <a:latin typeface="Calibri" pitchFamily="34" charset="0"/>
            </a:endParaRPr>
          </a:p>
          <a:p>
            <a:pPr marL="0" algn="just">
              <a:spcBef>
                <a:spcPts val="0"/>
              </a:spcBef>
            </a:pPr>
            <a:r>
              <a:rPr lang="pt-BR" sz="2000" dirty="0" smtClean="0">
                <a:latin typeface="Calibri" pitchFamily="34" charset="0"/>
              </a:rPr>
              <a:t>Ela também deve ter mecanismos para que o sistema diga às pessoas o que está acontecendo, fornecendo retorno e mecanismos de exibição do conteúdo: ‘saída’.</a:t>
            </a:r>
          </a:p>
          <a:p>
            <a:pPr marL="0" algn="just">
              <a:spcBef>
                <a:spcPts val="0"/>
              </a:spcBef>
              <a:buNone/>
            </a:pPr>
            <a:endParaRPr lang="en-US" sz="2000" dirty="0" smtClean="0">
              <a:latin typeface="Calibri" pitchFamily="34" charset="0"/>
            </a:endParaRPr>
          </a:p>
          <a:p>
            <a:pPr marL="0" algn="just">
              <a:spcBef>
                <a:spcPts val="0"/>
              </a:spcBef>
            </a:pPr>
            <a:r>
              <a:rPr lang="pt-BR" sz="2000" dirty="0" smtClean="0">
                <a:latin typeface="Calibri" pitchFamily="34" charset="0"/>
              </a:rPr>
              <a:t>Esse conteúdo pode estar na forma de informação, imagens, filmes, animações e assim por diante.</a:t>
            </a:r>
            <a:endParaRPr lang="en-US" sz="2000" dirty="0" smtClean="0">
              <a:latin typeface="Calibri" pitchFamily="34" charset="0"/>
            </a:endParaRPr>
          </a:p>
          <a:p>
            <a:pPr algn="just"/>
            <a:endParaRPr lang="pt-BR" dirty="0"/>
          </a:p>
        </p:txBody>
      </p:sp>
      <p:sp>
        <p:nvSpPr>
          <p:cNvPr id="6" name="Title 1"/>
          <p:cNvSpPr>
            <a:spLocks noGrp="1"/>
          </p:cNvSpPr>
          <p:nvPr>
            <p:ph type="title"/>
          </p:nvPr>
        </p:nvSpPr>
        <p:spPr bwMode="auto">
          <a:xfrm>
            <a:off x="251520" y="548680"/>
            <a:ext cx="8229600" cy="724942"/>
          </a:xfrm>
          <a:noFill/>
          <a:ln>
            <a:miter lim="800000"/>
            <a:headEnd/>
            <a:tailEnd/>
          </a:ln>
        </p:spPr>
        <p:txBody>
          <a:bodyPr vert="horz" wrap="square" lIns="91440" tIns="45720" rIns="91440" bIns="45720" numCol="1" anchor="t" anchorCtr="0" compatLnSpc="1">
            <a:prstTxWarp prst="textNoShape">
              <a:avLst/>
            </a:prstTxWarp>
            <a:normAutofit/>
          </a:bodyPr>
          <a:lstStyle/>
          <a:p>
            <a:pPr algn="l" eaLnBrk="1" hangingPunct="1"/>
            <a:r>
              <a:rPr lang="en-US" sz="2600" b="1" dirty="0" smtClean="0">
                <a:solidFill>
                  <a:srgbClr val="000000"/>
                </a:solidFill>
                <a:latin typeface="Calibri" pitchFamily="34" charset="0"/>
                <a:ea typeface="ヒラギノ角ゴ Pro W3"/>
                <a:cs typeface="ヒラギノ角ゴ Pro W3"/>
              </a:rPr>
              <a:t>A interface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bwMode="auto">
          <a:xfrm>
            <a:off x="251520" y="548680"/>
            <a:ext cx="8229600" cy="652934"/>
          </a:xfrm>
          <a:noFill/>
          <a:ln>
            <a:miter lim="800000"/>
            <a:headEnd/>
            <a:tailEnd/>
          </a:ln>
        </p:spPr>
        <p:txBody>
          <a:bodyPr vert="horz" wrap="square" lIns="91440" tIns="45720" rIns="91440" bIns="45720" numCol="1" anchor="t" anchorCtr="0" compatLnSpc="1">
            <a:prstTxWarp prst="textNoShape">
              <a:avLst/>
            </a:prstTxWarp>
            <a:normAutofit/>
          </a:bodyPr>
          <a:lstStyle/>
          <a:p>
            <a:pPr algn="l" eaLnBrk="1" hangingPunct="1"/>
            <a:r>
              <a:rPr lang="en-US" sz="2600" b="1" dirty="0" smtClean="0">
                <a:solidFill>
                  <a:srgbClr val="000000"/>
                </a:solidFill>
                <a:latin typeface="Calibri" pitchFamily="34" charset="0"/>
                <a:ea typeface="ヒラギノ角ゴ Pro W3"/>
                <a:cs typeface="ヒラギノ角ゴ Pro W3"/>
              </a:rPr>
              <a:t>Uma visão mais abrangente</a:t>
            </a:r>
          </a:p>
        </p:txBody>
      </p:sp>
      <p:sp>
        <p:nvSpPr>
          <p:cNvPr id="3" name="Text Placeholder 2"/>
          <p:cNvSpPr>
            <a:spLocks noGrp="1"/>
          </p:cNvSpPr>
          <p:nvPr>
            <p:ph type="body" idx="1"/>
          </p:nvPr>
        </p:nvSpPr>
        <p:spPr>
          <a:xfrm>
            <a:off x="251520" y="1988840"/>
            <a:ext cx="8640960" cy="4608512"/>
          </a:xfrm>
        </p:spPr>
        <p:txBody>
          <a:bodyPr>
            <a:normAutofit/>
          </a:bodyPr>
          <a:lstStyle/>
          <a:p>
            <a:pPr marL="0" algn="just">
              <a:spcBef>
                <a:spcPts val="0"/>
              </a:spcBef>
            </a:pPr>
            <a:r>
              <a:rPr lang="pt-BR" sz="2000" dirty="0" smtClean="0">
                <a:latin typeface="Calibri" pitchFamily="34" charset="0"/>
              </a:rPr>
              <a:t>No entanto, o design de sistemas interativos não é apenas uma questão de design de interfaces.</a:t>
            </a:r>
            <a:r>
              <a:rPr lang="en-US" sz="2000" dirty="0" smtClean="0">
                <a:latin typeface="Calibri" pitchFamily="34" charset="0"/>
                <a:ea typeface="Times New Roman"/>
              </a:rPr>
              <a:t> </a:t>
            </a:r>
          </a:p>
          <a:p>
            <a:pPr marL="0" algn="just">
              <a:spcBef>
                <a:spcPts val="0"/>
              </a:spcBef>
              <a:buNone/>
            </a:pPr>
            <a:endParaRPr lang="en-US" sz="2000" dirty="0" smtClean="0">
              <a:latin typeface="Calibri" pitchFamily="34" charset="0"/>
              <a:ea typeface="Times New Roman"/>
            </a:endParaRPr>
          </a:p>
          <a:p>
            <a:pPr marL="0" algn="just">
              <a:spcBef>
                <a:spcPts val="0"/>
              </a:spcBef>
            </a:pPr>
            <a:r>
              <a:rPr lang="pt-BR" sz="2000" dirty="0" smtClean="0">
                <a:latin typeface="Calibri" pitchFamily="34" charset="0"/>
              </a:rPr>
              <a:t>A interação humano-computador como um todo tem de ser levada em consideração</a:t>
            </a:r>
            <a:r>
              <a:rPr lang="en-US" sz="2000" dirty="0" smtClean="0">
                <a:latin typeface="Calibri" pitchFamily="34" charset="0"/>
                <a:ea typeface="Times New Roman"/>
              </a:rPr>
              <a:t>, </a:t>
            </a:r>
            <a:r>
              <a:rPr lang="pt-BR" sz="2000" dirty="0" smtClean="0">
                <a:latin typeface="Calibri" pitchFamily="34" charset="0"/>
              </a:rPr>
              <a:t>bem como a interação humano-humano que é frequentemente propiciada por meio dos sistemas.</a:t>
            </a:r>
            <a:r>
              <a:rPr lang="en-US" sz="2000" dirty="0" smtClean="0">
                <a:latin typeface="Calibri" pitchFamily="34" charset="0"/>
                <a:ea typeface="Times New Roman"/>
              </a:rPr>
              <a:t> </a:t>
            </a:r>
          </a:p>
          <a:p>
            <a:pPr marL="0" algn="just">
              <a:spcBef>
                <a:spcPts val="0"/>
              </a:spcBef>
              <a:buNone/>
            </a:pPr>
            <a:endParaRPr lang="en-US" sz="2000" dirty="0" smtClean="0">
              <a:latin typeface="Calibri" pitchFamily="34" charset="0"/>
              <a:ea typeface="Times New Roman"/>
            </a:endParaRPr>
          </a:p>
          <a:p>
            <a:pPr marL="0" algn="just">
              <a:spcBef>
                <a:spcPts val="0"/>
              </a:spcBef>
            </a:pPr>
            <a:r>
              <a:rPr lang="pt-BR" sz="2000" dirty="0" smtClean="0">
                <a:latin typeface="Calibri" pitchFamily="34" charset="0"/>
              </a:rPr>
              <a:t>Cada vez mais os sistemas interativos consistem de dispositivos interconectados e os designers de sistemas interativos preocupam-se em conectar pessoas por meio de dispositivos e sistemas, levando em conta o ambiente que estão criando como um todo.</a:t>
            </a:r>
            <a:endParaRPr lang="en-US" sz="2000" dirty="0" smtClean="0">
              <a:latin typeface="Calibri" pitchFamily="34" charset="0"/>
              <a:ea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bwMode="auto">
          <a:xfrm>
            <a:off x="251520" y="548680"/>
            <a:ext cx="8229600" cy="566936"/>
          </a:xfrm>
          <a:noFill/>
          <a:ln>
            <a:miter lim="800000"/>
            <a:headEnd/>
            <a:tailEnd/>
          </a:ln>
        </p:spPr>
        <p:txBody>
          <a:bodyPr vert="horz" wrap="square" lIns="91440" tIns="45720" rIns="91440" bIns="45720" numCol="1" anchor="t" anchorCtr="0" compatLnSpc="1">
            <a:prstTxWarp prst="textNoShape">
              <a:avLst/>
            </a:prstTxWarp>
            <a:normAutofit/>
          </a:bodyPr>
          <a:lstStyle/>
          <a:p>
            <a:pPr algn="l" eaLnBrk="1" hangingPunct="1"/>
            <a:r>
              <a:rPr lang="en-US" sz="2600" b="1" dirty="0" smtClean="0">
                <a:solidFill>
                  <a:srgbClr val="000000"/>
                </a:solidFill>
                <a:latin typeface="Calibri" pitchFamily="34" charset="0"/>
                <a:ea typeface="ヒラギノ角ゴ Pro W3"/>
                <a:cs typeface="ヒラギノ角ゴ Pro W3"/>
              </a:rPr>
              <a:t>Visão geral</a:t>
            </a:r>
          </a:p>
        </p:txBody>
      </p:sp>
      <p:sp>
        <p:nvSpPr>
          <p:cNvPr id="3" name="Text Placeholder 2"/>
          <p:cNvSpPr>
            <a:spLocks noGrp="1"/>
          </p:cNvSpPr>
          <p:nvPr>
            <p:ph type="body" idx="1"/>
          </p:nvPr>
        </p:nvSpPr>
        <p:spPr>
          <a:xfrm>
            <a:off x="251520" y="1988840"/>
            <a:ext cx="8640960" cy="4320480"/>
          </a:xfrm>
        </p:spPr>
        <p:txBody>
          <a:bodyPr>
            <a:normAutofit/>
          </a:bodyPr>
          <a:lstStyle/>
          <a:p>
            <a:pPr marL="0" algn="just">
              <a:spcBef>
                <a:spcPts val="0"/>
              </a:spcBef>
            </a:pPr>
            <a:r>
              <a:rPr lang="pt-BR" sz="2000" dirty="0" smtClean="0">
                <a:latin typeface="Calibri" pitchFamily="34" charset="0"/>
              </a:rPr>
              <a:t>O design de sistemas interativos preocupa-se com o desenvolvimento de sistemas interativos de alta qualidade, produtos e serviços que combinam com as pessoas e com seus modos de vida.</a:t>
            </a:r>
            <a:endParaRPr lang="en-US" sz="2000" dirty="0" smtClean="0">
              <a:solidFill>
                <a:srgbClr val="000000"/>
              </a:solidFill>
              <a:latin typeface="Calibri" pitchFamily="34" charset="0"/>
              <a:ea typeface="Times New Roman"/>
            </a:endParaRPr>
          </a:p>
          <a:p>
            <a:pPr marL="0" algn="just">
              <a:spcBef>
                <a:spcPts val="0"/>
              </a:spcBef>
              <a:buNone/>
            </a:pPr>
            <a:endParaRPr lang="en-US" sz="2000" dirty="0" smtClean="0">
              <a:solidFill>
                <a:srgbClr val="000000"/>
              </a:solidFill>
              <a:latin typeface="Calibri" pitchFamily="34" charset="0"/>
              <a:ea typeface="Times New Roman"/>
            </a:endParaRPr>
          </a:p>
          <a:p>
            <a:pPr marL="0" algn="just">
              <a:spcBef>
                <a:spcPts val="0"/>
              </a:spcBef>
              <a:buNone/>
            </a:pPr>
            <a:endParaRPr lang="en-US" sz="2000" dirty="0" smtClean="0">
              <a:solidFill>
                <a:srgbClr val="000000"/>
              </a:solidFill>
              <a:latin typeface="Calibri" pitchFamily="34" charset="0"/>
              <a:ea typeface="Times New Roman"/>
            </a:endParaRPr>
          </a:p>
          <a:p>
            <a:pPr marL="0" algn="just">
              <a:spcBef>
                <a:spcPts val="0"/>
              </a:spcBef>
            </a:pPr>
            <a:r>
              <a:rPr lang="pt-BR" sz="2000" dirty="0" smtClean="0">
                <a:latin typeface="Calibri" pitchFamily="34" charset="0"/>
              </a:rPr>
              <a:t>Dispositivos de computação e comunicação estão incorporados a todos os tipos de aparelhos do dia a dia, presentes em vários ambientes e cada vez mais potentes. </a:t>
            </a:r>
            <a:endParaRPr lang="en-US" sz="2000" dirty="0" smtClean="0">
              <a:latin typeface="Calibri" pitchFamily="34" charset="0"/>
              <a:ea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bwMode="auto">
          <a:xfrm>
            <a:off x="251520" y="548680"/>
            <a:ext cx="8229600" cy="580926"/>
          </a:xfrm>
          <a:noFill/>
          <a:ln>
            <a:miter lim="800000"/>
            <a:headEnd/>
            <a:tailEnd/>
          </a:ln>
        </p:spPr>
        <p:txBody>
          <a:bodyPr vert="horz" wrap="square" lIns="91440" tIns="45720" rIns="91440" bIns="45720" numCol="1" anchor="t" anchorCtr="0" compatLnSpc="1">
            <a:prstTxWarp prst="textNoShape">
              <a:avLst/>
            </a:prstTxWarp>
            <a:normAutofit/>
          </a:bodyPr>
          <a:lstStyle/>
          <a:p>
            <a:pPr algn="l" eaLnBrk="1" hangingPunct="1"/>
            <a:r>
              <a:rPr lang="en-US" sz="2600" b="1" dirty="0" smtClean="0">
                <a:solidFill>
                  <a:srgbClr val="000000"/>
                </a:solidFill>
                <a:latin typeface="Calibri" pitchFamily="34" charset="0"/>
                <a:ea typeface="ヒラギノ角ゴ Pro W3"/>
                <a:cs typeface="ヒラギノ角ゴ Pro W3"/>
              </a:rPr>
              <a:t>Centrado no humano</a:t>
            </a:r>
          </a:p>
        </p:txBody>
      </p:sp>
      <p:sp>
        <p:nvSpPr>
          <p:cNvPr id="3" name="Text Placeholder 2"/>
          <p:cNvSpPr>
            <a:spLocks noGrp="1"/>
          </p:cNvSpPr>
          <p:nvPr>
            <p:ph type="body" idx="1"/>
          </p:nvPr>
        </p:nvSpPr>
        <p:spPr>
          <a:xfrm>
            <a:off x="251520" y="1988840"/>
            <a:ext cx="8640960" cy="3528392"/>
          </a:xfrm>
        </p:spPr>
        <p:txBody>
          <a:bodyPr>
            <a:noAutofit/>
          </a:bodyPr>
          <a:lstStyle/>
          <a:p>
            <a:pPr marL="0" algn="just">
              <a:spcBef>
                <a:spcPts val="0"/>
              </a:spcBef>
              <a:spcAft>
                <a:spcPts val="0"/>
              </a:spcAft>
            </a:pPr>
            <a:r>
              <a:rPr lang="pt-BR" sz="2000" dirty="0" smtClean="0">
                <a:latin typeface="Calibri" pitchFamily="34" charset="0"/>
              </a:rPr>
              <a:t>O design de sistemas interativos se preocupa, em última instância, com a criação de experiências interativas para as pessoas.</a:t>
            </a:r>
            <a:r>
              <a:rPr lang="en-US" sz="2000" dirty="0" smtClean="0">
                <a:latin typeface="Calibri" pitchFamily="34" charset="0"/>
                <a:ea typeface="Times New Roman"/>
              </a:rPr>
              <a:t> </a:t>
            </a:r>
          </a:p>
          <a:p>
            <a:pPr marL="0" algn="just">
              <a:spcBef>
                <a:spcPts val="0"/>
              </a:spcBef>
              <a:spcAft>
                <a:spcPts val="0"/>
              </a:spcAft>
              <a:buNone/>
            </a:pPr>
            <a:endParaRPr lang="en-US" sz="2000" dirty="0" smtClean="0">
              <a:latin typeface="Calibri" pitchFamily="34" charset="0"/>
              <a:ea typeface="Times New Roman"/>
            </a:endParaRPr>
          </a:p>
          <a:p>
            <a:pPr marL="0" algn="just">
              <a:spcBef>
                <a:spcPts val="0"/>
              </a:spcBef>
              <a:spcAft>
                <a:spcPts val="0"/>
              </a:spcAft>
              <a:buFont typeface="Arial" pitchFamily="34" charset="0"/>
              <a:buChar char="•"/>
            </a:pPr>
            <a:r>
              <a:rPr lang="en-US" sz="2000" dirty="0" smtClean="0">
                <a:latin typeface="Calibri" pitchFamily="34" charset="0"/>
                <a:ea typeface="Times New Roman"/>
              </a:rPr>
              <a:t>Ser centrado no humano é:</a:t>
            </a:r>
          </a:p>
          <a:p>
            <a:pPr marL="0" algn="just">
              <a:spcBef>
                <a:spcPts val="0"/>
              </a:spcBef>
              <a:spcAft>
                <a:spcPts val="0"/>
              </a:spcAft>
              <a:buFont typeface="Wingdings" pitchFamily="2" charset="2"/>
              <a:buChar char="ü"/>
            </a:pPr>
            <a:r>
              <a:rPr lang="pt-BR" sz="2000" dirty="0" smtClean="0">
                <a:latin typeface="Calibri" pitchFamily="34" charset="0"/>
              </a:rPr>
              <a:t>colocar as pessoas em primeiro lugar;</a:t>
            </a:r>
          </a:p>
          <a:p>
            <a:pPr marL="0" algn="just">
              <a:spcBef>
                <a:spcPts val="0"/>
              </a:spcBef>
              <a:spcAft>
                <a:spcPts val="0"/>
              </a:spcAft>
              <a:buFont typeface="Wingdings" pitchFamily="2" charset="2"/>
              <a:buChar char="ü"/>
            </a:pPr>
            <a:r>
              <a:rPr lang="pt-BR" sz="2000" dirty="0" smtClean="0">
                <a:latin typeface="Calibri" pitchFamily="34" charset="0"/>
              </a:rPr>
              <a:t>projetar sistemas interativos que favoreçam as pessoas e dos quais elas possam usufruir;</a:t>
            </a:r>
          </a:p>
          <a:p>
            <a:pPr marL="0" algn="just">
              <a:spcBef>
                <a:spcPts val="0"/>
              </a:spcBef>
              <a:spcAft>
                <a:spcPts val="0"/>
              </a:spcAft>
              <a:buFont typeface="Wingdings" pitchFamily="2" charset="2"/>
              <a:buChar char="ü"/>
            </a:pPr>
            <a:r>
              <a:rPr lang="pt-BR" sz="2000" dirty="0" smtClean="0">
                <a:latin typeface="Calibri" pitchFamily="34" charset="0"/>
              </a:rPr>
              <a:t>pensar no que as pessoas querem fazer em vez do que a tecnologia pode fazer;</a:t>
            </a:r>
            <a:endParaRPr lang="en-US" sz="2000" dirty="0" smtClean="0">
              <a:latin typeface="Calibri" pitchFamily="34" charset="0"/>
              <a:ea typeface="Times New Roman"/>
            </a:endParaRPr>
          </a:p>
          <a:p>
            <a:pPr marL="0" algn="just" eaLnBrk="1" fontAlgn="auto" hangingPunct="1">
              <a:spcBef>
                <a:spcPts val="0"/>
              </a:spcBef>
              <a:spcAft>
                <a:spcPts val="0"/>
              </a:spcAft>
              <a:buFont typeface="Wingdings" pitchFamily="2" charset="2"/>
              <a:buChar char="ü"/>
              <a:defRPr/>
            </a:pPr>
            <a:r>
              <a:rPr lang="pt-BR" sz="2000" dirty="0" smtClean="0">
                <a:latin typeface="Calibri" pitchFamily="34" charset="0"/>
              </a:rPr>
              <a:t>projetar novas maneiras de conectar pessoas;</a:t>
            </a:r>
            <a:endParaRPr lang="en-US" sz="2000" dirty="0" smtClean="0">
              <a:latin typeface="Calibri" pitchFamily="34" charset="0"/>
              <a:ea typeface="Times New Roman"/>
            </a:endParaRPr>
          </a:p>
          <a:p>
            <a:pPr marL="0" algn="just" eaLnBrk="1" fontAlgn="auto" hangingPunct="1">
              <a:spcBef>
                <a:spcPts val="0"/>
              </a:spcBef>
              <a:spcAft>
                <a:spcPts val="0"/>
              </a:spcAft>
              <a:buFont typeface="Wingdings" pitchFamily="2" charset="2"/>
              <a:buChar char="ü"/>
              <a:defRPr/>
            </a:pPr>
            <a:r>
              <a:rPr lang="pt-BR" sz="2000" dirty="0" smtClean="0">
                <a:latin typeface="Calibri" pitchFamily="34" charset="0"/>
              </a:rPr>
              <a:t>envolver as pessoas no processo de design;</a:t>
            </a:r>
            <a:endParaRPr lang="en-US" sz="2000" dirty="0" smtClean="0">
              <a:latin typeface="Calibri" pitchFamily="34" charset="0"/>
              <a:ea typeface="Times New Roman"/>
            </a:endParaRPr>
          </a:p>
          <a:p>
            <a:pPr marL="0" algn="just" eaLnBrk="1" fontAlgn="auto" hangingPunct="1">
              <a:spcBef>
                <a:spcPts val="0"/>
              </a:spcBef>
              <a:spcAft>
                <a:spcPts val="0"/>
              </a:spcAft>
              <a:buFont typeface="Wingdings" pitchFamily="2" charset="2"/>
              <a:buChar char="ü"/>
              <a:defRPr/>
            </a:pPr>
            <a:r>
              <a:rPr lang="en-US" sz="2000" dirty="0" smtClean="0">
                <a:latin typeface="Calibri" pitchFamily="34" charset="0"/>
                <a:ea typeface="Times New Roman"/>
              </a:rPr>
              <a:t>projetar para a diversidade.</a:t>
            </a:r>
            <a:endParaRPr lang="en-US" sz="2000" baseline="-25000" dirty="0" smtClean="0">
              <a:latin typeface="Calibri" pitchFamily="34" charset="0"/>
              <a:ea typeface="Times New Roman"/>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bwMode="auto">
          <a:xfrm>
            <a:off x="251520" y="557808"/>
            <a:ext cx="8229600" cy="1143000"/>
          </a:xfrm>
          <a:noFill/>
          <a:ln>
            <a:miter lim="800000"/>
            <a:headEnd/>
            <a:tailEnd/>
          </a:ln>
        </p:spPr>
        <p:txBody>
          <a:bodyPr vert="horz" wrap="square" lIns="91440" tIns="45720" rIns="91440" bIns="45720" numCol="1" anchor="t" anchorCtr="0" compatLnSpc="1">
            <a:prstTxWarp prst="textNoShape">
              <a:avLst/>
            </a:prstTxWarp>
            <a:normAutofit/>
          </a:bodyPr>
          <a:lstStyle/>
          <a:p>
            <a:pPr algn="l" eaLnBrk="1" hangingPunct="1"/>
            <a:r>
              <a:rPr lang="en-US" sz="2600" b="1" dirty="0" smtClean="0">
                <a:solidFill>
                  <a:srgbClr val="000000"/>
                </a:solidFill>
                <a:latin typeface="Calibri" pitchFamily="34" charset="0"/>
                <a:ea typeface="ヒラギノ角ゴ Pro W3"/>
                <a:cs typeface="ヒラギノ角ゴ Pro W3"/>
              </a:rPr>
              <a:t>IHC</a:t>
            </a:r>
          </a:p>
        </p:txBody>
      </p:sp>
      <p:sp>
        <p:nvSpPr>
          <p:cNvPr id="3" name="Text Placeholder 2"/>
          <p:cNvSpPr>
            <a:spLocks noGrp="1"/>
          </p:cNvSpPr>
          <p:nvPr>
            <p:ph type="body" idx="1"/>
          </p:nvPr>
        </p:nvSpPr>
        <p:spPr>
          <a:xfrm>
            <a:off x="251520" y="1988840"/>
            <a:ext cx="8568952" cy="4320480"/>
          </a:xfrm>
        </p:spPr>
        <p:txBody>
          <a:bodyPr>
            <a:noAutofit/>
          </a:bodyPr>
          <a:lstStyle/>
          <a:p>
            <a:pPr marL="0" algn="just">
              <a:spcBef>
                <a:spcPts val="0"/>
              </a:spcBef>
            </a:pPr>
            <a:r>
              <a:rPr lang="pt-BR" sz="2000" dirty="0" smtClean="0">
                <a:latin typeface="Calibri" pitchFamily="34" charset="0"/>
              </a:rPr>
              <a:t>A disciplina básica que mais contribui para o design centrado no humano é a interação humano-computador (IHC).</a:t>
            </a:r>
            <a:r>
              <a:rPr lang="en-US" sz="2000" dirty="0" smtClean="0">
                <a:solidFill>
                  <a:srgbClr val="000000"/>
                </a:solidFill>
                <a:latin typeface="Calibri" pitchFamily="34" charset="0"/>
                <a:ea typeface="Times New Roman"/>
              </a:rPr>
              <a:t> </a:t>
            </a:r>
          </a:p>
          <a:p>
            <a:pPr marL="0" algn="just">
              <a:spcBef>
                <a:spcPts val="0"/>
              </a:spcBef>
              <a:buNone/>
            </a:pPr>
            <a:endParaRPr lang="en-US" sz="2000" dirty="0" smtClean="0">
              <a:solidFill>
                <a:srgbClr val="000000"/>
              </a:solidFill>
              <a:latin typeface="Calibri" pitchFamily="34" charset="0"/>
              <a:ea typeface="Times New Roman"/>
            </a:endParaRPr>
          </a:p>
          <a:p>
            <a:pPr marL="0" algn="just">
              <a:spcBef>
                <a:spcPts val="0"/>
              </a:spcBef>
            </a:pPr>
            <a:r>
              <a:rPr lang="pt-BR" sz="2000" dirty="0" smtClean="0">
                <a:latin typeface="Calibri" pitchFamily="34" charset="0"/>
              </a:rPr>
              <a:t>IHC surgiu no início da década de 1980 e evoluiu para se tornar uma matéria ‘preocupada com o design, avaliação e implementação de sistemas computacionais interativos para o uso humano e com o estudo dos principais fenômenos que os cercam’ </a:t>
            </a:r>
            <a:r>
              <a:rPr lang="en-US" sz="2000" dirty="0" smtClean="0">
                <a:solidFill>
                  <a:srgbClr val="000000"/>
                </a:solidFill>
                <a:latin typeface="Calibri" pitchFamily="34" charset="0"/>
                <a:ea typeface="Times New Roman"/>
              </a:rPr>
              <a:t>(ACM SIGCHI, 1992, p. 6).</a:t>
            </a:r>
          </a:p>
          <a:p>
            <a:pPr marL="0" algn="just">
              <a:spcBef>
                <a:spcPts val="0"/>
              </a:spcBef>
              <a:buNone/>
            </a:pPr>
            <a:endParaRPr lang="en-US" sz="2000" dirty="0" smtClean="0">
              <a:solidFill>
                <a:srgbClr val="000000"/>
              </a:solidFill>
              <a:latin typeface="Calibri" pitchFamily="34" charset="0"/>
              <a:ea typeface="Times New Roman"/>
            </a:endParaRPr>
          </a:p>
          <a:p>
            <a:pPr marL="0" algn="just">
              <a:spcBef>
                <a:spcPts val="0"/>
              </a:spcBef>
            </a:pPr>
            <a:r>
              <a:rPr lang="pt-BR" sz="2000" dirty="0" smtClean="0">
                <a:latin typeface="Calibri" pitchFamily="34" charset="0"/>
              </a:rPr>
              <a:t>A IHC recorreu à psicologia cognitiva para sua base teórica e à engenharia de software para sua abordagem de design.</a:t>
            </a:r>
            <a:r>
              <a:rPr lang="en-US" sz="2000" dirty="0" smtClean="0">
                <a:solidFill>
                  <a:srgbClr val="000000"/>
                </a:solidFill>
                <a:latin typeface="Calibri" pitchFamily="34" charset="0"/>
                <a:ea typeface="Times New Roman"/>
              </a:rPr>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bwMode="auto">
          <a:xfrm>
            <a:off x="251520" y="543818"/>
            <a:ext cx="8229600" cy="796950"/>
          </a:xfrm>
          <a:noFill/>
          <a:ln>
            <a:miter lim="800000"/>
            <a:headEnd/>
            <a:tailEnd/>
          </a:ln>
        </p:spPr>
        <p:txBody>
          <a:bodyPr vert="horz" wrap="square" lIns="91440" tIns="45720" rIns="91440" bIns="45720" numCol="1" anchor="t" anchorCtr="0" compatLnSpc="1">
            <a:prstTxWarp prst="textNoShape">
              <a:avLst/>
            </a:prstTxWarp>
            <a:normAutofit/>
          </a:bodyPr>
          <a:lstStyle/>
          <a:p>
            <a:pPr algn="l" eaLnBrk="1" hangingPunct="1"/>
            <a:r>
              <a:rPr lang="en-US" sz="2600" b="1" dirty="0" smtClean="0">
                <a:solidFill>
                  <a:srgbClr val="000000"/>
                </a:solidFill>
                <a:latin typeface="Calibri" pitchFamily="34" charset="0"/>
                <a:ea typeface="ヒラギノ角ゴ Pro W3"/>
                <a:cs typeface="ヒラギノ角ゴ Pro W3"/>
              </a:rPr>
              <a:t>Vida digital</a:t>
            </a:r>
          </a:p>
        </p:txBody>
      </p:sp>
      <p:sp>
        <p:nvSpPr>
          <p:cNvPr id="3" name="Text Placeholder 2"/>
          <p:cNvSpPr>
            <a:spLocks noGrp="1"/>
          </p:cNvSpPr>
          <p:nvPr>
            <p:ph type="body" idx="1"/>
          </p:nvPr>
        </p:nvSpPr>
        <p:spPr>
          <a:xfrm>
            <a:off x="230832" y="1988840"/>
            <a:ext cx="8661648" cy="4392488"/>
          </a:xfrm>
        </p:spPr>
        <p:txBody>
          <a:bodyPr>
            <a:normAutofit/>
          </a:bodyPr>
          <a:lstStyle/>
          <a:p>
            <a:pPr marL="0" algn="just">
              <a:spcBef>
                <a:spcPts val="0"/>
              </a:spcBef>
            </a:pPr>
            <a:r>
              <a:rPr lang="pt-BR" sz="2000" dirty="0" smtClean="0">
                <a:latin typeface="Calibri" pitchFamily="34" charset="0"/>
              </a:rPr>
              <a:t>Em 1995, Nicholas Negroponte, chefe do MIT Media Lab (laboratório de mídia do Massachusetts Institute of Technology), escreveu um livro chamado </a:t>
            </a:r>
            <a:r>
              <a:rPr lang="pt-BR" sz="2000" i="1" dirty="0" smtClean="0">
                <a:latin typeface="Calibri" pitchFamily="34" charset="0"/>
              </a:rPr>
              <a:t>A vida digital </a:t>
            </a:r>
            <a:r>
              <a:rPr lang="pt-BR" sz="2000" dirty="0" smtClean="0">
                <a:latin typeface="Calibri" pitchFamily="34" charset="0"/>
              </a:rPr>
              <a:t>(</a:t>
            </a:r>
            <a:r>
              <a:rPr lang="pt-BR" sz="2000" i="1" dirty="0" smtClean="0">
                <a:latin typeface="Calibri" pitchFamily="34" charset="0"/>
              </a:rPr>
              <a:t>Being Digital), no qual explorava o significado de uma </a:t>
            </a:r>
            <a:r>
              <a:rPr lang="pt-BR" sz="2000" dirty="0" smtClean="0">
                <a:latin typeface="Calibri" pitchFamily="34" charset="0"/>
              </a:rPr>
              <a:t>era na qual trocamos átomos por bits.</a:t>
            </a:r>
            <a:r>
              <a:rPr lang="en-US" sz="2000" i="1" dirty="0" smtClean="0">
                <a:solidFill>
                  <a:srgbClr val="000000"/>
                </a:solidFill>
                <a:latin typeface="Calibri" pitchFamily="34" charset="0"/>
                <a:ea typeface="Times New Roman"/>
              </a:rPr>
              <a:t> </a:t>
            </a:r>
          </a:p>
          <a:p>
            <a:pPr marL="0" algn="just">
              <a:spcBef>
                <a:spcPts val="0"/>
              </a:spcBef>
              <a:buNone/>
            </a:pPr>
            <a:endParaRPr lang="en-US" sz="2000" i="1" dirty="0" smtClean="0">
              <a:solidFill>
                <a:srgbClr val="000000"/>
              </a:solidFill>
              <a:latin typeface="Calibri" pitchFamily="34" charset="0"/>
              <a:ea typeface="Times New Roman"/>
            </a:endParaRPr>
          </a:p>
          <a:p>
            <a:pPr marL="0" algn="just">
              <a:spcBef>
                <a:spcPts val="0"/>
              </a:spcBef>
            </a:pPr>
            <a:r>
              <a:rPr lang="pt-BR" sz="2000" dirty="0" smtClean="0">
                <a:latin typeface="Calibri" pitchFamily="34" charset="0"/>
              </a:rPr>
              <a:t>Vivemos em uma era digital, na qual há dispositivos de todos os tipos que representam coisas usando dígitos binários (bits).</a:t>
            </a:r>
            <a:r>
              <a:rPr lang="en-US" sz="2000" dirty="0" smtClean="0">
                <a:solidFill>
                  <a:srgbClr val="000000"/>
                </a:solidFill>
                <a:latin typeface="Calibri" pitchFamily="34" charset="0"/>
                <a:ea typeface="Times New Roman"/>
              </a:rPr>
              <a:t> </a:t>
            </a:r>
          </a:p>
          <a:p>
            <a:pPr marL="0" algn="just">
              <a:spcBef>
                <a:spcPts val="0"/>
              </a:spcBef>
            </a:pPr>
            <a:endParaRPr lang="en-US" sz="2000" dirty="0" smtClean="0">
              <a:solidFill>
                <a:srgbClr val="000000"/>
              </a:solidFill>
              <a:latin typeface="Calibri" pitchFamily="34" charset="0"/>
              <a:ea typeface="Times New Roman"/>
            </a:endParaRPr>
          </a:p>
          <a:p>
            <a:pPr marL="0" algn="just">
              <a:spcBef>
                <a:spcPts val="0"/>
              </a:spcBef>
            </a:pPr>
            <a:r>
              <a:rPr lang="pt-BR" sz="2000" dirty="0" smtClean="0">
                <a:latin typeface="Calibri" pitchFamily="34" charset="0"/>
              </a:rPr>
              <a:t>A implicação de ser digital é que os bits são transformáveis, transmissíveis e armazenáveis por meio de tecnologias digitais.</a:t>
            </a:r>
            <a:r>
              <a:rPr lang="en-US" sz="2000" dirty="0" smtClean="0">
                <a:solidFill>
                  <a:srgbClr val="000000"/>
                </a:solidFill>
                <a:latin typeface="Calibri" pitchFamily="34" charset="0"/>
                <a:ea typeface="Times New Roman"/>
              </a:rPr>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bwMode="auto">
          <a:xfrm>
            <a:off x="251520" y="548680"/>
            <a:ext cx="8229600" cy="724942"/>
          </a:xfrm>
          <a:noFill/>
          <a:ln>
            <a:miter lim="800000"/>
            <a:headEnd/>
            <a:tailEnd/>
          </a:ln>
        </p:spPr>
        <p:txBody>
          <a:bodyPr vert="horz" wrap="square" lIns="91440" tIns="45720" rIns="91440" bIns="45720" numCol="1" anchor="t" anchorCtr="0" compatLnSpc="1">
            <a:prstTxWarp prst="textNoShape">
              <a:avLst/>
            </a:prstTxWarp>
            <a:normAutofit/>
          </a:bodyPr>
          <a:lstStyle/>
          <a:p>
            <a:pPr algn="l" eaLnBrk="1" hangingPunct="1"/>
            <a:r>
              <a:rPr lang="en-US" sz="2600" b="1" dirty="0" smtClean="0">
                <a:solidFill>
                  <a:srgbClr val="000000"/>
                </a:solidFill>
                <a:latin typeface="Calibri" pitchFamily="34" charset="0"/>
                <a:ea typeface="ヒラギノ角ゴ Pro W3"/>
                <a:cs typeface="ヒラギノ角ゴ Pro W3"/>
              </a:rPr>
              <a:t>Aonde vamos?</a:t>
            </a:r>
          </a:p>
        </p:txBody>
      </p:sp>
      <p:sp>
        <p:nvSpPr>
          <p:cNvPr id="3" name="Text Placeholder 2"/>
          <p:cNvSpPr>
            <a:spLocks noGrp="1"/>
          </p:cNvSpPr>
          <p:nvPr>
            <p:ph type="body" idx="1"/>
          </p:nvPr>
        </p:nvSpPr>
        <p:spPr>
          <a:xfrm>
            <a:off x="230832" y="1988840"/>
            <a:ext cx="8661648" cy="4349080"/>
          </a:xfrm>
        </p:spPr>
        <p:txBody>
          <a:bodyPr>
            <a:noAutofit/>
          </a:bodyPr>
          <a:lstStyle/>
          <a:p>
            <a:pPr marL="0" algn="just">
              <a:spcBef>
                <a:spcPts val="0"/>
              </a:spcBef>
            </a:pPr>
            <a:r>
              <a:rPr lang="pt-BR" sz="2000" dirty="0" smtClean="0">
                <a:latin typeface="Calibri" pitchFamily="34" charset="0"/>
              </a:rPr>
              <a:t>Don Norman fornece uma percepção interessante de tecnologias tanto passadas quanto futuras, em seu livro </a:t>
            </a:r>
            <a:r>
              <a:rPr lang="pt-BR" sz="2000" i="1" dirty="0" smtClean="0">
                <a:latin typeface="Calibri" pitchFamily="34" charset="0"/>
              </a:rPr>
              <a:t>The Invisible Computer </a:t>
            </a:r>
            <a:r>
              <a:rPr lang="pt-BR" sz="2000" dirty="0" smtClean="0">
                <a:latin typeface="Calibri" pitchFamily="34" charset="0"/>
              </a:rPr>
              <a:t>(</a:t>
            </a:r>
            <a:r>
              <a:rPr lang="pt-BR" sz="2000" i="1" dirty="0" smtClean="0">
                <a:latin typeface="Calibri" pitchFamily="34" charset="0"/>
              </a:rPr>
              <a:t>O computador invisível</a:t>
            </a:r>
            <a:r>
              <a:rPr lang="pt-BR" sz="2000" dirty="0" smtClean="0">
                <a:latin typeface="Calibri" pitchFamily="34" charset="0"/>
              </a:rPr>
              <a:t>), de 1999.</a:t>
            </a:r>
          </a:p>
          <a:p>
            <a:pPr marL="0" algn="just">
              <a:spcBef>
                <a:spcPts val="0"/>
              </a:spcBef>
              <a:buNone/>
            </a:pPr>
            <a:endParaRPr lang="en-US" sz="2000" dirty="0" smtClean="0">
              <a:solidFill>
                <a:srgbClr val="000000"/>
              </a:solidFill>
              <a:latin typeface="Calibri" pitchFamily="34" charset="0"/>
              <a:ea typeface="Times New Roman"/>
            </a:endParaRPr>
          </a:p>
          <a:p>
            <a:pPr marL="0" algn="just">
              <a:spcBef>
                <a:spcPts val="0"/>
              </a:spcBef>
              <a:buNone/>
            </a:pPr>
            <a:endParaRPr lang="en-US" sz="2000" dirty="0" smtClean="0">
              <a:solidFill>
                <a:srgbClr val="000000"/>
              </a:solidFill>
              <a:latin typeface="Calibri" pitchFamily="34" charset="0"/>
              <a:ea typeface="Times New Roman"/>
            </a:endParaRPr>
          </a:p>
          <a:p>
            <a:pPr marL="0" algn="just">
              <a:spcBef>
                <a:spcPts val="0"/>
              </a:spcBef>
            </a:pPr>
            <a:r>
              <a:rPr lang="pt-BR" sz="2000" dirty="0" smtClean="0">
                <a:latin typeface="Calibri" pitchFamily="34" charset="0"/>
              </a:rPr>
              <a:t>Discutindo coisas como por que o formato de vídeo VHF se sobrepôs ao Betamax e por que o fonógrafo de Edison não foi tão bem-sucedido quanto o de Emile Berliner, ele nos leva adiante a algo que chama de ‘utensílios de informação’.</a:t>
            </a:r>
            <a:r>
              <a:rPr lang="en-US" sz="2000" dirty="0" smtClean="0">
                <a:solidFill>
                  <a:srgbClr val="000000"/>
                </a:solidFill>
                <a:latin typeface="Calibri" pitchFamily="34" charset="0"/>
                <a:ea typeface="Times New Roman"/>
              </a:rPr>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04664"/>
            <a:ext cx="8229600" cy="1143000"/>
          </a:xfrm>
        </p:spPr>
        <p:txBody>
          <a:bodyPr>
            <a:normAutofit/>
          </a:bodyPr>
          <a:lstStyle/>
          <a:p>
            <a:pPr algn="l" eaLnBrk="1" fontAlgn="auto" hangingPunct="1">
              <a:spcAft>
                <a:spcPts val="0"/>
              </a:spcAft>
              <a:defRPr/>
            </a:pPr>
            <a:r>
              <a:rPr lang="en-US" sz="2600" b="1" dirty="0" smtClean="0">
                <a:solidFill>
                  <a:srgbClr val="000000"/>
                </a:solidFill>
                <a:latin typeface="Calibri" pitchFamily="34" charset="0"/>
                <a:ea typeface="ヒラギノ角ゴ Pro W3"/>
              </a:rPr>
              <a:t>Utensílios de informação </a:t>
            </a:r>
            <a:br>
              <a:rPr lang="en-US" sz="2600" b="1" dirty="0" smtClean="0">
                <a:solidFill>
                  <a:srgbClr val="000000"/>
                </a:solidFill>
                <a:latin typeface="Calibri" pitchFamily="34" charset="0"/>
                <a:ea typeface="ヒラギノ角ゴ Pro W3"/>
              </a:rPr>
            </a:br>
            <a:r>
              <a:rPr lang="en-US" sz="2600" b="1" dirty="0" smtClean="0">
                <a:solidFill>
                  <a:srgbClr val="000000"/>
                </a:solidFill>
                <a:latin typeface="Calibri" pitchFamily="34" charset="0"/>
                <a:ea typeface="ヒラギノ角ゴ Pro W3"/>
              </a:rPr>
              <a:t>(visão de 2003)</a:t>
            </a:r>
          </a:p>
        </p:txBody>
      </p:sp>
      <p:sp>
        <p:nvSpPr>
          <p:cNvPr id="3" name="Text Placeholder 2"/>
          <p:cNvSpPr>
            <a:spLocks noGrp="1"/>
          </p:cNvSpPr>
          <p:nvPr>
            <p:ph type="body" idx="1"/>
          </p:nvPr>
        </p:nvSpPr>
        <p:spPr>
          <a:xfrm>
            <a:off x="251520" y="1988840"/>
            <a:ext cx="8640960" cy="4320480"/>
          </a:xfrm>
        </p:spPr>
        <p:txBody>
          <a:bodyPr>
            <a:noAutofit/>
          </a:bodyPr>
          <a:lstStyle/>
          <a:p>
            <a:pPr marL="0" algn="just">
              <a:spcBef>
                <a:spcPts val="0"/>
              </a:spcBef>
            </a:pPr>
            <a:r>
              <a:rPr lang="pt-BR" sz="2000" dirty="0" smtClean="0">
                <a:latin typeface="Calibri" pitchFamily="34" charset="0"/>
              </a:rPr>
              <a:t>utensílios devem ter uma função clara, definida e que pode ser usada em uma variedade de circunstâncias;</a:t>
            </a:r>
            <a:r>
              <a:rPr lang="en-US" sz="2000" dirty="0" smtClean="0">
                <a:solidFill>
                  <a:srgbClr val="000000"/>
                </a:solidFill>
                <a:latin typeface="Calibri" pitchFamily="34" charset="0"/>
                <a:ea typeface="Times New Roman"/>
              </a:rPr>
              <a:t> </a:t>
            </a:r>
          </a:p>
          <a:p>
            <a:pPr marL="0" algn="just">
              <a:spcBef>
                <a:spcPts val="0"/>
              </a:spcBef>
            </a:pPr>
            <a:r>
              <a:rPr lang="pt-BR" sz="2000" dirty="0" smtClean="0">
                <a:latin typeface="Calibri" pitchFamily="34" charset="0"/>
              </a:rPr>
              <a:t>interação ponto a ponto: uma ideia-chave em se tratando de utensílios é que eles trabalham juntos sem necessidade de um controle central ou de upload e download;</a:t>
            </a:r>
          </a:p>
          <a:p>
            <a:pPr marL="0" algn="just">
              <a:spcBef>
                <a:spcPts val="0"/>
              </a:spcBef>
            </a:pPr>
            <a:r>
              <a:rPr lang="pt-BR" sz="2000" dirty="0" smtClean="0">
                <a:latin typeface="Calibri" pitchFamily="34" charset="0"/>
              </a:rPr>
              <a:t>interface direta do usuário: os utensílios devem ser de uso simples e intuitivo;</a:t>
            </a:r>
          </a:p>
          <a:p>
            <a:pPr marL="0" algn="just">
              <a:spcBef>
                <a:spcPts val="0"/>
              </a:spcBef>
              <a:buFont typeface="Arial" pitchFamily="34" charset="0"/>
              <a:buChar char="•"/>
            </a:pPr>
            <a:r>
              <a:rPr lang="pt-BR" sz="2000" dirty="0" smtClean="0">
                <a:latin typeface="Calibri" pitchFamily="34" charset="0"/>
              </a:rPr>
              <a:t> utensílios bem-sucedidos são aqueles que suportam a noção de realização de uma tarefa de forma rápida e fácil;</a:t>
            </a:r>
            <a:r>
              <a:rPr lang="en-US" sz="2000" dirty="0" smtClean="0">
                <a:solidFill>
                  <a:srgbClr val="000000"/>
                </a:solidFill>
                <a:latin typeface="Calibri" pitchFamily="34" charset="0"/>
                <a:ea typeface="Times New Roman"/>
              </a:rPr>
              <a:t> </a:t>
            </a:r>
          </a:p>
          <a:p>
            <a:pPr marL="0" algn="just">
              <a:spcBef>
                <a:spcPts val="0"/>
              </a:spcBef>
              <a:buFont typeface="Arial" pitchFamily="34" charset="0"/>
              <a:buChar char="•"/>
            </a:pPr>
            <a:r>
              <a:rPr lang="pt-BR" sz="2000" dirty="0" smtClean="0">
                <a:latin typeface="Calibri" pitchFamily="34" charset="0"/>
              </a:rPr>
              <a:t>  os utensílios representam a capacidade de fazer alguma coisa por impulso, sem ter de pensar muito sobre como fazê-la;</a:t>
            </a:r>
          </a:p>
          <a:p>
            <a:pPr marL="0" algn="just">
              <a:spcBef>
                <a:spcPts val="0"/>
              </a:spcBef>
              <a:buFont typeface="Arial" pitchFamily="34" charset="0"/>
              <a:buChar char="•"/>
            </a:pPr>
            <a:r>
              <a:rPr lang="pt-BR" sz="2000" dirty="0" smtClean="0">
                <a:latin typeface="Calibri" pitchFamily="34" charset="0"/>
              </a:rPr>
              <a:t>  utensílios são pessoais e portáteis.</a:t>
            </a:r>
            <a:r>
              <a:rPr lang="en-US" sz="2000" dirty="0" smtClean="0">
                <a:solidFill>
                  <a:srgbClr val="000000"/>
                </a:solidFill>
                <a:latin typeface="Calibri" pitchFamily="34" charset="0"/>
                <a:ea typeface="Times New Roman"/>
              </a:rPr>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bwMode="auto">
          <a:xfrm>
            <a:off x="251520" y="548680"/>
            <a:ext cx="8229600" cy="796950"/>
          </a:xfrm>
          <a:noFill/>
          <a:ln>
            <a:miter lim="800000"/>
            <a:headEnd/>
            <a:tailEnd/>
          </a:ln>
        </p:spPr>
        <p:txBody>
          <a:bodyPr vert="horz" wrap="square" lIns="91440" tIns="45720" rIns="91440" bIns="45720" numCol="1" anchor="t" anchorCtr="0" compatLnSpc="1">
            <a:prstTxWarp prst="textNoShape">
              <a:avLst/>
            </a:prstTxWarp>
            <a:normAutofit/>
          </a:bodyPr>
          <a:lstStyle/>
          <a:p>
            <a:pPr algn="l" eaLnBrk="1" hangingPunct="1"/>
            <a:r>
              <a:rPr lang="en-US" sz="2600" b="1" dirty="0" smtClean="0">
                <a:solidFill>
                  <a:srgbClr val="000000"/>
                </a:solidFill>
                <a:latin typeface="Calibri" pitchFamily="34" charset="0"/>
                <a:ea typeface="ヒラギノ角ゴ Pro W3"/>
                <a:cs typeface="ヒラギノ角ゴ Pro W3"/>
              </a:rPr>
              <a:t>Onde estamos</a:t>
            </a:r>
          </a:p>
        </p:txBody>
      </p:sp>
      <p:sp>
        <p:nvSpPr>
          <p:cNvPr id="3" name="Text Placeholder 2"/>
          <p:cNvSpPr>
            <a:spLocks noGrp="1"/>
          </p:cNvSpPr>
          <p:nvPr>
            <p:ph type="body" idx="1"/>
          </p:nvPr>
        </p:nvSpPr>
        <p:spPr>
          <a:xfrm>
            <a:off x="251520" y="1988840"/>
            <a:ext cx="8640960" cy="4027586"/>
          </a:xfrm>
        </p:spPr>
        <p:txBody>
          <a:bodyPr>
            <a:normAutofit/>
          </a:bodyPr>
          <a:lstStyle/>
          <a:p>
            <a:pPr marL="0" algn="just">
              <a:spcBef>
                <a:spcPts val="0"/>
              </a:spcBef>
            </a:pPr>
            <a:r>
              <a:rPr lang="pt-BR" sz="2000" dirty="0" smtClean="0">
                <a:latin typeface="Calibri" pitchFamily="34" charset="0"/>
              </a:rPr>
              <a:t>Essa visão foi alcançada até certo ponto em 2010, com a gama de celulares inteligentes do tipo iPhone®.</a:t>
            </a:r>
          </a:p>
          <a:p>
            <a:pPr marL="0" algn="just">
              <a:spcBef>
                <a:spcPts val="0"/>
              </a:spcBef>
              <a:buNone/>
            </a:pPr>
            <a:endParaRPr lang="en-US" sz="2000" dirty="0" smtClean="0">
              <a:solidFill>
                <a:srgbClr val="000000"/>
              </a:solidFill>
              <a:latin typeface="Calibri" pitchFamily="34" charset="0"/>
              <a:ea typeface="Times New Roman"/>
            </a:endParaRPr>
          </a:p>
          <a:p>
            <a:pPr marL="0" algn="just">
              <a:spcBef>
                <a:spcPts val="0"/>
              </a:spcBef>
            </a:pPr>
            <a:r>
              <a:rPr lang="pt-BR" sz="2000" dirty="0" smtClean="0">
                <a:latin typeface="Calibri" pitchFamily="34" charset="0"/>
              </a:rPr>
              <a:t>Mas, em vez de se refletir no hardware, o conceito de utensílio chega por meio de milhares de aplicativos (‘apps’) específicos disponíveis para download no iPhone®, no Google™ Android ou em uma das outras plataformas móveis.</a:t>
            </a:r>
            <a:r>
              <a:rPr lang="en-US" sz="2000" dirty="0" smtClean="0">
                <a:solidFill>
                  <a:srgbClr val="000000"/>
                </a:solidFill>
                <a:latin typeface="Calibri" pitchFamily="34" charset="0"/>
                <a:ea typeface="Times New Roman"/>
              </a:rPr>
              <a:t> </a:t>
            </a:r>
          </a:p>
          <a:p>
            <a:pPr marL="0" algn="just">
              <a:spcBef>
                <a:spcPts val="0"/>
              </a:spcBef>
              <a:buNone/>
            </a:pPr>
            <a:endParaRPr lang="en-US" sz="2000" dirty="0" smtClean="0">
              <a:solidFill>
                <a:srgbClr val="000000"/>
              </a:solidFill>
              <a:latin typeface="Calibri" pitchFamily="34" charset="0"/>
              <a:ea typeface="Times New Roman"/>
            </a:endParaRPr>
          </a:p>
          <a:p>
            <a:pPr marL="0" algn="just">
              <a:spcBef>
                <a:spcPts val="0"/>
              </a:spcBef>
            </a:pPr>
            <a:r>
              <a:rPr lang="pt-BR" sz="2000" dirty="0" smtClean="0">
                <a:latin typeface="Calibri" pitchFamily="34" charset="0"/>
              </a:rPr>
              <a:t>De fato, o Google™, junto com a Amazon, é pioneiro na ideia de computação em nuvem segundo a qual você não precisa levar aplicações ou dados consigo, mas simplesmente mantê-los em uma ‘nuvem’, fazendo o download quando necessário.</a:t>
            </a:r>
            <a:endParaRPr lang="en-US" sz="2000" dirty="0" smtClean="0">
              <a:solidFill>
                <a:srgbClr val="000000"/>
              </a:solidFill>
              <a:latin typeface="Calibri" pitchFamily="34" charset="0"/>
              <a:ea typeface="Times New Roman"/>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13792"/>
            <a:ext cx="4680520" cy="1143000"/>
          </a:xfrm>
        </p:spPr>
        <p:txBody>
          <a:bodyPr>
            <a:normAutofit/>
          </a:bodyPr>
          <a:lstStyle/>
          <a:p>
            <a:pPr algn="l" eaLnBrk="1" fontAlgn="auto" hangingPunct="1">
              <a:spcAft>
                <a:spcPts val="0"/>
              </a:spcAft>
              <a:defRPr/>
            </a:pPr>
            <a:r>
              <a:rPr lang="en-US" sz="2600" b="1" dirty="0" smtClean="0">
                <a:solidFill>
                  <a:srgbClr val="000000"/>
                </a:solidFill>
                <a:latin typeface="Calibri" pitchFamily="34" charset="0"/>
                <a:ea typeface="ヒラギノ角ゴ Pro W3"/>
              </a:rPr>
              <a:t>Outras reflexões: em quem você confia?</a:t>
            </a:r>
          </a:p>
        </p:txBody>
      </p:sp>
      <p:sp>
        <p:nvSpPr>
          <p:cNvPr id="3" name="Text Placeholder 2"/>
          <p:cNvSpPr>
            <a:spLocks noGrp="1"/>
          </p:cNvSpPr>
          <p:nvPr>
            <p:ph type="body" idx="1"/>
          </p:nvPr>
        </p:nvSpPr>
        <p:spPr>
          <a:xfrm>
            <a:off x="251520" y="1988840"/>
            <a:ext cx="8640960" cy="4277072"/>
          </a:xfrm>
        </p:spPr>
        <p:txBody>
          <a:bodyPr>
            <a:normAutofit fontScale="92500" lnSpcReduction="20000"/>
          </a:bodyPr>
          <a:lstStyle/>
          <a:p>
            <a:pPr marL="0" algn="just">
              <a:lnSpc>
                <a:spcPct val="110000"/>
              </a:lnSpc>
              <a:spcBef>
                <a:spcPts val="0"/>
              </a:spcBef>
              <a:spcAft>
                <a:spcPts val="0"/>
              </a:spcAft>
            </a:pPr>
            <a:r>
              <a:rPr lang="pt-BR" sz="2200" dirty="0" smtClean="0">
                <a:latin typeface="Calibri" pitchFamily="34" charset="0"/>
              </a:rPr>
              <a:t>A conectividade sem fio entre dispositivos hoje é comum tanto por meio do padrão ‘wi-fi’, chamado IEEE 802.11, quanto por meio da tecnologia </a:t>
            </a:r>
            <a:r>
              <a:rPr lang="en-US" sz="2200" dirty="0" smtClean="0">
                <a:latin typeface="Calibri" pitchFamily="34" charset="0"/>
                <a:ea typeface="Times New Roman"/>
              </a:rPr>
              <a:t>Bluetooth.</a:t>
            </a:r>
          </a:p>
          <a:p>
            <a:pPr marL="0" algn="just">
              <a:lnSpc>
                <a:spcPct val="110000"/>
              </a:lnSpc>
              <a:spcBef>
                <a:spcPts val="0"/>
              </a:spcBef>
              <a:spcAft>
                <a:spcPts val="0"/>
              </a:spcAft>
              <a:buNone/>
            </a:pPr>
            <a:r>
              <a:rPr lang="en-US" sz="2200" dirty="0" smtClean="0">
                <a:latin typeface="Calibri" pitchFamily="34" charset="0"/>
                <a:ea typeface="Times New Roman"/>
              </a:rPr>
              <a:t> </a:t>
            </a:r>
          </a:p>
          <a:p>
            <a:pPr marL="0" algn="just">
              <a:lnSpc>
                <a:spcPct val="110000"/>
              </a:lnSpc>
              <a:spcBef>
                <a:spcPts val="0"/>
              </a:spcBef>
              <a:spcAft>
                <a:spcPts val="0"/>
              </a:spcAft>
            </a:pPr>
            <a:r>
              <a:rPr lang="pt-BR" sz="2200" dirty="0" smtClean="0">
                <a:latin typeface="Calibri" pitchFamily="34" charset="0"/>
              </a:rPr>
              <a:t>Por exemplo, seu telefone celular pode se conectar ao seu laptop via Bluetooth, ao passo que o laptop em si pode estar conectado a uma rede interna de sua empresa por meio de uma rede sem fio e daí com a Internet através da rede com fio da empresa, conectando-se, assim, a qualquer dispositivo no mundo.</a:t>
            </a:r>
          </a:p>
          <a:p>
            <a:pPr marL="0" algn="just">
              <a:lnSpc>
                <a:spcPct val="110000"/>
              </a:lnSpc>
              <a:spcBef>
                <a:spcPts val="0"/>
              </a:spcBef>
              <a:spcAft>
                <a:spcPts val="0"/>
              </a:spcAft>
              <a:buFont typeface="Arial" pitchFamily="34" charset="0"/>
              <a:buChar char="•"/>
            </a:pPr>
            <a:r>
              <a:rPr lang="pt-BR" sz="2200" dirty="0" smtClean="0">
                <a:latin typeface="Calibri" pitchFamily="34" charset="0"/>
              </a:rPr>
              <a:t> Como você saberá onde realmente está cada informação que recebe?</a:t>
            </a:r>
          </a:p>
          <a:p>
            <a:pPr marL="0" algn="just">
              <a:lnSpc>
                <a:spcPct val="110000"/>
              </a:lnSpc>
              <a:spcBef>
                <a:spcPts val="0"/>
              </a:spcBef>
              <a:spcAft>
                <a:spcPts val="0"/>
              </a:spcAft>
              <a:buFont typeface="Arial" pitchFamily="34" charset="0"/>
              <a:buChar char="•"/>
            </a:pPr>
            <a:r>
              <a:rPr lang="pt-BR" sz="2200" dirty="0" smtClean="0">
                <a:latin typeface="Calibri" pitchFamily="34" charset="0"/>
              </a:rPr>
              <a:t> Se olhar a agenda ‘do seu celular’, pode na realidade estar acessando uma agenda que está no seu laptop ou em qualquer computador na rede da empresa, ou mesmo em qualquer lugar da Internet.</a:t>
            </a:r>
            <a:r>
              <a:rPr lang="en-US" sz="2200" dirty="0" smtClean="0">
                <a:solidFill>
                  <a:srgbClr val="000000"/>
                </a:solidFill>
                <a:latin typeface="Calibri" pitchFamily="34" charset="0"/>
                <a:ea typeface="Times New Roman"/>
              </a:rPr>
              <a:t> </a:t>
            </a:r>
          </a:p>
          <a:p>
            <a:pPr marL="0" algn="just" eaLnBrk="1" fontAlgn="auto" hangingPunct="1">
              <a:lnSpc>
                <a:spcPct val="110000"/>
              </a:lnSpc>
              <a:spcBef>
                <a:spcPts val="0"/>
              </a:spcBef>
              <a:spcAft>
                <a:spcPts val="0"/>
              </a:spcAft>
              <a:buFont typeface="Arial" pitchFamily="34" charset="0"/>
              <a:buChar char="•"/>
              <a:defRPr/>
            </a:pPr>
            <a:r>
              <a:rPr lang="pt-BR" sz="2200" dirty="0" smtClean="0">
                <a:latin typeface="Calibri" pitchFamily="34" charset="0"/>
              </a:rPr>
              <a:t> Se o dado for reproduzido, como se manterá consistente?</a:t>
            </a:r>
            <a:endParaRPr lang="en-US" sz="2200" dirty="0" smtClean="0">
              <a:solidFill>
                <a:srgbClr val="000000"/>
              </a:solidFill>
              <a:latin typeface="Calibri" pitchFamily="34" charset="0"/>
              <a:ea typeface="Times New Roman"/>
            </a:endParaRPr>
          </a:p>
          <a:p>
            <a:pPr marL="0" algn="just" eaLnBrk="1" fontAlgn="auto" hangingPunct="1">
              <a:lnSpc>
                <a:spcPct val="110000"/>
              </a:lnSpc>
              <a:spcBef>
                <a:spcPts val="0"/>
              </a:spcBef>
              <a:spcAft>
                <a:spcPts val="0"/>
              </a:spcAft>
              <a:buFont typeface="Arial" pitchFamily="34" charset="0"/>
              <a:buChar char="•"/>
              <a:defRPr/>
            </a:pPr>
            <a:r>
              <a:rPr lang="pt-BR" sz="2200" dirty="0" smtClean="0">
                <a:latin typeface="Calibri" pitchFamily="34" charset="0"/>
              </a:rPr>
              <a:t> Em que dispositivos a consistência será confiável?</a:t>
            </a:r>
            <a:endParaRPr lang="en-US" sz="2200" dirty="0" smtClean="0">
              <a:solidFill>
                <a:srgbClr val="000000"/>
              </a:solidFill>
              <a:latin typeface="Calibri" pitchFamily="34" charset="0"/>
              <a:ea typeface="Times New Roman"/>
            </a:endParaRPr>
          </a:p>
          <a:p>
            <a:pPr marL="0" algn="just">
              <a:spcBef>
                <a:spcPts val="0"/>
              </a:spcBef>
              <a:buNone/>
            </a:pPr>
            <a:endParaRPr lang="en-US" sz="2000" dirty="0" smtClean="0">
              <a:latin typeface="Calibri" pitchFamily="34" charset="0"/>
              <a:ea typeface="Times New Roman"/>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bwMode="auto">
          <a:xfrm>
            <a:off x="251520" y="548680"/>
            <a:ext cx="8229600" cy="724942"/>
          </a:xfrm>
          <a:noFill/>
          <a:ln>
            <a:miter lim="800000"/>
            <a:headEnd/>
            <a:tailEnd/>
          </a:ln>
        </p:spPr>
        <p:txBody>
          <a:bodyPr vert="horz" wrap="square" lIns="91440" tIns="45720" rIns="91440" bIns="45720" numCol="1" anchor="t" anchorCtr="0" compatLnSpc="1">
            <a:prstTxWarp prst="textNoShape">
              <a:avLst/>
            </a:prstTxWarp>
            <a:normAutofit/>
          </a:bodyPr>
          <a:lstStyle/>
          <a:p>
            <a:pPr algn="l" eaLnBrk="1" hangingPunct="1"/>
            <a:r>
              <a:rPr lang="en-US" sz="2600" b="1" dirty="0" smtClean="0">
                <a:solidFill>
                  <a:srgbClr val="000000"/>
                </a:solidFill>
                <a:latin typeface="Calibri" pitchFamily="34" charset="0"/>
                <a:ea typeface="ヒラギノ角ゴ Pro W3"/>
                <a:cs typeface="ヒラギノ角ゴ Pro W3"/>
              </a:rPr>
              <a:t>Onde estamos</a:t>
            </a:r>
          </a:p>
        </p:txBody>
      </p:sp>
      <p:sp>
        <p:nvSpPr>
          <p:cNvPr id="3" name="Text Placeholder 2"/>
          <p:cNvSpPr>
            <a:spLocks noGrp="1"/>
          </p:cNvSpPr>
          <p:nvPr>
            <p:ph type="body" idx="1"/>
          </p:nvPr>
        </p:nvSpPr>
        <p:spPr>
          <a:xfrm>
            <a:off x="251520" y="1988840"/>
            <a:ext cx="8640960" cy="3816424"/>
          </a:xfrm>
        </p:spPr>
        <p:txBody>
          <a:bodyPr>
            <a:noAutofit/>
          </a:bodyPr>
          <a:lstStyle/>
          <a:p>
            <a:pPr marL="0" algn="just">
              <a:spcBef>
                <a:spcPts val="0"/>
              </a:spcBef>
            </a:pPr>
            <a:r>
              <a:rPr lang="pt-BR" sz="2000" dirty="0" smtClean="0">
                <a:latin typeface="Calibri" pitchFamily="34" charset="0"/>
              </a:rPr>
              <a:t>O que sabemos é que novos produtos, modelos de negócios, serviços e uma gama de outros recursos surgirão rapidamente, e o designer de sistemas interativos tem de estar preparado para lidar com eles</a:t>
            </a:r>
            <a:r>
              <a:rPr lang="en-US" sz="2000" dirty="0" smtClean="0">
                <a:solidFill>
                  <a:srgbClr val="000000"/>
                </a:solidFill>
                <a:latin typeface="Calibri" pitchFamily="34" charset="0"/>
                <a:ea typeface="Times New Roman"/>
              </a:rPr>
              <a:t>. </a:t>
            </a:r>
          </a:p>
          <a:p>
            <a:pPr marL="0" algn="just">
              <a:spcBef>
                <a:spcPts val="0"/>
              </a:spcBef>
              <a:buNone/>
            </a:pPr>
            <a:endParaRPr lang="en-US" sz="2000" dirty="0" smtClean="0">
              <a:solidFill>
                <a:srgbClr val="000000"/>
              </a:solidFill>
              <a:latin typeface="Calibri" pitchFamily="34" charset="0"/>
              <a:ea typeface="Times New Roman"/>
            </a:endParaRPr>
          </a:p>
          <a:p>
            <a:pPr marL="0" algn="just">
              <a:spcBef>
                <a:spcPts val="0"/>
              </a:spcBef>
            </a:pPr>
            <a:r>
              <a:rPr lang="pt-BR" sz="2000" dirty="0" smtClean="0">
                <a:latin typeface="Calibri" pitchFamily="34" charset="0"/>
              </a:rPr>
              <a:t>Em sua visão para a IHC em 2020 (Microsoft®, 2008, p. 77), a Microsoft argumenta que ‘a IHC precisa avançar das preocupações com produção e processamento de informação para o design e avaliação de sistemas que permitam alcançar os valores humanos’.</a:t>
            </a:r>
          </a:p>
          <a:p>
            <a:pPr marL="0" algn="just">
              <a:spcBef>
                <a:spcPts val="0"/>
              </a:spcBef>
              <a:buNone/>
            </a:pPr>
            <a:endParaRPr lang="pt-BR" sz="2000" dirty="0" smtClean="0">
              <a:latin typeface="Calibri" pitchFamily="34" charset="0"/>
            </a:endParaRPr>
          </a:p>
          <a:p>
            <a:pPr marL="0" algn="just">
              <a:spcBef>
                <a:spcPts val="0"/>
              </a:spcBef>
            </a:pPr>
            <a:r>
              <a:rPr lang="pt-BR" sz="2000" dirty="0" smtClean="0">
                <a:latin typeface="Calibri" pitchFamily="34" charset="0"/>
              </a:rPr>
              <a:t>É algo que Cockton (2009) também enfatizou em seu chamado para um design centrado no valor.</a:t>
            </a:r>
            <a:endParaRPr lang="en-US" sz="2000" dirty="0" smtClean="0">
              <a:solidFill>
                <a:srgbClr val="000000"/>
              </a:solidFill>
              <a:latin typeface="Calibri" pitchFamily="34" charset="0"/>
              <a:ea typeface="Times New Roman"/>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bwMode="auto">
          <a:xfrm>
            <a:off x="251520" y="557808"/>
            <a:ext cx="4906888" cy="1143000"/>
          </a:xfrm>
          <a:noFill/>
          <a:ln>
            <a:miter lim="800000"/>
            <a:headEnd/>
            <a:tailEnd/>
          </a:ln>
        </p:spPr>
        <p:txBody>
          <a:bodyPr vert="horz" wrap="square" lIns="91440" tIns="45720" rIns="91440" bIns="45720" numCol="1" anchor="t" anchorCtr="0" compatLnSpc="1">
            <a:prstTxWarp prst="textNoShape">
              <a:avLst/>
            </a:prstTxWarp>
            <a:normAutofit/>
          </a:bodyPr>
          <a:lstStyle/>
          <a:p>
            <a:pPr algn="l" eaLnBrk="1" hangingPunct="1"/>
            <a:r>
              <a:rPr lang="en-US" sz="2600" b="1" dirty="0" smtClean="0">
                <a:solidFill>
                  <a:srgbClr val="000000"/>
                </a:solidFill>
                <a:latin typeface="Calibri" pitchFamily="34" charset="0"/>
                <a:ea typeface="ヒラギノ角ゴ Pro W3"/>
                <a:cs typeface="ヒラギノ角ゴ Pro W3"/>
              </a:rPr>
              <a:t>O que o designer de sistemas interativos faz</a:t>
            </a:r>
          </a:p>
        </p:txBody>
      </p:sp>
      <p:sp>
        <p:nvSpPr>
          <p:cNvPr id="3" name="Text Placeholder 2"/>
          <p:cNvSpPr>
            <a:spLocks noGrp="1"/>
          </p:cNvSpPr>
          <p:nvPr>
            <p:ph type="body" idx="1"/>
          </p:nvPr>
        </p:nvSpPr>
        <p:spPr>
          <a:xfrm>
            <a:off x="251520" y="1988840"/>
            <a:ext cx="8640960" cy="4032448"/>
          </a:xfrm>
        </p:spPr>
        <p:txBody>
          <a:bodyPr>
            <a:noAutofit/>
          </a:bodyPr>
          <a:lstStyle/>
          <a:p>
            <a:pPr marL="0" algn="just">
              <a:spcBef>
                <a:spcPts val="0"/>
              </a:spcBef>
            </a:pPr>
            <a:r>
              <a:rPr lang="pt-BR" sz="2000" dirty="0" smtClean="0">
                <a:latin typeface="Calibri" pitchFamily="34" charset="0"/>
              </a:rPr>
              <a:t>O designer de sistemas interativos precisa ter uma série de habilidades e conhecer uma série de disciplinas para que possa fazer bem o seu trabalho e lhe permitam</a:t>
            </a:r>
            <a:r>
              <a:rPr lang="en-US" sz="2000" dirty="0" smtClean="0">
                <a:solidFill>
                  <a:srgbClr val="000000"/>
                </a:solidFill>
                <a:latin typeface="Calibri" pitchFamily="34" charset="0"/>
                <a:ea typeface="Times New Roman"/>
              </a:rPr>
              <a:t>:</a:t>
            </a:r>
          </a:p>
          <a:p>
            <a:pPr marL="0" algn="just">
              <a:spcBef>
                <a:spcPts val="0"/>
              </a:spcBef>
              <a:buFont typeface="Wingdings" pitchFamily="2" charset="2"/>
              <a:buChar char="ü"/>
            </a:pPr>
            <a:r>
              <a:rPr lang="pt-BR" sz="2000" dirty="0" smtClean="0">
                <a:latin typeface="Calibri" pitchFamily="34" charset="0"/>
              </a:rPr>
              <a:t>estudar e entender as atividades e aspirações das pessoas e dos contextos nos quais determinada tecnologia pode se revelar útil e, portanto, gerar requisitos para tecnologias;</a:t>
            </a:r>
          </a:p>
          <a:p>
            <a:pPr marL="0" algn="just">
              <a:spcBef>
                <a:spcPts val="0"/>
              </a:spcBef>
              <a:buFont typeface="Wingdings" pitchFamily="2" charset="2"/>
              <a:buChar char="ü"/>
            </a:pPr>
            <a:r>
              <a:rPr lang="pt-BR" sz="2000" dirty="0" smtClean="0">
                <a:latin typeface="Calibri" pitchFamily="34" charset="0"/>
              </a:rPr>
              <a:t>conhecer as possibilidades oferecidas pelas tecnologias;</a:t>
            </a:r>
          </a:p>
          <a:p>
            <a:pPr marL="0" algn="just">
              <a:spcBef>
                <a:spcPts val="0"/>
              </a:spcBef>
              <a:buFont typeface="Wingdings" pitchFamily="2" charset="2"/>
              <a:buChar char="ü"/>
            </a:pPr>
            <a:r>
              <a:rPr lang="pt-BR" sz="2000" dirty="0" smtClean="0">
                <a:latin typeface="Calibri" pitchFamily="34" charset="0"/>
              </a:rPr>
              <a:t>pesquisar e projetar soluções tecnológicas que combinem com as pessoas, com as atividades que elas querem realizar e com os contextos nos quais essas atividades acontecem;</a:t>
            </a:r>
          </a:p>
          <a:p>
            <a:pPr marL="0" algn="just">
              <a:spcBef>
                <a:spcPts val="0"/>
              </a:spcBef>
              <a:buFont typeface="Wingdings" pitchFamily="2" charset="2"/>
              <a:buChar char="ü"/>
            </a:pPr>
            <a:r>
              <a:rPr lang="pt-BR" sz="2000" dirty="0" smtClean="0">
                <a:latin typeface="Calibri" pitchFamily="34" charset="0"/>
              </a:rPr>
              <a:t>avaliar designs alternativos e iterar (fazendo mais pesquisa e mais design) até chegar a uma solução.</a:t>
            </a:r>
            <a:endParaRPr lang="en-US" sz="2000" dirty="0" smtClean="0">
              <a:solidFill>
                <a:srgbClr val="000000"/>
              </a:solidFill>
              <a:latin typeface="Calibri" pitchFamily="34" charset="0"/>
              <a:ea typeface="Times New Roman"/>
            </a:endParaRPr>
          </a:p>
          <a:p>
            <a:pPr marL="0" algn="just">
              <a:spcBef>
                <a:spcPts val="0"/>
              </a:spcBef>
              <a:buFont typeface="Wingdings" pitchFamily="2" charset="2"/>
              <a:buChar char="ü"/>
            </a:pPr>
            <a:endParaRPr lang="pt-BR" sz="2000" dirty="0" smtClean="0">
              <a:latin typeface="Calibri"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13792"/>
            <a:ext cx="4680520" cy="1143000"/>
          </a:xfrm>
        </p:spPr>
        <p:txBody>
          <a:bodyPr>
            <a:normAutofit/>
          </a:bodyPr>
          <a:lstStyle/>
          <a:p>
            <a:pPr algn="l" eaLnBrk="1" fontAlgn="auto" hangingPunct="1">
              <a:spcAft>
                <a:spcPts val="0"/>
              </a:spcAft>
              <a:defRPr/>
            </a:pPr>
            <a:r>
              <a:rPr lang="en-US" sz="2600" b="1" dirty="0" smtClean="0">
                <a:solidFill>
                  <a:srgbClr val="000000"/>
                </a:solidFill>
                <a:latin typeface="Calibri" pitchFamily="34" charset="0"/>
                <a:ea typeface="ヒラギノ角ゴ Pro W3"/>
              </a:rPr>
              <a:t>Habilidades do designer de sistemas interativos</a:t>
            </a:r>
            <a:endParaRPr lang="en-US" sz="2600" b="1" dirty="0">
              <a:solidFill>
                <a:srgbClr val="000000"/>
              </a:solidFill>
              <a:latin typeface="Calibri" pitchFamily="34" charset="0"/>
            </a:endParaRPr>
          </a:p>
        </p:txBody>
      </p:sp>
      <p:sp>
        <p:nvSpPr>
          <p:cNvPr id="3" name="Text Placeholder 2"/>
          <p:cNvSpPr>
            <a:spLocks noGrp="1"/>
          </p:cNvSpPr>
          <p:nvPr>
            <p:ph type="body" idx="1"/>
          </p:nvPr>
        </p:nvSpPr>
        <p:spPr>
          <a:xfrm>
            <a:off x="251520" y="1988840"/>
            <a:ext cx="8640960" cy="4536504"/>
          </a:xfrm>
        </p:spPr>
        <p:txBody>
          <a:bodyPr>
            <a:noAutofit/>
          </a:bodyPr>
          <a:lstStyle/>
          <a:p>
            <a:pPr marL="0" algn="just">
              <a:spcBef>
                <a:spcPts val="0"/>
              </a:spcBef>
            </a:pPr>
            <a:r>
              <a:rPr lang="pt-BR" sz="2000" dirty="0" smtClean="0">
                <a:latin typeface="Calibri" pitchFamily="34" charset="0"/>
              </a:rPr>
              <a:t>Não há uma única pessoa com todas as habilidades necessárias para determinada atividade de design, e é por isso que o design de sistemas interativos, frequentemente, é assunto para uma equipe.</a:t>
            </a:r>
          </a:p>
          <a:p>
            <a:pPr marL="0" algn="just">
              <a:spcBef>
                <a:spcPts val="0"/>
              </a:spcBef>
              <a:buNone/>
            </a:pPr>
            <a:endParaRPr lang="pt-BR" sz="2000" dirty="0" smtClean="0">
              <a:latin typeface="Calibri" pitchFamily="34" charset="0"/>
            </a:endParaRPr>
          </a:p>
          <a:p>
            <a:pPr marL="0" algn="just">
              <a:spcBef>
                <a:spcPts val="0"/>
              </a:spcBef>
            </a:pPr>
            <a:r>
              <a:rPr lang="pt-BR" sz="2000" dirty="0" smtClean="0">
                <a:latin typeface="Calibri" pitchFamily="34" charset="0"/>
              </a:rPr>
              <a:t>Um designer de sistemas interativos não pode ser especialista em todas essas áreas, é claro, mas pode ter percepção suficiente para extrair técnicas de diferentes campos ou acessar pesquisas em disciplinas variadas, quando for o caso.</a:t>
            </a:r>
          </a:p>
          <a:p>
            <a:pPr marL="0" algn="just">
              <a:spcBef>
                <a:spcPts val="0"/>
              </a:spcBef>
              <a:buNone/>
            </a:pPr>
            <a:endParaRPr lang="pt-BR" sz="2000" dirty="0" smtClean="0">
              <a:latin typeface="Calibri" pitchFamily="34" charset="0"/>
            </a:endParaRPr>
          </a:p>
          <a:p>
            <a:pPr marL="0" algn="just">
              <a:spcBef>
                <a:spcPts val="0"/>
              </a:spcBef>
            </a:pPr>
            <a:r>
              <a:rPr lang="pt-BR" sz="2000" dirty="0" smtClean="0">
                <a:latin typeface="Calibri" pitchFamily="34" charset="0"/>
              </a:rPr>
              <a:t>Agrupamos os assuntos que contribuem para o design de sistemas interativos sob os cabeçalhos de conhecimento em Pessoas, Tecnologias, Atividades e contextos e Design.</a:t>
            </a:r>
            <a:endParaRPr lang="en-US" sz="2000" dirty="0">
              <a:latin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bwMode="auto">
          <a:xfrm>
            <a:off x="251520" y="557808"/>
            <a:ext cx="8229600" cy="1143000"/>
          </a:xfrm>
          <a:noFill/>
          <a:ln>
            <a:miter lim="800000"/>
            <a:headEnd/>
            <a:tailEnd/>
          </a:ln>
        </p:spPr>
        <p:txBody>
          <a:bodyPr vert="horz" wrap="square" lIns="91440" tIns="45720" rIns="91440" bIns="45720" numCol="1" anchor="t" anchorCtr="0" compatLnSpc="1">
            <a:prstTxWarp prst="textNoShape">
              <a:avLst/>
            </a:prstTxWarp>
            <a:normAutofit/>
          </a:bodyPr>
          <a:lstStyle/>
          <a:p>
            <a:pPr algn="l" eaLnBrk="1" hangingPunct="1"/>
            <a:r>
              <a:rPr lang="en-US" sz="2600" b="1" dirty="0" smtClean="0">
                <a:solidFill>
                  <a:srgbClr val="000000"/>
                </a:solidFill>
                <a:latin typeface="Calibri" pitchFamily="34" charset="0"/>
                <a:ea typeface="ヒラギノ角ゴ Pro W3"/>
                <a:cs typeface="ヒラギノ角ゴ Pro W3"/>
              </a:rPr>
              <a:t>Objetivos</a:t>
            </a:r>
          </a:p>
        </p:txBody>
      </p:sp>
      <p:sp>
        <p:nvSpPr>
          <p:cNvPr id="3" name="Text Placeholder 2"/>
          <p:cNvSpPr>
            <a:spLocks noGrp="1"/>
          </p:cNvSpPr>
          <p:nvPr>
            <p:ph type="body" idx="1"/>
          </p:nvPr>
        </p:nvSpPr>
        <p:spPr>
          <a:xfrm>
            <a:off x="251520" y="1988840"/>
            <a:ext cx="8640960" cy="4320480"/>
          </a:xfrm>
        </p:spPr>
        <p:txBody>
          <a:bodyPr>
            <a:normAutofit/>
          </a:bodyPr>
          <a:lstStyle/>
          <a:p>
            <a:pPr marL="0" algn="just">
              <a:spcBef>
                <a:spcPts val="0"/>
              </a:spcBef>
            </a:pPr>
            <a:r>
              <a:rPr lang="pt-BR" sz="2000" dirty="0" smtClean="0">
                <a:latin typeface="Calibri" pitchFamily="34" charset="0"/>
              </a:rPr>
              <a:t>Entender os conceitos subjacentes ao design de sistemas interativos.</a:t>
            </a:r>
          </a:p>
          <a:p>
            <a:pPr marL="0" algn="just">
              <a:spcBef>
                <a:spcPts val="0"/>
              </a:spcBef>
              <a:buNone/>
            </a:pPr>
            <a:endParaRPr lang="pt-BR" sz="2000" dirty="0" smtClean="0">
              <a:latin typeface="Calibri" pitchFamily="34" charset="0"/>
            </a:endParaRPr>
          </a:p>
          <a:p>
            <a:pPr marL="0" algn="just">
              <a:spcBef>
                <a:spcPts val="0"/>
              </a:spcBef>
            </a:pPr>
            <a:r>
              <a:rPr lang="pt-BR" sz="2000" dirty="0" smtClean="0">
                <a:latin typeface="Calibri" pitchFamily="34" charset="0"/>
              </a:rPr>
              <a:t>Entender por que ser centrado no humano é importante no design.</a:t>
            </a:r>
          </a:p>
          <a:p>
            <a:pPr marL="0" algn="just">
              <a:spcBef>
                <a:spcPts val="0"/>
              </a:spcBef>
              <a:buNone/>
            </a:pPr>
            <a:endParaRPr lang="pt-BR" sz="2000" dirty="0" smtClean="0">
              <a:latin typeface="Calibri" pitchFamily="34" charset="0"/>
            </a:endParaRPr>
          </a:p>
          <a:p>
            <a:pPr marL="0" algn="just">
              <a:spcBef>
                <a:spcPts val="0"/>
              </a:spcBef>
            </a:pPr>
            <a:r>
              <a:rPr lang="pt-BR" sz="2000" dirty="0" smtClean="0">
                <a:latin typeface="Calibri" pitchFamily="34" charset="0"/>
              </a:rPr>
              <a:t>Entender os antecedentes históricos do assunto.</a:t>
            </a:r>
          </a:p>
          <a:p>
            <a:pPr marL="0" algn="just">
              <a:spcBef>
                <a:spcPts val="0"/>
              </a:spcBef>
              <a:buNone/>
            </a:pPr>
            <a:endParaRPr lang="pt-BR" sz="2000" dirty="0" smtClean="0">
              <a:latin typeface="Calibri" pitchFamily="34" charset="0"/>
            </a:endParaRPr>
          </a:p>
          <a:p>
            <a:pPr marL="0" algn="just">
              <a:spcBef>
                <a:spcPts val="0"/>
              </a:spcBef>
            </a:pPr>
            <a:r>
              <a:rPr lang="pt-BR" sz="2000" dirty="0" smtClean="0">
                <a:latin typeface="Calibri" pitchFamily="34" charset="0"/>
              </a:rPr>
              <a:t>Entender as habilidades e os conhecimentos aos quais o designer de sistemas interativos precisa recorrer</a:t>
            </a:r>
            <a:r>
              <a:rPr lang="en-US" sz="2000" dirty="0" smtClean="0">
                <a:solidFill>
                  <a:srgbClr val="000000"/>
                </a:solidFill>
                <a:latin typeface="Calibri" pitchFamily="34" charset="0"/>
                <a:ea typeface="Times New Roman"/>
              </a:rPr>
              <a:t>. </a:t>
            </a:r>
            <a:endParaRPr lang="en-US" sz="2000" baseline="-25000" dirty="0" smtClean="0">
              <a:solidFill>
                <a:srgbClr val="000000"/>
              </a:solidFill>
              <a:latin typeface="Calibri" pitchFamily="34" charset="0"/>
              <a:ea typeface="Times New Roman"/>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bwMode="auto">
          <a:xfrm>
            <a:off x="251520" y="548680"/>
            <a:ext cx="8229600" cy="652934"/>
          </a:xfrm>
          <a:noFill/>
          <a:ln>
            <a:miter lim="800000"/>
            <a:headEnd/>
            <a:tailEnd/>
          </a:ln>
        </p:spPr>
        <p:txBody>
          <a:bodyPr vert="horz" wrap="square" lIns="91440" tIns="45720" rIns="91440" bIns="45720" numCol="1" anchor="t" anchorCtr="0" compatLnSpc="1">
            <a:prstTxWarp prst="textNoShape">
              <a:avLst/>
            </a:prstTxWarp>
            <a:normAutofit/>
          </a:bodyPr>
          <a:lstStyle/>
          <a:p>
            <a:pPr algn="l" eaLnBrk="1" hangingPunct="1"/>
            <a:r>
              <a:rPr lang="en-US" sz="2600" b="1" dirty="0" smtClean="0">
                <a:solidFill>
                  <a:srgbClr val="000000"/>
                </a:solidFill>
                <a:latin typeface="Calibri" pitchFamily="34" charset="0"/>
                <a:ea typeface="ヒラギノ角ゴ Pro W3"/>
                <a:cs typeface="ヒラギノ角ゴ Pro W3"/>
              </a:rPr>
              <a:t>Pessoas 1</a:t>
            </a:r>
          </a:p>
        </p:txBody>
      </p:sp>
      <p:sp>
        <p:nvSpPr>
          <p:cNvPr id="3" name="Text Placeholder 2"/>
          <p:cNvSpPr>
            <a:spLocks noGrp="1"/>
          </p:cNvSpPr>
          <p:nvPr>
            <p:ph type="body" idx="1"/>
          </p:nvPr>
        </p:nvSpPr>
        <p:spPr>
          <a:xfrm>
            <a:off x="251520" y="1988840"/>
            <a:ext cx="8640960" cy="4176464"/>
          </a:xfrm>
        </p:spPr>
        <p:txBody>
          <a:bodyPr>
            <a:noAutofit/>
          </a:bodyPr>
          <a:lstStyle/>
          <a:p>
            <a:pPr marL="0" algn="just">
              <a:spcBef>
                <a:spcPts val="0"/>
              </a:spcBef>
            </a:pPr>
            <a:r>
              <a:rPr lang="pt-BR" sz="2000" dirty="0" smtClean="0">
                <a:latin typeface="Calibri" pitchFamily="34" charset="0"/>
              </a:rPr>
              <a:t>As pessoas são seres sociais e, portanto, é importante que as abordagens e técnicas adotadas pelas ciências sociais sejam usadas para entender pessoas e tecnologias.</a:t>
            </a:r>
            <a:r>
              <a:rPr lang="en-US" sz="2000" dirty="0" smtClean="0">
                <a:solidFill>
                  <a:srgbClr val="000000"/>
                </a:solidFill>
                <a:latin typeface="Calibri" pitchFamily="34" charset="0"/>
                <a:ea typeface="Times New Roman"/>
              </a:rPr>
              <a:t> </a:t>
            </a:r>
          </a:p>
          <a:p>
            <a:pPr marL="0" algn="just">
              <a:spcBef>
                <a:spcPts val="0"/>
              </a:spcBef>
              <a:buNone/>
            </a:pPr>
            <a:endParaRPr lang="en-US" sz="2000" dirty="0" smtClean="0">
              <a:solidFill>
                <a:srgbClr val="000000"/>
              </a:solidFill>
              <a:latin typeface="Calibri" pitchFamily="34" charset="0"/>
              <a:ea typeface="Times New Roman"/>
            </a:endParaRPr>
          </a:p>
          <a:p>
            <a:pPr marL="0" algn="just">
              <a:spcBef>
                <a:spcPts val="0"/>
              </a:spcBef>
            </a:pPr>
            <a:r>
              <a:rPr lang="pt-BR" sz="2000" dirty="0" smtClean="0">
                <a:latin typeface="Calibri" pitchFamily="34" charset="0"/>
              </a:rPr>
              <a:t>A sociologia é o estudo dos relacionamentos entre as pessoas na sociedade, dos grupos sociais, políticos e de outra natureza dos quais participam e dos ambientes nos quais esses relacionamentos acontecem. </a:t>
            </a:r>
          </a:p>
          <a:p>
            <a:pPr marL="0" algn="just">
              <a:spcBef>
                <a:spcPts val="0"/>
              </a:spcBef>
              <a:buNone/>
            </a:pPr>
            <a:endParaRPr lang="pt-BR" sz="2000" dirty="0" smtClean="0">
              <a:latin typeface="Calibri" pitchFamily="34" charset="0"/>
            </a:endParaRPr>
          </a:p>
          <a:p>
            <a:pPr marL="0" algn="just">
              <a:spcBef>
                <a:spcPts val="0"/>
              </a:spcBef>
            </a:pPr>
            <a:r>
              <a:rPr lang="pt-BR" sz="2000" dirty="0" smtClean="0">
                <a:latin typeface="Calibri" pitchFamily="34" charset="0"/>
              </a:rPr>
              <a:t>A antropologia é semelhante, mas também enfoca o estudo de cultura, biologia e linguagem e como elas evoluíram e mudaram através do tempo.</a:t>
            </a:r>
            <a:r>
              <a:rPr lang="en-US" sz="2000" dirty="0" smtClean="0">
                <a:solidFill>
                  <a:srgbClr val="000000"/>
                </a:solidFill>
                <a:latin typeface="Calibri" pitchFamily="34" charset="0"/>
                <a:ea typeface="Times New Roman"/>
              </a:rPr>
              <a:t> </a:t>
            </a:r>
          </a:p>
          <a:p>
            <a:pPr marL="0" algn="just">
              <a:spcBef>
                <a:spcPts val="0"/>
              </a:spcBef>
            </a:pPr>
            <a:r>
              <a:rPr lang="pt-BR" sz="2000" dirty="0" smtClean="0">
                <a:latin typeface="Calibri" pitchFamily="34" charset="0"/>
              </a:rPr>
              <a:t>Ambas usam técnicas como entrevistas e observação para chegar às suas conclusões.</a:t>
            </a:r>
            <a:endParaRPr lang="en-US" sz="2000" dirty="0" smtClean="0">
              <a:solidFill>
                <a:srgbClr val="000000"/>
              </a:solidFill>
              <a:latin typeface="Calibri" pitchFamily="34" charset="0"/>
              <a:ea typeface="Times New Roman"/>
            </a:endParaRPr>
          </a:p>
          <a:p>
            <a:pPr algn="just" eaLnBrk="1" fontAlgn="auto" hangingPunct="1">
              <a:spcAft>
                <a:spcPts val="0"/>
              </a:spcAft>
              <a:buFont typeface="Arial"/>
              <a:buChar char="•"/>
              <a:defRPr/>
            </a:pPr>
            <a:endParaRPr lang="en-US" sz="3600" dirty="0" smtClean="0">
              <a:solidFill>
                <a:srgbClr val="000000"/>
              </a:solidFill>
              <a:latin typeface="Times New Roman"/>
              <a:ea typeface="Times New Roman"/>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bwMode="auto">
          <a:xfrm>
            <a:off x="251520" y="548680"/>
            <a:ext cx="8229600" cy="724942"/>
          </a:xfrm>
          <a:noFill/>
          <a:ln>
            <a:miter lim="800000"/>
            <a:headEnd/>
            <a:tailEnd/>
          </a:ln>
        </p:spPr>
        <p:txBody>
          <a:bodyPr vert="horz" wrap="square" lIns="91440" tIns="45720" rIns="91440" bIns="45720" numCol="1" anchor="t" anchorCtr="0" compatLnSpc="1">
            <a:prstTxWarp prst="textNoShape">
              <a:avLst/>
            </a:prstTxWarp>
            <a:normAutofit/>
          </a:bodyPr>
          <a:lstStyle/>
          <a:p>
            <a:pPr algn="l" eaLnBrk="1" hangingPunct="1"/>
            <a:r>
              <a:rPr lang="en-US" sz="2600" b="1" dirty="0" smtClean="0">
                <a:solidFill>
                  <a:srgbClr val="000000"/>
                </a:solidFill>
                <a:latin typeface="Calibri" pitchFamily="34" charset="0"/>
                <a:ea typeface="ヒラギノ角ゴ Pro W3"/>
                <a:cs typeface="ヒラギノ角ゴ Pro W3"/>
              </a:rPr>
              <a:t>Pessoas 2</a:t>
            </a:r>
          </a:p>
        </p:txBody>
      </p:sp>
      <p:sp>
        <p:nvSpPr>
          <p:cNvPr id="3" name="Text Placeholder 2"/>
          <p:cNvSpPr>
            <a:spLocks noGrp="1"/>
          </p:cNvSpPr>
          <p:nvPr>
            <p:ph type="body" idx="1"/>
          </p:nvPr>
        </p:nvSpPr>
        <p:spPr>
          <a:xfrm>
            <a:off x="230832" y="1988840"/>
            <a:ext cx="8661648" cy="3816424"/>
          </a:xfrm>
        </p:spPr>
        <p:txBody>
          <a:bodyPr>
            <a:noAutofit/>
          </a:bodyPr>
          <a:lstStyle/>
          <a:p>
            <a:pPr algn="just"/>
            <a:r>
              <a:rPr lang="pt-BR" sz="2000" dirty="0" smtClean="0">
                <a:latin typeface="Calibri" pitchFamily="34" charset="0"/>
              </a:rPr>
              <a:t>Os estudos culturais também são importantes, pois analisam pessoas e seus relacionamentos não só em questões culturais como a identidade, mas também em atividades culturais muito mais prosaicas, como fazer compras, jogar videogames ou assistir à TV. </a:t>
            </a:r>
            <a:endParaRPr lang="en-US" sz="2000" dirty="0" smtClean="0">
              <a:solidFill>
                <a:srgbClr val="FF0000"/>
              </a:solidFill>
              <a:latin typeface="Calibri" pitchFamily="34" charset="0"/>
              <a:ea typeface="Times New Roman"/>
            </a:endParaRPr>
          </a:p>
          <a:p>
            <a:pPr algn="just"/>
            <a:r>
              <a:rPr lang="pt-BR" sz="2000" dirty="0" smtClean="0">
                <a:latin typeface="Calibri" pitchFamily="34" charset="0"/>
              </a:rPr>
              <a:t>A psicologia é o estudo de como as pessoas pensam, sentem e agem.</a:t>
            </a:r>
            <a:r>
              <a:rPr lang="en-US" sz="2000" dirty="0" smtClean="0">
                <a:solidFill>
                  <a:srgbClr val="000000"/>
                </a:solidFill>
                <a:latin typeface="Calibri" pitchFamily="34" charset="0"/>
                <a:ea typeface="Times New Roman"/>
              </a:rPr>
              <a:t> </a:t>
            </a:r>
          </a:p>
          <a:p>
            <a:pPr algn="just">
              <a:buFont typeface="Arial" pitchFamily="34" charset="0"/>
              <a:buChar char="•"/>
            </a:pPr>
            <a:r>
              <a:rPr lang="pt-BR" sz="2000" dirty="0" smtClean="0">
                <a:latin typeface="Calibri" pitchFamily="34" charset="0"/>
              </a:rPr>
              <a:t> Em particular, a psicologia cognitiva busca descrever como o cérebro e como a linguagem funcionam e como resolvemos problemas</a:t>
            </a:r>
            <a:r>
              <a:rPr lang="en-US" sz="2000" dirty="0" smtClean="0">
                <a:solidFill>
                  <a:srgbClr val="000000"/>
                </a:solidFill>
                <a:latin typeface="Calibri" pitchFamily="34" charset="0"/>
                <a:ea typeface="Times New Roman"/>
              </a:rPr>
              <a:t>. </a:t>
            </a:r>
          </a:p>
          <a:p>
            <a:pPr algn="just">
              <a:buFont typeface="Arial" pitchFamily="34" charset="0"/>
              <a:buChar char="•"/>
            </a:pPr>
            <a:r>
              <a:rPr lang="pt-BR" sz="2000" dirty="0" smtClean="0">
                <a:latin typeface="Calibri" pitchFamily="34" charset="0"/>
              </a:rPr>
              <a:t> A ergonomia é o estudo do encaixe entre pessoas e máquinas.</a:t>
            </a:r>
            <a:r>
              <a:rPr lang="en-US" sz="2000" dirty="0" smtClean="0">
                <a:solidFill>
                  <a:srgbClr val="000000"/>
                </a:solidFill>
                <a:latin typeface="Calibri" pitchFamily="34" charset="0"/>
                <a:ea typeface="Times New Roman"/>
              </a:rPr>
              <a:t> </a:t>
            </a:r>
          </a:p>
          <a:p>
            <a:pPr algn="just">
              <a:buFont typeface="Arial" pitchFamily="34" charset="0"/>
              <a:buChar char="•"/>
            </a:pPr>
            <a:r>
              <a:rPr lang="pt-BR" sz="2000" dirty="0" smtClean="0">
                <a:latin typeface="Calibri" pitchFamily="34" charset="0"/>
              </a:rPr>
              <a:t> No design de sistemas interativos, o designer tomará muito dessas disciplinas emprestado, inclusive métodos que ajudam a entender e a projetar para pessoas.</a:t>
            </a:r>
            <a:endParaRPr lang="en-US" sz="2000" dirty="0" smtClean="0">
              <a:solidFill>
                <a:srgbClr val="000000"/>
              </a:solidFill>
              <a:latin typeface="Calibri" pitchFamily="34" charset="0"/>
              <a:ea typeface="Times New Roman"/>
            </a:endParaRPr>
          </a:p>
          <a:p>
            <a:pPr algn="just"/>
            <a:endParaRPr lang="en-US" sz="2000" dirty="0" smtClean="0">
              <a:solidFill>
                <a:srgbClr val="000000"/>
              </a:solidFill>
              <a:latin typeface="Calibri" pitchFamily="34" charset="0"/>
              <a:ea typeface="Times New Roman"/>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bwMode="auto">
          <a:xfrm>
            <a:off x="251520" y="548680"/>
            <a:ext cx="8229600" cy="652934"/>
          </a:xfrm>
          <a:noFill/>
          <a:ln>
            <a:miter lim="800000"/>
            <a:headEnd/>
            <a:tailEnd/>
          </a:ln>
        </p:spPr>
        <p:txBody>
          <a:bodyPr vert="horz" wrap="square" lIns="91440" tIns="45720" rIns="91440" bIns="45720" numCol="1" anchor="t" anchorCtr="0" compatLnSpc="1">
            <a:prstTxWarp prst="textNoShape">
              <a:avLst/>
            </a:prstTxWarp>
            <a:normAutofit/>
          </a:bodyPr>
          <a:lstStyle/>
          <a:p>
            <a:pPr algn="l" eaLnBrk="1" hangingPunct="1"/>
            <a:r>
              <a:rPr lang="en-US" sz="2800" b="1" dirty="0" smtClean="0">
                <a:solidFill>
                  <a:srgbClr val="000000"/>
                </a:solidFill>
                <a:latin typeface="Calibri" pitchFamily="34" charset="0"/>
                <a:ea typeface="ヒラギノ角ゴ Pro W3"/>
                <a:cs typeface="ヒラギノ角ゴ Pro W3"/>
              </a:rPr>
              <a:t>Tecnologia</a:t>
            </a:r>
          </a:p>
        </p:txBody>
      </p:sp>
      <p:sp>
        <p:nvSpPr>
          <p:cNvPr id="3" name="Text Placeholder 2"/>
          <p:cNvSpPr>
            <a:spLocks noGrp="1"/>
          </p:cNvSpPr>
          <p:nvPr>
            <p:ph type="body" idx="1"/>
          </p:nvPr>
        </p:nvSpPr>
        <p:spPr>
          <a:xfrm>
            <a:off x="251520" y="1988840"/>
            <a:ext cx="8640960" cy="4309939"/>
          </a:xfrm>
        </p:spPr>
        <p:txBody>
          <a:bodyPr>
            <a:normAutofit/>
          </a:bodyPr>
          <a:lstStyle/>
          <a:p>
            <a:pPr marL="0" algn="just">
              <a:spcBef>
                <a:spcPts val="0"/>
              </a:spcBef>
            </a:pPr>
            <a:r>
              <a:rPr lang="pt-BR" sz="2000" dirty="0" smtClean="0">
                <a:latin typeface="Calibri" pitchFamily="34" charset="0"/>
              </a:rPr>
              <a:t>As tecnologias que os designers de sistemas interativos precisam conhecer incluem tanto software quanto hardware.</a:t>
            </a:r>
          </a:p>
          <a:p>
            <a:pPr marL="0" algn="just">
              <a:spcBef>
                <a:spcPts val="0"/>
              </a:spcBef>
              <a:buNone/>
            </a:pPr>
            <a:endParaRPr lang="pt-BR" sz="2000" dirty="0" smtClean="0">
              <a:latin typeface="Calibri" pitchFamily="34" charset="0"/>
            </a:endParaRPr>
          </a:p>
          <a:p>
            <a:pPr marL="0" algn="just">
              <a:spcBef>
                <a:spcPts val="0"/>
              </a:spcBef>
            </a:pPr>
            <a:r>
              <a:rPr lang="pt-BR" sz="2000" dirty="0" smtClean="0">
                <a:latin typeface="Calibri" pitchFamily="34" charset="0"/>
              </a:rPr>
              <a:t> A engenharia de software desenvolveu métodos para especificar e implementar programas de computador.</a:t>
            </a:r>
          </a:p>
          <a:p>
            <a:pPr marL="0" algn="just">
              <a:spcBef>
                <a:spcPts val="0"/>
              </a:spcBef>
              <a:buNone/>
            </a:pPr>
            <a:endParaRPr lang="pt-BR" sz="2000" dirty="0" smtClean="0">
              <a:latin typeface="Calibri" pitchFamily="34" charset="0"/>
            </a:endParaRPr>
          </a:p>
          <a:p>
            <a:pPr marL="0" algn="just">
              <a:spcBef>
                <a:spcPts val="0"/>
              </a:spcBef>
            </a:pPr>
            <a:r>
              <a:rPr lang="pt-BR" sz="2000" dirty="0" smtClean="0">
                <a:latin typeface="Calibri" pitchFamily="34" charset="0"/>
              </a:rPr>
              <a:t>As linguagens de programação são usadas para emitir instruções a qualquer dispositivo programável, como um telefone, um computador, um cão-robô ou brincos, camisas e cadeiras. </a:t>
            </a:r>
          </a:p>
          <a:p>
            <a:pPr algn="just"/>
            <a:endParaRPr lang="en-US" sz="2000" dirty="0" smtClean="0">
              <a:solidFill>
                <a:srgbClr val="000000"/>
              </a:solidFill>
              <a:ea typeface="Times New Roman"/>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251520" y="1988840"/>
            <a:ext cx="8640960" cy="3416320"/>
          </a:xfrm>
          <a:prstGeom prst="rect">
            <a:avLst/>
          </a:prstGeom>
        </p:spPr>
        <p:txBody>
          <a:bodyPr wrap="square">
            <a:spAutoFit/>
          </a:bodyPr>
          <a:lstStyle/>
          <a:p>
            <a:pPr algn="just">
              <a:lnSpc>
                <a:spcPct val="120000"/>
              </a:lnSpc>
              <a:buFont typeface="Arial" pitchFamily="34" charset="0"/>
              <a:buChar char="•"/>
            </a:pPr>
            <a:r>
              <a:rPr lang="pt-BR" sz="2000" dirty="0" smtClean="0">
                <a:latin typeface="Calibri" pitchFamily="34" charset="0"/>
              </a:rPr>
              <a:t> O designer tem de conhecer os hardwares sensíveis a diferentes tipos de dados (sensores) e os que produzem mudanças (atuadores ou executores).</a:t>
            </a:r>
          </a:p>
          <a:p>
            <a:pPr algn="just">
              <a:lnSpc>
                <a:spcPct val="120000"/>
              </a:lnSpc>
            </a:pPr>
            <a:endParaRPr lang="pt-BR" sz="2000" dirty="0" smtClean="0">
              <a:latin typeface="Calibri" pitchFamily="34" charset="0"/>
            </a:endParaRPr>
          </a:p>
          <a:p>
            <a:pPr algn="just">
              <a:lnSpc>
                <a:spcPct val="120000"/>
              </a:lnSpc>
              <a:buFont typeface="Arial" pitchFamily="34" charset="0"/>
              <a:buChar char="•"/>
            </a:pPr>
            <a:r>
              <a:rPr lang="pt-BR" sz="2000" dirty="0" smtClean="0">
                <a:latin typeface="Calibri" pitchFamily="34" charset="0"/>
              </a:rPr>
              <a:t> Muitos componentes diferentes estão disponíveis para produzir os efeitos mais variados e é aqui que o designer recorre ao conhecimento, aos princípios e aos métodos de engenharia. </a:t>
            </a:r>
          </a:p>
          <a:p>
            <a:pPr algn="just">
              <a:lnSpc>
                <a:spcPct val="120000"/>
              </a:lnSpc>
            </a:pPr>
            <a:endParaRPr lang="pt-BR" sz="2000" dirty="0" smtClean="0">
              <a:latin typeface="Calibri" pitchFamily="34" charset="0"/>
            </a:endParaRPr>
          </a:p>
          <a:p>
            <a:pPr algn="just">
              <a:lnSpc>
                <a:spcPct val="120000"/>
              </a:lnSpc>
              <a:buFont typeface="Arial" pitchFamily="34" charset="0"/>
              <a:buChar char="•"/>
            </a:pPr>
            <a:r>
              <a:rPr lang="pt-BR" sz="2000" dirty="0" smtClean="0">
                <a:latin typeface="Calibri" pitchFamily="34" charset="0"/>
              </a:rPr>
              <a:t> A comunicação entre os dispositivos utiliza vários ‘protocolos’ de comunicação. </a:t>
            </a:r>
          </a:p>
          <a:p>
            <a:pPr algn="just">
              <a:lnSpc>
                <a:spcPct val="120000"/>
              </a:lnSpc>
              <a:buFont typeface="Arial" pitchFamily="34" charset="0"/>
              <a:buChar char="•"/>
            </a:pPr>
            <a:r>
              <a:rPr lang="pt-BR" sz="2000" dirty="0" smtClean="0">
                <a:latin typeface="Calibri" pitchFamily="34" charset="0"/>
              </a:rPr>
              <a:t> O designer tem de saber como os diferentes dispositivos se comunicam.</a:t>
            </a:r>
            <a:endParaRPr lang="pt-BR" sz="2000" dirty="0" smtClean="0">
              <a:solidFill>
                <a:srgbClr val="000000"/>
              </a:solidFill>
              <a:latin typeface="Calibri" pitchFamily="34" charset="0"/>
              <a:ea typeface="Times New Roman"/>
            </a:endParaRPr>
          </a:p>
        </p:txBody>
      </p:sp>
      <p:sp>
        <p:nvSpPr>
          <p:cNvPr id="5" name="Title 1"/>
          <p:cNvSpPr>
            <a:spLocks noGrp="1"/>
          </p:cNvSpPr>
          <p:nvPr>
            <p:ph type="title"/>
          </p:nvPr>
        </p:nvSpPr>
        <p:spPr bwMode="auto">
          <a:xfrm>
            <a:off x="251520" y="548680"/>
            <a:ext cx="8229600" cy="652934"/>
          </a:xfrm>
          <a:noFill/>
          <a:ln>
            <a:miter lim="800000"/>
            <a:headEnd/>
            <a:tailEnd/>
          </a:ln>
        </p:spPr>
        <p:txBody>
          <a:bodyPr vert="horz" wrap="square" lIns="91440" tIns="45720" rIns="91440" bIns="45720" numCol="1" anchor="t" anchorCtr="0" compatLnSpc="1">
            <a:prstTxWarp prst="textNoShape">
              <a:avLst/>
            </a:prstTxWarp>
            <a:normAutofit/>
          </a:bodyPr>
          <a:lstStyle/>
          <a:p>
            <a:pPr algn="l" eaLnBrk="1" hangingPunct="1"/>
            <a:r>
              <a:rPr lang="en-US" sz="2800" b="1" dirty="0" smtClean="0">
                <a:solidFill>
                  <a:srgbClr val="000000"/>
                </a:solidFill>
                <a:latin typeface="Calibri" pitchFamily="34" charset="0"/>
                <a:ea typeface="ヒラギノ角ゴ Pro W3"/>
                <a:cs typeface="ヒラギノ角ゴ Pro W3"/>
              </a:rPr>
              <a:t>Tecnologia</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bwMode="auto">
          <a:xfrm>
            <a:off x="251520" y="548680"/>
            <a:ext cx="8229600" cy="724942"/>
          </a:xfrm>
          <a:noFill/>
          <a:ln>
            <a:miter lim="800000"/>
            <a:headEnd/>
            <a:tailEnd/>
          </a:ln>
        </p:spPr>
        <p:txBody>
          <a:bodyPr vert="horz" wrap="square" lIns="91440" tIns="45720" rIns="91440" bIns="45720" numCol="1" anchor="t" anchorCtr="0" compatLnSpc="1">
            <a:prstTxWarp prst="textNoShape">
              <a:avLst/>
            </a:prstTxWarp>
            <a:normAutofit/>
          </a:bodyPr>
          <a:lstStyle/>
          <a:p>
            <a:pPr algn="l" eaLnBrk="1" hangingPunct="1"/>
            <a:r>
              <a:rPr lang="en-US" sz="2800" b="1" dirty="0" smtClean="0">
                <a:solidFill>
                  <a:srgbClr val="000000"/>
                </a:solidFill>
                <a:latin typeface="Calibri" pitchFamily="34" charset="0"/>
                <a:ea typeface="ヒラギノ角ゴ Pro W3"/>
                <a:cs typeface="ヒラギノ角ゴ Pro W3"/>
              </a:rPr>
              <a:t>Atividades e contextos</a:t>
            </a:r>
          </a:p>
        </p:txBody>
      </p:sp>
      <p:sp>
        <p:nvSpPr>
          <p:cNvPr id="3" name="Text Placeholder 2"/>
          <p:cNvSpPr>
            <a:spLocks noGrp="1"/>
          </p:cNvSpPr>
          <p:nvPr>
            <p:ph type="body" idx="1"/>
          </p:nvPr>
        </p:nvSpPr>
        <p:spPr>
          <a:xfrm>
            <a:off x="251520" y="1988840"/>
            <a:ext cx="8640960" cy="4320480"/>
          </a:xfrm>
        </p:spPr>
        <p:txBody>
          <a:bodyPr>
            <a:noAutofit/>
          </a:bodyPr>
          <a:lstStyle/>
          <a:p>
            <a:pPr marL="0" algn="just">
              <a:spcBef>
                <a:spcPts val="0"/>
              </a:spcBef>
            </a:pPr>
            <a:r>
              <a:rPr lang="pt-BR" sz="2000" dirty="0" smtClean="0">
                <a:latin typeface="Calibri" pitchFamily="34" charset="0"/>
              </a:rPr>
              <a:t>A interação normalmente acontece no contexto de alguma ‘comunidade de prática’.</a:t>
            </a:r>
          </a:p>
          <a:p>
            <a:pPr marL="0" algn="just">
              <a:spcBef>
                <a:spcPts val="0"/>
              </a:spcBef>
            </a:pPr>
            <a:r>
              <a:rPr lang="pt-BR" sz="2000" dirty="0" smtClean="0">
                <a:latin typeface="Calibri" pitchFamily="34" charset="0"/>
              </a:rPr>
              <a:t>Esse termo é usado para denotar grupos de pessoas que compartilham ideias e valores e que se envolvem em atividades semelhantes.</a:t>
            </a:r>
          </a:p>
          <a:p>
            <a:pPr marL="0" algn="just">
              <a:spcBef>
                <a:spcPts val="0"/>
              </a:spcBef>
            </a:pPr>
            <a:r>
              <a:rPr lang="pt-BR" sz="2000" dirty="0" smtClean="0">
                <a:latin typeface="Calibri" pitchFamily="34" charset="0"/>
              </a:rPr>
              <a:t>Nas comunidades e organizações empresariais, métodos para sistemas de informação se desenvolveram ao longo dos anos para garantir que sejam desenvolvidos sistemas de informação eficazes e que atendam às necessidades das pessoas que neles trabalham.</a:t>
            </a:r>
          </a:p>
          <a:p>
            <a:pPr marL="0" algn="just">
              <a:spcBef>
                <a:spcPts val="0"/>
              </a:spcBef>
              <a:buFont typeface="Arial" pitchFamily="34" charset="0"/>
              <a:buChar char="•"/>
            </a:pPr>
            <a:r>
              <a:rPr lang="pt-BR" sz="2000" dirty="0" smtClean="0">
                <a:latin typeface="Calibri" pitchFamily="34" charset="0"/>
              </a:rPr>
              <a:t> Em particular, a teoria dos sistemas soft (Checkland e Scholes, 1999) fornece um sistema de referência bastante útil no enfoque do design de sistemas interativos. </a:t>
            </a:r>
          </a:p>
          <a:p>
            <a:pPr marL="0" algn="just">
              <a:spcBef>
                <a:spcPts val="0"/>
              </a:spcBef>
              <a:buFont typeface="Arial" pitchFamily="34" charset="0"/>
              <a:buChar char="•"/>
            </a:pPr>
            <a:r>
              <a:rPr lang="pt-BR" sz="2000" dirty="0" smtClean="0">
                <a:latin typeface="Calibri" pitchFamily="34" charset="0"/>
              </a:rPr>
              <a:t> Psicologia social e organizacional são necessárias para avaliar os efeitos das mudanças tecnológicas nas organizações e, recentemente, a gestão do conhecimento e a computação social tornaram-se áreas importantes. </a:t>
            </a:r>
          </a:p>
          <a:p>
            <a:pPr algn="just"/>
            <a:endParaRPr lang="pt-BR" sz="2000" dirty="0" smtClean="0">
              <a:latin typeface="Calibri"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bwMode="auto">
          <a:xfrm>
            <a:off x="251520" y="548680"/>
            <a:ext cx="8229600" cy="652934"/>
          </a:xfrm>
          <a:noFill/>
          <a:ln>
            <a:miter lim="800000"/>
            <a:headEnd/>
            <a:tailEnd/>
          </a:ln>
        </p:spPr>
        <p:txBody>
          <a:bodyPr vert="horz" wrap="square" lIns="91440" tIns="45720" rIns="91440" bIns="45720" numCol="1" anchor="t" anchorCtr="0" compatLnSpc="1">
            <a:prstTxWarp prst="textNoShape">
              <a:avLst/>
            </a:prstTxWarp>
            <a:normAutofit/>
          </a:bodyPr>
          <a:lstStyle/>
          <a:p>
            <a:pPr algn="l" eaLnBrk="1" hangingPunct="1"/>
            <a:r>
              <a:rPr lang="en-US" sz="2800" b="1" dirty="0" smtClean="0">
                <a:solidFill>
                  <a:srgbClr val="000000"/>
                </a:solidFill>
                <a:latin typeface="Calibri" pitchFamily="34" charset="0"/>
                <a:ea typeface="ヒラギノ角ゴ Pro W3"/>
                <a:cs typeface="ヒラギノ角ゴ Pro W3"/>
              </a:rPr>
              <a:t>Design</a:t>
            </a:r>
          </a:p>
        </p:txBody>
      </p:sp>
      <p:sp>
        <p:nvSpPr>
          <p:cNvPr id="3" name="Text Placeholder 2"/>
          <p:cNvSpPr>
            <a:spLocks noGrp="1"/>
          </p:cNvSpPr>
          <p:nvPr>
            <p:ph type="body" idx="1"/>
          </p:nvPr>
        </p:nvSpPr>
        <p:spPr>
          <a:xfrm>
            <a:off x="230832" y="1988840"/>
            <a:ext cx="8661648" cy="4032448"/>
          </a:xfrm>
        </p:spPr>
        <p:txBody>
          <a:bodyPr>
            <a:normAutofit/>
          </a:bodyPr>
          <a:lstStyle/>
          <a:p>
            <a:pPr marL="0" algn="just">
              <a:spcBef>
                <a:spcPts val="0"/>
              </a:spcBef>
            </a:pPr>
            <a:r>
              <a:rPr lang="pt-BR" sz="2000" dirty="0" smtClean="0">
                <a:latin typeface="Calibri" pitchFamily="34" charset="0"/>
              </a:rPr>
              <a:t>Princípios e práticas que vêm de todas as disciplinas do design são utilizados no projeto de sistemas interativos.</a:t>
            </a:r>
          </a:p>
          <a:p>
            <a:pPr marL="0" algn="just">
              <a:spcBef>
                <a:spcPts val="0"/>
              </a:spcBef>
              <a:buNone/>
            </a:pPr>
            <a:endParaRPr lang="pt-BR" sz="2000" dirty="0" smtClean="0">
              <a:latin typeface="Calibri" pitchFamily="34" charset="0"/>
            </a:endParaRPr>
          </a:p>
          <a:p>
            <a:pPr marL="0" algn="just">
              <a:spcBef>
                <a:spcPts val="0"/>
              </a:spcBef>
            </a:pPr>
            <a:r>
              <a:rPr lang="pt-BR" sz="2000" dirty="0" smtClean="0">
                <a:latin typeface="Calibri" pitchFamily="34" charset="0"/>
              </a:rPr>
              <a:t>Ideias e filosofias de arquitetura, paisagismo, design de interiores, de moda e de joias, afloram de várias maneiras e formas. </a:t>
            </a:r>
          </a:p>
          <a:p>
            <a:pPr marL="0" algn="just">
              <a:spcBef>
                <a:spcPts val="0"/>
              </a:spcBef>
              <a:buNone/>
            </a:pPr>
            <a:endParaRPr lang="pt-BR" sz="2000" dirty="0" smtClean="0">
              <a:latin typeface="Calibri" pitchFamily="34" charset="0"/>
            </a:endParaRPr>
          </a:p>
          <a:p>
            <a:pPr marL="0" algn="just">
              <a:spcBef>
                <a:spcPts val="0"/>
              </a:spcBef>
            </a:pPr>
            <a:r>
              <a:rPr lang="pt-BR" sz="2000" dirty="0" smtClean="0">
                <a:latin typeface="Calibri" pitchFamily="34" charset="0"/>
              </a:rPr>
              <a:t>Não é fácil simplesmente extrair ideias dessas disciplinas do design, já que boa parte do conhecimento é específico de determinado gênero.</a:t>
            </a:r>
          </a:p>
          <a:p>
            <a:pPr marL="0" algn="just">
              <a:spcBef>
                <a:spcPts val="0"/>
              </a:spcBef>
              <a:buNone/>
            </a:pPr>
            <a:r>
              <a:rPr lang="pt-BR" sz="2000" dirty="0" smtClean="0">
                <a:latin typeface="Calibri" pitchFamily="34" charset="0"/>
              </a:rPr>
              <a:t> </a:t>
            </a:r>
          </a:p>
          <a:p>
            <a:pPr marL="0" algn="just">
              <a:spcBef>
                <a:spcPts val="0"/>
              </a:spcBef>
            </a:pPr>
            <a:r>
              <a:rPr lang="pt-BR" sz="2000" dirty="0" smtClean="0">
                <a:latin typeface="Calibri" pitchFamily="34" charset="0"/>
              </a:rPr>
              <a:t>O designer precisa conhecer o material com o qual trabalha e é provável que surjam novas disciplinas de design especializado.</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bwMode="auto">
          <a:xfrm>
            <a:off x="251520" y="548680"/>
            <a:ext cx="8229600" cy="796950"/>
          </a:xfrm>
          <a:noFill/>
          <a:ln>
            <a:miter lim="800000"/>
            <a:headEnd/>
            <a:tailEnd/>
          </a:ln>
        </p:spPr>
        <p:txBody>
          <a:bodyPr vert="horz" wrap="square" lIns="91440" tIns="45720" rIns="91440" bIns="45720" numCol="1" anchor="t" anchorCtr="0" compatLnSpc="1">
            <a:prstTxWarp prst="textNoShape">
              <a:avLst/>
            </a:prstTxWarp>
            <a:normAutofit/>
          </a:bodyPr>
          <a:lstStyle/>
          <a:p>
            <a:pPr algn="l" eaLnBrk="1" hangingPunct="1"/>
            <a:r>
              <a:rPr lang="en-US" sz="2800" b="1" dirty="0" smtClean="0">
                <a:solidFill>
                  <a:srgbClr val="000000"/>
                </a:solidFill>
                <a:latin typeface="Calibri" pitchFamily="34" charset="0"/>
                <a:ea typeface="ヒラギノ角ゴ Pro W3"/>
                <a:cs typeface="ヒラギノ角ゴ Pro W3"/>
              </a:rPr>
              <a:t>Disciplinas do design</a:t>
            </a:r>
          </a:p>
        </p:txBody>
      </p:sp>
      <p:sp>
        <p:nvSpPr>
          <p:cNvPr id="3" name="Text Placeholder 2"/>
          <p:cNvSpPr>
            <a:spLocks noGrp="1"/>
          </p:cNvSpPr>
          <p:nvPr>
            <p:ph type="body" idx="1"/>
          </p:nvPr>
        </p:nvSpPr>
        <p:spPr>
          <a:xfrm>
            <a:off x="251520" y="1988840"/>
            <a:ext cx="8640960" cy="3921299"/>
          </a:xfrm>
        </p:spPr>
        <p:txBody>
          <a:bodyPr>
            <a:noAutofit/>
          </a:bodyPr>
          <a:lstStyle/>
          <a:p>
            <a:pPr marL="0" algn="just">
              <a:spcBef>
                <a:spcPts val="0"/>
              </a:spcBef>
            </a:pPr>
            <a:r>
              <a:rPr lang="pt-BR" sz="2000" dirty="0" smtClean="0">
                <a:latin typeface="Calibri" pitchFamily="34" charset="0"/>
              </a:rPr>
              <a:t>Uma das disciplinas é o design de produtos que, em si, está mudando à medida que agrega a natureza da interatividade.</a:t>
            </a:r>
          </a:p>
          <a:p>
            <a:pPr marL="0" algn="just">
              <a:spcBef>
                <a:spcPts val="0"/>
              </a:spcBef>
              <a:buNone/>
            </a:pPr>
            <a:endParaRPr lang="pt-BR" sz="2000" dirty="0" smtClean="0">
              <a:latin typeface="Calibri" pitchFamily="34" charset="0"/>
            </a:endParaRPr>
          </a:p>
          <a:p>
            <a:pPr marL="0" algn="just">
              <a:spcBef>
                <a:spcPts val="0"/>
              </a:spcBef>
            </a:pPr>
            <a:r>
              <a:rPr lang="pt-BR" sz="2000" dirty="0" smtClean="0">
                <a:latin typeface="Calibri" pitchFamily="34" charset="0"/>
              </a:rPr>
              <a:t>O design de produtos é uma disciplina que contribui de forma importante para as habilidades do designer de sistemas interativos. </a:t>
            </a:r>
          </a:p>
          <a:p>
            <a:pPr marL="0" algn="just">
              <a:spcBef>
                <a:spcPts val="0"/>
              </a:spcBef>
              <a:buNone/>
            </a:pPr>
            <a:endParaRPr lang="pt-BR" sz="2000" dirty="0" smtClean="0">
              <a:latin typeface="Calibri" pitchFamily="34" charset="0"/>
            </a:endParaRPr>
          </a:p>
          <a:p>
            <a:pPr marL="0" algn="just">
              <a:spcBef>
                <a:spcPts val="0"/>
              </a:spcBef>
            </a:pPr>
            <a:r>
              <a:rPr lang="pt-BR" sz="2000" dirty="0" smtClean="0">
                <a:latin typeface="Calibri" pitchFamily="34" charset="0"/>
              </a:rPr>
              <a:t>O design gráfico e o de informação são particularmente importantes para as questões de </a:t>
            </a:r>
            <a:r>
              <a:rPr lang="pt-BR" sz="2000" i="1" dirty="0" smtClean="0">
                <a:latin typeface="Calibri" pitchFamily="34" charset="0"/>
              </a:rPr>
              <a:t>layout da informação e para o entendimento </a:t>
            </a:r>
            <a:r>
              <a:rPr lang="pt-BR" sz="2000" dirty="0" smtClean="0">
                <a:latin typeface="Calibri" pitchFamily="34" charset="0"/>
              </a:rPr>
              <a:t>da experiência estética dos produtos. </a:t>
            </a:r>
          </a:p>
          <a:p>
            <a:pPr marL="0" algn="just">
              <a:spcBef>
                <a:spcPts val="0"/>
              </a:spcBef>
              <a:buNone/>
            </a:pPr>
            <a:endParaRPr lang="pt-BR" sz="2000" dirty="0" smtClean="0">
              <a:latin typeface="Calibri" pitchFamily="34" charset="0"/>
            </a:endParaRPr>
          </a:p>
          <a:p>
            <a:pPr marL="0" algn="just">
              <a:spcBef>
                <a:spcPts val="0"/>
              </a:spcBef>
            </a:pPr>
            <a:r>
              <a:rPr lang="pt-BR" sz="2000" dirty="0" smtClean="0">
                <a:latin typeface="Calibri" pitchFamily="34" charset="0"/>
              </a:rPr>
              <a:t>A interação humano-computador em si desenvolveu muitas técnicas para garantir que o design seja centrado nas pessoas.</a:t>
            </a:r>
            <a:endParaRPr lang="en-US" sz="2000" dirty="0" smtClean="0">
              <a:solidFill>
                <a:srgbClr val="000000"/>
              </a:solidFill>
              <a:latin typeface="Calibri" pitchFamily="34" charset="0"/>
              <a:ea typeface="Times New Roman"/>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48680"/>
            <a:ext cx="4546848" cy="864096"/>
          </a:xfrm>
        </p:spPr>
        <p:txBody>
          <a:bodyPr>
            <a:noAutofit/>
          </a:bodyPr>
          <a:lstStyle/>
          <a:p>
            <a:pPr algn="l" eaLnBrk="1" fontAlgn="auto" hangingPunct="1">
              <a:spcAft>
                <a:spcPts val="0"/>
              </a:spcAft>
              <a:defRPr/>
            </a:pPr>
            <a:r>
              <a:rPr lang="en-US" sz="2600" b="1" dirty="0" smtClean="0">
                <a:solidFill>
                  <a:srgbClr val="000000"/>
                </a:solidFill>
                <a:latin typeface="Calibri" pitchFamily="34" charset="0"/>
                <a:ea typeface="ヒラギノ角ゴ Pro W3"/>
              </a:rPr>
              <a:t>Por que ser centrado no humano é importante</a:t>
            </a:r>
          </a:p>
        </p:txBody>
      </p:sp>
      <p:sp>
        <p:nvSpPr>
          <p:cNvPr id="3" name="Text Placeholder 2"/>
          <p:cNvSpPr>
            <a:spLocks noGrp="1"/>
          </p:cNvSpPr>
          <p:nvPr>
            <p:ph type="body" idx="1"/>
          </p:nvPr>
        </p:nvSpPr>
        <p:spPr>
          <a:xfrm>
            <a:off x="251520" y="1988840"/>
            <a:ext cx="8640960" cy="4320480"/>
          </a:xfrm>
        </p:spPr>
        <p:txBody>
          <a:bodyPr>
            <a:normAutofit fontScale="92500" lnSpcReduction="20000"/>
          </a:bodyPr>
          <a:lstStyle/>
          <a:p>
            <a:pPr algn="just"/>
            <a:r>
              <a:rPr lang="pt-BR" sz="2200" dirty="0" smtClean="0">
                <a:latin typeface="Calibri" pitchFamily="34" charset="0"/>
              </a:rPr>
              <a:t>Ser centrado no humano, em termos de design, é caro. </a:t>
            </a:r>
          </a:p>
          <a:p>
            <a:pPr algn="just">
              <a:buNone/>
            </a:pPr>
            <a:endParaRPr lang="pt-BR" sz="2200" dirty="0" smtClean="0">
              <a:latin typeface="Calibri" pitchFamily="34" charset="0"/>
            </a:endParaRPr>
          </a:p>
          <a:p>
            <a:pPr algn="just"/>
            <a:r>
              <a:rPr lang="pt-BR" sz="2200" dirty="0" smtClean="0">
                <a:latin typeface="Calibri" pitchFamily="34" charset="0"/>
              </a:rPr>
              <a:t>Implica observar pessoas, conversar e experimentar ideias com elas, e isso demanda tempo. </a:t>
            </a:r>
          </a:p>
          <a:p>
            <a:pPr algn="just">
              <a:buNone/>
            </a:pPr>
            <a:endParaRPr lang="pt-BR" sz="2200" dirty="0" smtClean="0">
              <a:latin typeface="Calibri" pitchFamily="34" charset="0"/>
            </a:endParaRPr>
          </a:p>
          <a:p>
            <a:pPr algn="just"/>
            <a:r>
              <a:rPr lang="pt-BR" sz="2200" dirty="0" smtClean="0">
                <a:latin typeface="Calibri" pitchFamily="34" charset="0"/>
              </a:rPr>
              <a:t>Ser centrado no humano é um custo adicional para qualquer projeto, de forma que as empresas, com razão, perguntam se vale a pena investir tanto tempo para conversar com pessoas, produzir protótipos de designs e assim por diante. </a:t>
            </a:r>
          </a:p>
          <a:p>
            <a:pPr algn="just">
              <a:buNone/>
            </a:pPr>
            <a:endParaRPr lang="pt-BR" sz="2200" dirty="0" smtClean="0">
              <a:latin typeface="Calibri" pitchFamily="34" charset="0"/>
            </a:endParaRPr>
          </a:p>
          <a:p>
            <a:pPr algn="just"/>
            <a:r>
              <a:rPr lang="pt-BR" sz="2200" dirty="0" smtClean="0">
                <a:latin typeface="Calibri" pitchFamily="34" charset="0"/>
              </a:rPr>
              <a:t>A resposta é um radical ‘sim’. </a:t>
            </a:r>
          </a:p>
          <a:p>
            <a:pPr algn="just">
              <a:buNone/>
            </a:pPr>
            <a:endParaRPr lang="pt-BR" sz="2200" dirty="0" smtClean="0">
              <a:latin typeface="Calibri" pitchFamily="34" charset="0"/>
            </a:endParaRPr>
          </a:p>
          <a:p>
            <a:pPr algn="just"/>
            <a:r>
              <a:rPr lang="pt-BR" sz="2200" dirty="0" smtClean="0">
                <a:latin typeface="Calibri" pitchFamily="34" charset="0"/>
              </a:rPr>
              <a:t>Adotar uma abordagem centrada no humano em designs de sistemas interativos é vantajoso por uma série de razões.</a:t>
            </a:r>
          </a:p>
          <a:p>
            <a:pPr algn="just"/>
            <a:endParaRPr lang="en-US" sz="3600" dirty="0" smtClean="0">
              <a:solidFill>
                <a:srgbClr val="000000"/>
              </a:solidFill>
              <a:ea typeface="Times New Roman"/>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bwMode="auto">
          <a:xfrm>
            <a:off x="251520" y="548680"/>
            <a:ext cx="8229600" cy="652934"/>
          </a:xfrm>
          <a:noFill/>
          <a:ln>
            <a:miter lim="800000"/>
            <a:headEnd/>
            <a:tailEnd/>
          </a:ln>
        </p:spPr>
        <p:txBody>
          <a:bodyPr vert="horz" wrap="square" lIns="91440" tIns="45720" rIns="91440" bIns="45720" numCol="1" anchor="t" anchorCtr="0" compatLnSpc="1">
            <a:prstTxWarp prst="textNoShape">
              <a:avLst/>
            </a:prstTxWarp>
            <a:normAutofit/>
          </a:bodyPr>
          <a:lstStyle/>
          <a:p>
            <a:pPr algn="l" eaLnBrk="1" hangingPunct="1"/>
            <a:r>
              <a:rPr lang="en-US" sz="2800" b="1" dirty="0" smtClean="0">
                <a:solidFill>
                  <a:srgbClr val="000000"/>
                </a:solidFill>
                <a:latin typeface="Calibri" pitchFamily="34" charset="0"/>
                <a:ea typeface="ヒラギノ角ゴ Pro W3"/>
                <a:cs typeface="ヒラギノ角ゴ Pro W3"/>
              </a:rPr>
              <a:t>Retorno do investimento</a:t>
            </a:r>
          </a:p>
        </p:txBody>
      </p:sp>
      <p:sp>
        <p:nvSpPr>
          <p:cNvPr id="3" name="Text Placeholder 2"/>
          <p:cNvSpPr>
            <a:spLocks noGrp="1"/>
          </p:cNvSpPr>
          <p:nvPr>
            <p:ph type="body" idx="1"/>
          </p:nvPr>
        </p:nvSpPr>
        <p:spPr>
          <a:xfrm>
            <a:off x="251520" y="1988840"/>
            <a:ext cx="8640960" cy="4464495"/>
          </a:xfrm>
        </p:spPr>
        <p:txBody>
          <a:bodyPr>
            <a:noAutofit/>
          </a:bodyPr>
          <a:lstStyle/>
          <a:p>
            <a:pPr marL="0" algn="just">
              <a:spcBef>
                <a:spcPts val="0"/>
              </a:spcBef>
            </a:pPr>
            <a:r>
              <a:rPr lang="pt-BR" sz="2000" dirty="0" smtClean="0">
                <a:latin typeface="Calibri" pitchFamily="34" charset="0"/>
              </a:rPr>
              <a:t>Prestar atenção às necessidades das pessoas e à usabilidade do produto resulta em menos ligações para as linhas de atendimento ao cliente, menos material de treinamento, mais rendimento, mais vendas e assim por diante.</a:t>
            </a:r>
          </a:p>
          <a:p>
            <a:pPr marL="0" algn="just">
              <a:spcBef>
                <a:spcPts val="0"/>
              </a:spcBef>
            </a:pPr>
            <a:r>
              <a:rPr lang="pt-BR" sz="2000" dirty="0" smtClean="0">
                <a:latin typeface="Calibri" pitchFamily="34" charset="0"/>
              </a:rPr>
              <a:t>Envolver de perto as pessoas no design de seus sistemas ajuda a garantir a aceitabilidade. </a:t>
            </a:r>
          </a:p>
          <a:p>
            <a:pPr marL="0" algn="just">
              <a:spcBef>
                <a:spcPts val="0"/>
              </a:spcBef>
            </a:pPr>
            <a:r>
              <a:rPr lang="pt-BR" sz="2000" dirty="0" smtClean="0">
                <a:latin typeface="Calibri" pitchFamily="34" charset="0"/>
              </a:rPr>
              <a:t>Os sistemas serão mais eficazes se forem projetados a partir de uma perspectiva centrada no humano e as pessoas serão mais produtivas.</a:t>
            </a:r>
          </a:p>
          <a:p>
            <a:pPr marL="0" algn="just">
              <a:spcBef>
                <a:spcPts val="0"/>
              </a:spcBef>
              <a:buFont typeface="Arial" pitchFamily="34" charset="0"/>
              <a:buChar char="•"/>
            </a:pPr>
            <a:r>
              <a:rPr lang="pt-BR" sz="2000" dirty="0" smtClean="0">
                <a:latin typeface="Calibri" pitchFamily="34" charset="0"/>
              </a:rPr>
              <a:t> Em nenhum outro lugar o argumento econômico é mais pertinente do que no web design e nos sites de comércio eletrônico. </a:t>
            </a:r>
          </a:p>
          <a:p>
            <a:pPr marL="0" algn="just">
              <a:spcBef>
                <a:spcPts val="0"/>
              </a:spcBef>
              <a:buFont typeface="Arial" pitchFamily="34" charset="0"/>
              <a:buChar char="•"/>
            </a:pPr>
            <a:r>
              <a:rPr lang="pt-BR" sz="2000" dirty="0" smtClean="0">
                <a:latin typeface="Calibri" pitchFamily="34" charset="0"/>
              </a:rPr>
              <a:t> Jared Spool e sua empresa, User Interface Engineering, têm uma série de relatórios demonstrando a importância do bom design para o comércio eletrônico e alegam que as vendas podem aumentar em 225% transformando ‘curiosos’ em ‘compradores’.</a:t>
            </a:r>
            <a:endParaRPr lang="en-US" sz="2000" dirty="0" smtClean="0">
              <a:solidFill>
                <a:srgbClr val="000000"/>
              </a:solidFill>
              <a:latin typeface="Calibri" pitchFamily="34" charset="0"/>
              <a:ea typeface="Times New Roman"/>
            </a:endParaRPr>
          </a:p>
          <a:p>
            <a:pPr algn="just"/>
            <a:endParaRPr lang="pt-BR" sz="2000" dirty="0" smtClean="0">
              <a:latin typeface="Calibri"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bwMode="auto">
          <a:xfrm>
            <a:off x="251520" y="548680"/>
            <a:ext cx="8229600" cy="652934"/>
          </a:xfrm>
          <a:noFill/>
          <a:ln>
            <a:miter lim="800000"/>
            <a:headEnd/>
            <a:tailEnd/>
          </a:ln>
        </p:spPr>
        <p:txBody>
          <a:bodyPr vert="horz" wrap="square" lIns="91440" tIns="45720" rIns="91440" bIns="45720" numCol="1" anchor="t" anchorCtr="0" compatLnSpc="1">
            <a:prstTxWarp prst="textNoShape">
              <a:avLst/>
            </a:prstTxWarp>
            <a:normAutofit/>
          </a:bodyPr>
          <a:lstStyle/>
          <a:p>
            <a:pPr algn="l" eaLnBrk="1" hangingPunct="1"/>
            <a:r>
              <a:rPr lang="en-US" sz="2800" b="1" dirty="0" smtClean="0">
                <a:solidFill>
                  <a:srgbClr val="000000"/>
                </a:solidFill>
                <a:latin typeface="Calibri" pitchFamily="34" charset="0"/>
                <a:ea typeface="ヒラギノ角ゴ Pro W3"/>
                <a:cs typeface="ヒラギノ角ゴ Pro W3"/>
              </a:rPr>
              <a:t>Segurança</a:t>
            </a:r>
          </a:p>
        </p:txBody>
      </p:sp>
      <p:sp>
        <p:nvSpPr>
          <p:cNvPr id="3" name="Text Placeholder 2"/>
          <p:cNvSpPr>
            <a:spLocks noGrp="1"/>
          </p:cNvSpPr>
          <p:nvPr>
            <p:ph type="body" idx="1"/>
          </p:nvPr>
        </p:nvSpPr>
        <p:spPr>
          <a:xfrm>
            <a:off x="251520" y="1988840"/>
            <a:ext cx="8640960" cy="4320480"/>
          </a:xfrm>
        </p:spPr>
        <p:txBody>
          <a:bodyPr>
            <a:noAutofit/>
          </a:bodyPr>
          <a:lstStyle/>
          <a:p>
            <a:pPr marL="0" algn="just">
              <a:spcBef>
                <a:spcPts val="0"/>
              </a:spcBef>
            </a:pPr>
            <a:r>
              <a:rPr lang="pt-BR" sz="2000" dirty="0" smtClean="0">
                <a:latin typeface="Calibri" pitchFamily="34" charset="0"/>
              </a:rPr>
              <a:t>No início da década de 1980, houve um acidente em uma usina nuclear de Three Mile Island, nos Estados Unidos, que quase resultou na fusão do núcleo do reator. </a:t>
            </a:r>
          </a:p>
          <a:p>
            <a:pPr marL="0" algn="just">
              <a:spcBef>
                <a:spcPts val="0"/>
              </a:spcBef>
            </a:pPr>
            <a:r>
              <a:rPr lang="pt-BR" sz="2000" dirty="0" smtClean="0">
                <a:latin typeface="Calibri" pitchFamily="34" charset="0"/>
              </a:rPr>
              <a:t>Ao que consta, um dos problemas foi que um painel de controle indicava que uma válvula estava fechada quando, de fato, ela estava aberta e, além disso, outro indicador ficou oculto por uma etiqueta anexada a um outro controle.</a:t>
            </a:r>
          </a:p>
          <a:p>
            <a:pPr marL="0" algn="just">
              <a:spcBef>
                <a:spcPts val="0"/>
              </a:spcBef>
              <a:buFont typeface="Arial" pitchFamily="34" charset="0"/>
              <a:buChar char="•"/>
            </a:pPr>
            <a:r>
              <a:rPr lang="pt-BR" sz="2000" dirty="0" smtClean="0">
                <a:latin typeface="Calibri" pitchFamily="34" charset="0"/>
              </a:rPr>
              <a:t> São dois erros fundamentais de design – um técnico e outro organizacional – que as técnicas de design centrado no humano ajudariam a evitar. </a:t>
            </a:r>
          </a:p>
          <a:p>
            <a:pPr marL="0" algn="just">
              <a:spcBef>
                <a:spcPts val="0"/>
              </a:spcBef>
              <a:buFont typeface="Arial" pitchFamily="34" charset="0"/>
              <a:buChar char="•"/>
            </a:pPr>
            <a:r>
              <a:rPr lang="pt-BR" sz="2000" dirty="0" smtClean="0">
                <a:latin typeface="Calibri" pitchFamily="34" charset="0"/>
              </a:rPr>
              <a:t> Os sistemas têm de ser projetados para pessoas e contextos. </a:t>
            </a:r>
          </a:p>
          <a:p>
            <a:pPr marL="0" algn="just">
              <a:spcBef>
                <a:spcPts val="0"/>
              </a:spcBef>
              <a:buFont typeface="Arial" pitchFamily="34" charset="0"/>
              <a:buChar char="•"/>
            </a:pPr>
            <a:r>
              <a:rPr lang="pt-BR" sz="2000" dirty="0" smtClean="0">
                <a:latin typeface="Calibri" pitchFamily="34" charset="0"/>
              </a:rPr>
              <a:t> De nada adianta alegar ‘erro humano’ se o design já de início era tão ruim que um acidente acabaria fatalmente acontecendo.</a:t>
            </a:r>
          </a:p>
          <a:p>
            <a:pPr marL="0" algn="just">
              <a:spcBef>
                <a:spcPts val="0"/>
              </a:spcBef>
            </a:pPr>
            <a:endParaRPr lang="pt-BR" sz="2000" dirty="0" smtClean="0">
              <a:latin typeface="Calibri" pitchFamily="34" charset="0"/>
            </a:endParaRPr>
          </a:p>
          <a:p>
            <a:pPr algn="just"/>
            <a:endParaRPr lang="en-US" sz="2400" dirty="0" smtClean="0">
              <a:solidFill>
                <a:srgbClr val="000000"/>
              </a:solidFill>
              <a:ea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76374"/>
            <a:ext cx="4644008" cy="936402"/>
          </a:xfrm>
        </p:spPr>
        <p:txBody>
          <a:bodyPr>
            <a:noAutofit/>
          </a:bodyPr>
          <a:lstStyle/>
          <a:p>
            <a:pPr algn="l" eaLnBrk="1" fontAlgn="auto" hangingPunct="1">
              <a:spcAft>
                <a:spcPts val="0"/>
              </a:spcAft>
              <a:defRPr/>
            </a:pPr>
            <a:r>
              <a:rPr lang="en-US" sz="2600" b="1" dirty="0" smtClean="0">
                <a:solidFill>
                  <a:srgbClr val="000000"/>
                </a:solidFill>
                <a:latin typeface="Calibri" pitchFamily="34" charset="0"/>
                <a:ea typeface="ヒラギノ角ゴ Pro W3"/>
              </a:rPr>
              <a:t>A variedade de sistemas interativos</a:t>
            </a:r>
          </a:p>
        </p:txBody>
      </p:sp>
      <p:sp>
        <p:nvSpPr>
          <p:cNvPr id="3" name="Text Placeholder 2"/>
          <p:cNvSpPr>
            <a:spLocks noGrp="1"/>
          </p:cNvSpPr>
          <p:nvPr>
            <p:ph type="body" idx="1"/>
          </p:nvPr>
        </p:nvSpPr>
        <p:spPr>
          <a:xfrm>
            <a:off x="251520" y="1988840"/>
            <a:ext cx="8640960" cy="4281339"/>
          </a:xfrm>
        </p:spPr>
        <p:txBody>
          <a:bodyPr>
            <a:noAutofit/>
          </a:bodyPr>
          <a:lstStyle/>
          <a:p>
            <a:pPr marL="0" algn="just">
              <a:spcBef>
                <a:spcPts val="0"/>
              </a:spcBef>
              <a:buFont typeface="Arial" pitchFamily="34" charset="0"/>
              <a:buChar char="•"/>
            </a:pPr>
            <a:r>
              <a:rPr lang="pt-BR" sz="2000" dirty="0" smtClean="0">
                <a:latin typeface="Calibri" pitchFamily="34" charset="0"/>
              </a:rPr>
              <a:t>O design de sistemas interativos diz respeito a muitos tipos diferentes de produtos e implica:</a:t>
            </a:r>
            <a:r>
              <a:rPr lang="en-US" sz="2000" dirty="0" smtClean="0">
                <a:solidFill>
                  <a:srgbClr val="000000"/>
                </a:solidFill>
                <a:latin typeface="Calibri" pitchFamily="34" charset="0"/>
                <a:ea typeface="Times New Roman"/>
              </a:rPr>
              <a:t> </a:t>
            </a:r>
          </a:p>
          <a:p>
            <a:pPr marL="0" algn="just">
              <a:spcBef>
                <a:spcPts val="0"/>
              </a:spcBef>
              <a:buFont typeface="Arial" pitchFamily="34" charset="0"/>
              <a:buChar char="•"/>
            </a:pPr>
            <a:endParaRPr lang="en-US" sz="2000" dirty="0" smtClean="0">
              <a:solidFill>
                <a:srgbClr val="000000"/>
              </a:solidFill>
              <a:latin typeface="Calibri" pitchFamily="34" charset="0"/>
              <a:ea typeface="Times New Roman"/>
            </a:endParaRPr>
          </a:p>
          <a:p>
            <a:pPr marL="0" algn="just">
              <a:spcBef>
                <a:spcPts val="0"/>
              </a:spcBef>
              <a:buFont typeface="Arial" pitchFamily="34" charset="0"/>
              <a:buChar char="•"/>
            </a:pPr>
            <a:r>
              <a:rPr lang="pt-BR" sz="2000" dirty="0" smtClean="0">
                <a:latin typeface="Calibri" pitchFamily="34" charset="0"/>
              </a:rPr>
              <a:t>projetar sistemas de software que serão executados em um computador no ambiente de trabalho.</a:t>
            </a:r>
            <a:r>
              <a:rPr lang="en-US" sz="2000" dirty="0" smtClean="0">
                <a:solidFill>
                  <a:srgbClr val="000000"/>
                </a:solidFill>
                <a:latin typeface="Calibri" pitchFamily="34" charset="0"/>
                <a:ea typeface="Times New Roman"/>
              </a:rPr>
              <a:t> </a:t>
            </a:r>
          </a:p>
          <a:p>
            <a:pPr marL="0" algn="just">
              <a:spcBef>
                <a:spcPts val="0"/>
              </a:spcBef>
              <a:buFont typeface="Arial" pitchFamily="34" charset="0"/>
              <a:buChar char="•"/>
            </a:pPr>
            <a:endParaRPr lang="en-US" sz="2000" dirty="0" smtClean="0">
              <a:solidFill>
                <a:srgbClr val="000000"/>
              </a:solidFill>
              <a:latin typeface="Calibri" pitchFamily="34" charset="0"/>
              <a:ea typeface="Times New Roman"/>
            </a:endParaRPr>
          </a:p>
          <a:p>
            <a:pPr marL="0" algn="just">
              <a:spcBef>
                <a:spcPts val="0"/>
              </a:spcBef>
              <a:buFont typeface="Arial" pitchFamily="34" charset="0"/>
              <a:buChar char="•"/>
            </a:pPr>
            <a:r>
              <a:rPr lang="pt-BR" sz="2000" dirty="0" smtClean="0">
                <a:latin typeface="Calibri" pitchFamily="34" charset="0"/>
              </a:rPr>
              <a:t>projetar sites, jogos e produtos interativos como os aparelhos de MP3, câmeras digitais e aplicativos para assistentes digitais pessoais.</a:t>
            </a:r>
            <a:r>
              <a:rPr lang="en-US" sz="2000" dirty="0" smtClean="0">
                <a:solidFill>
                  <a:srgbClr val="000000"/>
                </a:solidFill>
                <a:latin typeface="Calibri" pitchFamily="34" charset="0"/>
                <a:ea typeface="Times New Roman"/>
              </a:rPr>
              <a:t> </a:t>
            </a:r>
          </a:p>
          <a:p>
            <a:pPr marL="0" algn="just">
              <a:spcBef>
                <a:spcPts val="0"/>
              </a:spcBef>
              <a:buFont typeface="Arial" pitchFamily="34" charset="0"/>
              <a:buChar char="•"/>
            </a:pPr>
            <a:r>
              <a:rPr lang="pt-BR" sz="2000" dirty="0" smtClean="0">
                <a:latin typeface="Calibri" pitchFamily="34" charset="0"/>
              </a:rPr>
              <a:t>projetar ambientes inteiros nos quais telefones, PDAs, laptops, projetores digitais e outros aparelhos comunicam-se uns com os outros e por meio dos quais as pessoas interagem umas com as outras.</a:t>
            </a:r>
            <a:r>
              <a:rPr lang="en-US" sz="2000" dirty="0" smtClean="0">
                <a:solidFill>
                  <a:srgbClr val="000000"/>
                </a:solidFill>
                <a:latin typeface="Calibri" pitchFamily="34" charset="0"/>
                <a:ea typeface="Times New Roman"/>
              </a:rPr>
              <a:t> </a:t>
            </a:r>
          </a:p>
          <a:p>
            <a:pPr marL="0" algn="just">
              <a:spcBef>
                <a:spcPts val="0"/>
              </a:spcBef>
              <a:buFont typeface="Arial" pitchFamily="34" charset="0"/>
              <a:buChar char="•"/>
            </a:pPr>
            <a:endParaRPr lang="en-US" sz="2000" dirty="0" smtClean="0">
              <a:solidFill>
                <a:srgbClr val="000000"/>
              </a:solidFill>
              <a:latin typeface="Calibri" pitchFamily="34" charset="0"/>
              <a:ea typeface="Times New Roman"/>
            </a:endParaRPr>
          </a:p>
          <a:p>
            <a:pPr marL="0" algn="just">
              <a:spcBef>
                <a:spcPts val="0"/>
              </a:spcBef>
              <a:buFont typeface="Arial" pitchFamily="34" charset="0"/>
              <a:buChar char="•"/>
            </a:pPr>
            <a:r>
              <a:rPr lang="pt-BR" sz="2000" dirty="0" smtClean="0">
                <a:latin typeface="Calibri" pitchFamily="34" charset="0"/>
              </a:rPr>
              <a:t>projetar sistemas, produtos e serviços interativos para o lar, para o trabalho ou para dar apoio a comunidades.</a:t>
            </a:r>
            <a:endParaRPr lang="en-US" sz="2000" dirty="0" smtClean="0">
              <a:solidFill>
                <a:srgbClr val="000000"/>
              </a:solidFill>
              <a:latin typeface="Calibri" pitchFamily="34" charset="0"/>
              <a:ea typeface="Times New Roman"/>
            </a:endParaRPr>
          </a:p>
          <a:p>
            <a:pPr marL="0" algn="just">
              <a:spcBef>
                <a:spcPts val="0"/>
              </a:spcBef>
              <a:buFont typeface="Arial" pitchFamily="34" charset="0"/>
              <a:buChar char="•"/>
            </a:pPr>
            <a:endParaRPr lang="en-US" sz="2000" dirty="0" smtClean="0">
              <a:solidFill>
                <a:srgbClr val="000000"/>
              </a:solidFill>
              <a:latin typeface="Calibri" pitchFamily="34" charset="0"/>
              <a:ea typeface="Times New Roman"/>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bwMode="auto">
          <a:xfrm>
            <a:off x="251520" y="548680"/>
            <a:ext cx="8229600" cy="868958"/>
          </a:xfrm>
          <a:noFill/>
          <a:ln>
            <a:miter lim="800000"/>
            <a:headEnd/>
            <a:tailEnd/>
          </a:ln>
        </p:spPr>
        <p:txBody>
          <a:bodyPr vert="horz" wrap="square" lIns="91440" tIns="45720" rIns="91440" bIns="45720" numCol="1" anchor="t" anchorCtr="0" compatLnSpc="1">
            <a:prstTxWarp prst="textNoShape">
              <a:avLst/>
            </a:prstTxWarp>
            <a:normAutofit/>
          </a:bodyPr>
          <a:lstStyle/>
          <a:p>
            <a:pPr algn="l" eaLnBrk="1" hangingPunct="1"/>
            <a:r>
              <a:rPr lang="en-US" sz="2800" b="1" dirty="0" smtClean="0">
                <a:solidFill>
                  <a:srgbClr val="000000"/>
                </a:solidFill>
                <a:latin typeface="Calibri" pitchFamily="34" charset="0"/>
                <a:ea typeface="ヒラギノ角ゴ Pro W3"/>
                <a:cs typeface="ヒラギノ角ゴ Pro W3"/>
              </a:rPr>
              <a:t>Ética 1</a:t>
            </a:r>
          </a:p>
        </p:txBody>
      </p:sp>
      <p:sp>
        <p:nvSpPr>
          <p:cNvPr id="3" name="Text Placeholder 2"/>
          <p:cNvSpPr>
            <a:spLocks noGrp="1"/>
          </p:cNvSpPr>
          <p:nvPr>
            <p:ph type="body" idx="1"/>
          </p:nvPr>
        </p:nvSpPr>
        <p:spPr>
          <a:xfrm>
            <a:off x="251520" y="1988840"/>
            <a:ext cx="8640960" cy="4320480"/>
          </a:xfrm>
        </p:spPr>
        <p:txBody>
          <a:bodyPr>
            <a:noAutofit/>
          </a:bodyPr>
          <a:lstStyle/>
          <a:p>
            <a:pPr marL="0" algn="just">
              <a:spcBef>
                <a:spcPts val="0"/>
              </a:spcBef>
            </a:pPr>
            <a:r>
              <a:rPr lang="pt-BR" sz="2000" dirty="0" smtClean="0">
                <a:latin typeface="Calibri" pitchFamily="34" charset="0"/>
              </a:rPr>
              <a:t>Ser centrado no humano também garante que os designers sejam verdadeiros e abertos em sua prática de design. </a:t>
            </a:r>
          </a:p>
          <a:p>
            <a:pPr marL="0" algn="just">
              <a:spcBef>
                <a:spcPts val="0"/>
              </a:spcBef>
            </a:pPr>
            <a:r>
              <a:rPr lang="pt-BR" sz="2000" dirty="0" smtClean="0">
                <a:latin typeface="Calibri" pitchFamily="34" charset="0"/>
              </a:rPr>
              <a:t>Os sistemas estão cada vez mais capazes de se conectarem uns aos outros compartilhando dados e é vital que as pessoas saibam aonde irão os dados que estão fornecendo e como eles poderão ser usados. </a:t>
            </a:r>
          </a:p>
          <a:p>
            <a:pPr marL="0" algn="just">
              <a:spcBef>
                <a:spcPts val="0"/>
              </a:spcBef>
            </a:pPr>
            <a:r>
              <a:rPr lang="pt-BR" sz="2000" dirty="0" smtClean="0">
                <a:latin typeface="Calibri" pitchFamily="34" charset="0"/>
              </a:rPr>
              <a:t>As pessoas precisam confiar nos sistemas e devem estar em posição de fazer escolhas sobre privacidade e sobre como são representadas.</a:t>
            </a:r>
          </a:p>
          <a:p>
            <a:pPr marL="0" algn="just">
              <a:spcBef>
                <a:spcPts val="0"/>
              </a:spcBef>
              <a:buFont typeface="Arial" pitchFamily="34" charset="0"/>
              <a:buChar char="•"/>
            </a:pPr>
            <a:r>
              <a:rPr lang="pt-BR" sz="2000" dirty="0" smtClean="0">
                <a:latin typeface="Calibri" pitchFamily="34" charset="0"/>
              </a:rPr>
              <a:t>A questão da propriedade intelectual é outro aspecto importante do design ético. É muito fácil tomar uma imagem de um site da Web sem fornecer a sua fonte adequadamente. </a:t>
            </a:r>
          </a:p>
          <a:p>
            <a:pPr marL="0" algn="just">
              <a:spcBef>
                <a:spcPts val="0"/>
              </a:spcBef>
              <a:buFont typeface="Arial" pitchFamily="34" charset="0"/>
              <a:buChar char="•"/>
            </a:pPr>
            <a:r>
              <a:rPr lang="pt-BR" sz="2000" dirty="0" smtClean="0">
                <a:latin typeface="Calibri" pitchFamily="34" charset="0"/>
              </a:rPr>
              <a:t>Há muitas questões ligadas ao plágio e outros usos desonestos de material escrito.</a:t>
            </a:r>
          </a:p>
          <a:p>
            <a:pPr marL="0" algn="just">
              <a:spcBef>
                <a:spcPts val="0"/>
              </a:spcBef>
            </a:pPr>
            <a:endParaRPr lang="pt-BR" sz="2000" dirty="0" smtClean="0">
              <a:latin typeface="Calibri" pitchFamily="34" charset="0"/>
            </a:endParaRPr>
          </a:p>
          <a:p>
            <a:pPr algn="just"/>
            <a:endParaRPr lang="en-US" sz="2000" dirty="0" smtClean="0">
              <a:solidFill>
                <a:srgbClr val="000000"/>
              </a:solidFill>
              <a:ea typeface="Times New Roman"/>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bwMode="auto">
          <a:xfrm>
            <a:off x="251520" y="548680"/>
            <a:ext cx="8229600" cy="724942"/>
          </a:xfrm>
          <a:noFill/>
          <a:ln>
            <a:miter lim="800000"/>
            <a:headEnd/>
            <a:tailEnd/>
          </a:ln>
        </p:spPr>
        <p:txBody>
          <a:bodyPr vert="horz" wrap="square" lIns="91440" tIns="45720" rIns="91440" bIns="45720" numCol="1" anchor="t" anchorCtr="0" compatLnSpc="1">
            <a:prstTxWarp prst="textNoShape">
              <a:avLst/>
            </a:prstTxWarp>
            <a:normAutofit/>
          </a:bodyPr>
          <a:lstStyle/>
          <a:p>
            <a:pPr algn="l" eaLnBrk="1" hangingPunct="1"/>
            <a:r>
              <a:rPr lang="en-US" sz="2800" b="1" dirty="0" smtClean="0">
                <a:solidFill>
                  <a:srgbClr val="000000"/>
                </a:solidFill>
                <a:latin typeface="Calibri" pitchFamily="34" charset="0"/>
                <a:ea typeface="ヒラギノ角ゴ Pro W3"/>
                <a:cs typeface="ヒラギノ角ゴ Pro W3"/>
              </a:rPr>
              <a:t>Ética 2</a:t>
            </a:r>
          </a:p>
        </p:txBody>
      </p:sp>
      <p:sp>
        <p:nvSpPr>
          <p:cNvPr id="3" name="Text Placeholder 2"/>
          <p:cNvSpPr>
            <a:spLocks noGrp="1"/>
          </p:cNvSpPr>
          <p:nvPr>
            <p:ph type="body" idx="1"/>
          </p:nvPr>
        </p:nvSpPr>
        <p:spPr>
          <a:xfrm>
            <a:off x="251520" y="1988840"/>
            <a:ext cx="8640960" cy="3672408"/>
          </a:xfrm>
        </p:spPr>
        <p:txBody>
          <a:bodyPr>
            <a:noAutofit/>
          </a:bodyPr>
          <a:lstStyle/>
          <a:p>
            <a:pPr marL="0" algn="just">
              <a:spcBef>
                <a:spcPts val="0"/>
              </a:spcBef>
            </a:pPr>
            <a:r>
              <a:rPr lang="pt-BR" sz="2000" dirty="0" smtClean="0">
                <a:latin typeface="Calibri" pitchFamily="34" charset="0"/>
              </a:rPr>
              <a:t>Privacidade, segurança, controle e honestidade são características importantes na vida do designer de sistemas interativos.</a:t>
            </a:r>
          </a:p>
          <a:p>
            <a:pPr marL="0" algn="just">
              <a:spcBef>
                <a:spcPts val="0"/>
              </a:spcBef>
            </a:pPr>
            <a:r>
              <a:rPr lang="pt-BR" sz="2000" dirty="0" smtClean="0">
                <a:latin typeface="Calibri" pitchFamily="34" charset="0"/>
              </a:rPr>
              <a:t>Igualdade e atenção ao acesso são duas questões ‘políticas’ às quais o designer precisa estar atento.</a:t>
            </a:r>
          </a:p>
          <a:p>
            <a:pPr marL="0" algn="just">
              <a:spcBef>
                <a:spcPts val="0"/>
              </a:spcBef>
            </a:pPr>
            <a:r>
              <a:rPr lang="pt-BR" sz="2000" dirty="0" smtClean="0">
                <a:latin typeface="Calibri" pitchFamily="34" charset="0"/>
              </a:rPr>
              <a:t>Existem padrões e normas legais que devem ser obedecidos pelos designs.</a:t>
            </a:r>
          </a:p>
          <a:p>
            <a:pPr marL="0" algn="just">
              <a:spcBef>
                <a:spcPts val="0"/>
              </a:spcBef>
              <a:buFont typeface="Arial" pitchFamily="34" charset="0"/>
              <a:buChar char="•"/>
            </a:pPr>
            <a:r>
              <a:rPr lang="pt-BR" sz="2000" dirty="0" smtClean="0">
                <a:latin typeface="Calibri" pitchFamily="34" charset="0"/>
              </a:rPr>
              <a:t>Fundamentalmente, o design ético é necessário porque os sistemas produzidos devem ser fáceis e prazerosos de usar, já que afetam a qualidade de vida das pessoas. </a:t>
            </a:r>
          </a:p>
          <a:p>
            <a:pPr marL="0" algn="just">
              <a:spcBef>
                <a:spcPts val="0"/>
              </a:spcBef>
              <a:buFont typeface="Arial" pitchFamily="34" charset="0"/>
              <a:buChar char="•"/>
            </a:pPr>
            <a:r>
              <a:rPr lang="pt-BR" sz="2000" dirty="0" smtClean="0">
                <a:latin typeface="Calibri" pitchFamily="34" charset="0"/>
              </a:rPr>
              <a:t>O designer tem poder sobre outras pessoas e deve exercê-lo de forma ética.</a:t>
            </a:r>
          </a:p>
          <a:p>
            <a:pPr marL="0" algn="just">
              <a:spcBef>
                <a:spcPts val="0"/>
              </a:spcBef>
              <a:buFont typeface="Arial" pitchFamily="34" charset="0"/>
              <a:buChar char="•"/>
            </a:pPr>
            <a:r>
              <a:rPr lang="pt-BR" sz="2000" dirty="0" smtClean="0">
                <a:latin typeface="Calibri" pitchFamily="34" charset="0"/>
              </a:rPr>
              <a:t>O código de ética da ACM (Association </a:t>
            </a:r>
            <a:r>
              <a:rPr lang="en-US" sz="2000" dirty="0" smtClean="0">
                <a:latin typeface="Calibri" pitchFamily="34" charset="0"/>
              </a:rPr>
              <a:t>for Computing Machinery) fornece boas </a:t>
            </a:r>
            <a:r>
              <a:rPr lang="pt-BR" sz="2000" dirty="0" smtClean="0">
                <a:latin typeface="Calibri" pitchFamily="34" charset="0"/>
              </a:rPr>
              <a:t>recomendações sobre design ético.</a:t>
            </a:r>
            <a:endParaRPr lang="en-US" sz="2000" dirty="0" smtClean="0">
              <a:latin typeface="Calibri" pitchFamily="34" charset="0"/>
              <a:ea typeface="Times New Roman"/>
            </a:endParaRPr>
          </a:p>
          <a:p>
            <a:pPr algn="just"/>
            <a:endParaRPr lang="pt-BR" sz="2000" dirty="0" smtClean="0">
              <a:latin typeface="Calibri"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bwMode="auto">
          <a:xfrm>
            <a:off x="251520" y="557808"/>
            <a:ext cx="8229600" cy="1143000"/>
          </a:xfrm>
          <a:noFill/>
          <a:ln>
            <a:miter lim="800000"/>
            <a:headEnd/>
            <a:tailEnd/>
          </a:ln>
        </p:spPr>
        <p:txBody>
          <a:bodyPr vert="horz" wrap="square" lIns="91440" tIns="45720" rIns="91440" bIns="45720" numCol="1" anchor="t" anchorCtr="0" compatLnSpc="1">
            <a:prstTxWarp prst="textNoShape">
              <a:avLst/>
            </a:prstTxWarp>
            <a:normAutofit/>
          </a:bodyPr>
          <a:lstStyle/>
          <a:p>
            <a:pPr algn="l" eaLnBrk="1" hangingPunct="1"/>
            <a:r>
              <a:rPr lang="en-US" sz="2600" b="1" dirty="0" smtClean="0">
                <a:solidFill>
                  <a:srgbClr val="000000"/>
                </a:solidFill>
                <a:latin typeface="Calibri" pitchFamily="34" charset="0"/>
                <a:ea typeface="ヒラギノ角ゴ Pro W3"/>
                <a:cs typeface="ヒラギノ角ゴ Pro W3"/>
              </a:rPr>
              <a:t>Sustentabilidade</a:t>
            </a:r>
          </a:p>
        </p:txBody>
      </p:sp>
      <p:sp>
        <p:nvSpPr>
          <p:cNvPr id="3" name="Text Placeholder 2"/>
          <p:cNvSpPr>
            <a:spLocks noGrp="1"/>
          </p:cNvSpPr>
          <p:nvPr>
            <p:ph type="body" idx="1"/>
          </p:nvPr>
        </p:nvSpPr>
        <p:spPr>
          <a:xfrm>
            <a:off x="251520" y="1988840"/>
            <a:ext cx="8640960" cy="4104456"/>
          </a:xfrm>
        </p:spPr>
        <p:txBody>
          <a:bodyPr>
            <a:noAutofit/>
          </a:bodyPr>
          <a:lstStyle/>
          <a:p>
            <a:pPr marL="0" algn="just">
              <a:spcBef>
                <a:spcPts val="0"/>
              </a:spcBef>
            </a:pPr>
            <a:r>
              <a:rPr lang="pt-BR" sz="2000" dirty="0" smtClean="0">
                <a:latin typeface="Calibri" pitchFamily="34" charset="0"/>
              </a:rPr>
              <a:t>Os sistemas interativos têm um grande impacto no mundo e os designers devem abordar o design de interação a partir da perspectiva do que é sustentável.</a:t>
            </a:r>
          </a:p>
          <a:p>
            <a:pPr marL="0" algn="just">
              <a:spcBef>
                <a:spcPts val="0"/>
              </a:spcBef>
              <a:buNone/>
            </a:pPr>
            <a:endParaRPr lang="pt-BR" sz="2000" dirty="0" smtClean="0">
              <a:latin typeface="Calibri" pitchFamily="34" charset="0"/>
            </a:endParaRPr>
          </a:p>
          <a:p>
            <a:pPr marL="0" algn="just">
              <a:spcBef>
                <a:spcPts val="0"/>
              </a:spcBef>
            </a:pPr>
            <a:r>
              <a:rPr lang="pt-BR" sz="2000" dirty="0" smtClean="0">
                <a:latin typeface="Calibri" pitchFamily="34" charset="0"/>
              </a:rPr>
              <a:t>Dispositivos de exibição e projetores grandes consomem muita energia.</a:t>
            </a:r>
          </a:p>
          <a:p>
            <a:pPr marL="0" algn="just">
              <a:spcBef>
                <a:spcPts val="0"/>
              </a:spcBef>
              <a:buNone/>
            </a:pPr>
            <a:r>
              <a:rPr lang="pt-BR" sz="2000" dirty="0" smtClean="0">
                <a:latin typeface="Calibri" pitchFamily="34" charset="0"/>
              </a:rPr>
              <a:t> </a:t>
            </a:r>
          </a:p>
          <a:p>
            <a:pPr marL="0" algn="just">
              <a:spcBef>
                <a:spcPts val="0"/>
              </a:spcBef>
            </a:pPr>
            <a:r>
              <a:rPr lang="pt-BR" sz="2000" dirty="0" smtClean="0">
                <a:latin typeface="Calibri" pitchFamily="34" charset="0"/>
              </a:rPr>
              <a:t>Culturas são inundadas pelas visões e pelos valores dos principais fornecedores de hardware e software e os idiomas locais morrem quando toda a informação está em inglês, chinês ou hindi. </a:t>
            </a:r>
          </a:p>
          <a:p>
            <a:pPr marL="0" algn="just">
              <a:spcBef>
                <a:spcPts val="0"/>
              </a:spcBef>
              <a:buNone/>
            </a:pPr>
            <a:endParaRPr lang="pt-BR" sz="2000" dirty="0" smtClean="0">
              <a:latin typeface="Calibri" pitchFamily="34" charset="0"/>
            </a:endParaRPr>
          </a:p>
          <a:p>
            <a:pPr marL="0" algn="just">
              <a:spcBef>
                <a:spcPts val="0"/>
              </a:spcBef>
            </a:pPr>
            <a:r>
              <a:rPr lang="pt-BR" sz="2000" dirty="0" smtClean="0">
                <a:latin typeface="Calibri" pitchFamily="34" charset="0"/>
              </a:rPr>
              <a:t>O design centrado no humano deve reconhecer a diversidade e aprimorar os valores humanos.</a:t>
            </a:r>
          </a:p>
          <a:p>
            <a:pPr algn="just"/>
            <a:endParaRPr lang="pt-BR" sz="2400" dirty="0" smtClean="0">
              <a:solidFill>
                <a:srgbClr val="000000"/>
              </a:solidFill>
              <a:latin typeface="Calibri" pitchFamily="34" charset="0"/>
              <a:ea typeface="Times New Roman"/>
            </a:endParaRPr>
          </a:p>
          <a:p>
            <a:pPr algn="just">
              <a:buNone/>
            </a:pPr>
            <a:r>
              <a:rPr lang="en-US" sz="2400" dirty="0" smtClean="0">
                <a:solidFill>
                  <a:srgbClr val="000000"/>
                </a:solidFill>
                <a:latin typeface="Calibri" pitchFamily="34" charset="0"/>
                <a:ea typeface="Times New Roman"/>
              </a:rPr>
              <a: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bwMode="auto">
          <a:xfrm>
            <a:off x="251520" y="543818"/>
            <a:ext cx="8229600" cy="868958"/>
          </a:xfrm>
          <a:noFill/>
          <a:ln>
            <a:miter lim="800000"/>
            <a:headEnd/>
            <a:tailEnd/>
          </a:ln>
        </p:spPr>
        <p:txBody>
          <a:bodyPr vert="horz" wrap="square" lIns="91440" tIns="45720" rIns="91440" bIns="45720" numCol="1" anchor="t" anchorCtr="0" compatLnSpc="1">
            <a:prstTxWarp prst="textNoShape">
              <a:avLst/>
            </a:prstTxWarp>
            <a:normAutofit/>
          </a:bodyPr>
          <a:lstStyle/>
          <a:p>
            <a:pPr algn="l" eaLnBrk="1" hangingPunct="1"/>
            <a:r>
              <a:rPr lang="en-US" sz="2600" b="1" dirty="0" smtClean="0">
                <a:solidFill>
                  <a:srgbClr val="000000"/>
                </a:solidFill>
                <a:latin typeface="Calibri" pitchFamily="34" charset="0"/>
                <a:ea typeface="ヒラギノ角ゴ Pro W3"/>
                <a:cs typeface="ヒラギノ角ゴ Pro W3"/>
              </a:rPr>
              <a:t>Resumo</a:t>
            </a:r>
            <a:r>
              <a:rPr lang="en-US" sz="2600" b="1" dirty="0" smtClean="0">
                <a:solidFill>
                  <a:srgbClr val="000000"/>
                </a:solidFill>
                <a:latin typeface="Helvetica" pitchFamily="34" charset="0"/>
                <a:ea typeface="ヒラギノ角ゴ Pro W3"/>
                <a:cs typeface="ヒラギノ角ゴ Pro W3"/>
              </a:rPr>
              <a:t> </a:t>
            </a:r>
          </a:p>
        </p:txBody>
      </p:sp>
      <p:sp>
        <p:nvSpPr>
          <p:cNvPr id="3" name="Text Placeholder 2"/>
          <p:cNvSpPr>
            <a:spLocks noGrp="1"/>
          </p:cNvSpPr>
          <p:nvPr>
            <p:ph type="body" idx="1"/>
          </p:nvPr>
        </p:nvSpPr>
        <p:spPr>
          <a:xfrm>
            <a:off x="241176" y="1999381"/>
            <a:ext cx="8651304" cy="4165923"/>
          </a:xfrm>
        </p:spPr>
        <p:txBody>
          <a:bodyPr>
            <a:noAutofit/>
          </a:bodyPr>
          <a:lstStyle/>
          <a:p>
            <a:pPr marL="0" indent="-342000" algn="just">
              <a:spcBef>
                <a:spcPts val="0"/>
              </a:spcBef>
            </a:pPr>
            <a:r>
              <a:rPr lang="pt-BR" sz="2000" dirty="0" smtClean="0">
                <a:latin typeface="Calibri" pitchFamily="34" charset="0"/>
              </a:rPr>
              <a:t>O design de sistemas interativos é uma disciplina instigante e fascinante porque explora e afeta muitas áreas da vida das pessoas. </a:t>
            </a:r>
          </a:p>
          <a:p>
            <a:pPr marL="0" indent="-342000" algn="just">
              <a:spcBef>
                <a:spcPts val="0"/>
              </a:spcBef>
            </a:pPr>
            <a:r>
              <a:rPr lang="pt-BR" sz="2000" dirty="0" smtClean="0">
                <a:latin typeface="Calibri" pitchFamily="34" charset="0"/>
              </a:rPr>
              <a:t>Há uma imensa variedade de sistemas e produtos interativos, incluindo aplicações de negócios para computadores, sites, utensílios de informação dedicados e espaços inteiros de informação. </a:t>
            </a:r>
          </a:p>
          <a:p>
            <a:pPr marL="0" indent="-342000" algn="just">
              <a:spcBef>
                <a:spcPts val="0"/>
              </a:spcBef>
            </a:pPr>
            <a:r>
              <a:rPr lang="pt-BR" sz="2000" dirty="0" smtClean="0">
                <a:latin typeface="Calibri" pitchFamily="34" charset="0"/>
              </a:rPr>
              <a:t>O design de sistemas interativos preocupa-se com o design para pessoas que usam tecnologias na realização de atividades.</a:t>
            </a:r>
          </a:p>
          <a:p>
            <a:pPr marL="0" indent="-342000" algn="just">
              <a:spcBef>
                <a:spcPts val="0"/>
              </a:spcBef>
            </a:pPr>
            <a:r>
              <a:rPr lang="pt-BR" sz="2000" dirty="0" smtClean="0">
                <a:latin typeface="Calibri" pitchFamily="34" charset="0"/>
              </a:rPr>
              <a:t>O design de sistemas interativos precisa ser centrado no humano.</a:t>
            </a:r>
          </a:p>
          <a:p>
            <a:pPr marL="0" lvl="1" indent="-342000" algn="just">
              <a:spcBef>
                <a:spcPts val="0"/>
              </a:spcBef>
            </a:pPr>
            <a:r>
              <a:rPr lang="pt-BR" sz="2000" dirty="0" smtClean="0">
                <a:latin typeface="Calibri" pitchFamily="34" charset="0"/>
              </a:rPr>
              <a:t>O design de sistemas interativos explora muitas áreas diferentes do conhecimento, inclusive design de engenharia e design artístico.</a:t>
            </a:r>
          </a:p>
          <a:p>
            <a:pPr marL="0" lvl="1" indent="-342000" algn="just">
              <a:spcBef>
                <a:spcPts val="0"/>
              </a:spcBef>
            </a:pPr>
            <a:r>
              <a:rPr lang="pt-BR" sz="2000" dirty="0" smtClean="0">
                <a:latin typeface="Calibri" pitchFamily="34" charset="0"/>
              </a:rPr>
              <a:t> É necessário porque vivemos em uma era digital na qual os bits são facilmente transformados e transmitidos.</a:t>
            </a:r>
          </a:p>
          <a:p>
            <a:pPr marL="0" lvl="1" indent="-342000" algn="just">
              <a:spcBef>
                <a:spcPts val="0"/>
              </a:spcBef>
            </a:pPr>
            <a:r>
              <a:rPr lang="pt-BR" sz="2000" dirty="0" smtClean="0">
                <a:latin typeface="Calibri" pitchFamily="34" charset="0"/>
              </a:rPr>
              <a:t> É necessário para que tenhamos um design seguro, eficaz, ético e sustentável.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bwMode="auto">
          <a:xfrm>
            <a:off x="251520" y="548680"/>
            <a:ext cx="8229600" cy="907504"/>
          </a:xfrm>
          <a:noFill/>
          <a:ln>
            <a:miter lim="800000"/>
            <a:headEnd/>
            <a:tailEnd/>
          </a:ln>
        </p:spPr>
        <p:txBody>
          <a:bodyPr vert="horz" wrap="square" lIns="91440" tIns="45720" rIns="91440" bIns="45720" numCol="1" anchor="t" anchorCtr="0" compatLnSpc="1">
            <a:prstTxWarp prst="textNoShape">
              <a:avLst/>
            </a:prstTxWarp>
            <a:normAutofit/>
          </a:bodyPr>
          <a:lstStyle/>
          <a:p>
            <a:pPr algn="l" eaLnBrk="1" hangingPunct="1"/>
            <a:r>
              <a:rPr lang="en-US" sz="2600" b="1" dirty="0" smtClean="0">
                <a:solidFill>
                  <a:srgbClr val="000000"/>
                </a:solidFill>
                <a:latin typeface="Calibri" pitchFamily="34" charset="0"/>
                <a:ea typeface="ヒラギノ角ゴ Pro W3"/>
                <a:cs typeface="ヒラギノ角ゴ Pro W3"/>
              </a:rPr>
              <a:t>Exemplo 1: </a:t>
            </a:r>
            <a:r>
              <a:rPr lang="en-US" sz="2600" b="1" i="1" dirty="0" err="1" smtClean="0">
                <a:solidFill>
                  <a:srgbClr val="000000"/>
                </a:solidFill>
                <a:latin typeface="Calibri" pitchFamily="34" charset="0"/>
                <a:ea typeface="ヒラギノ角ゴ Pro W3"/>
                <a:cs typeface="ヒラギノ角ゴ Pro W3"/>
              </a:rPr>
              <a:t>iPhone</a:t>
            </a:r>
            <a:r>
              <a:rPr lang="pt-BR" sz="2800" dirty="0" smtClean="0">
                <a:latin typeface="Calibri" pitchFamily="34" charset="0"/>
              </a:rPr>
              <a:t>®</a:t>
            </a:r>
            <a:endParaRPr lang="en-US" sz="2600" b="1" dirty="0" smtClean="0">
              <a:solidFill>
                <a:srgbClr val="000000"/>
              </a:solidFill>
              <a:latin typeface="Calibri" pitchFamily="34" charset="0"/>
              <a:ea typeface="ヒラギノ角ゴ Pro W3"/>
              <a:cs typeface="ヒラギノ角ゴ Pro W3"/>
            </a:endParaRPr>
          </a:p>
        </p:txBody>
      </p:sp>
      <p:sp>
        <p:nvSpPr>
          <p:cNvPr id="3" name="Text Placeholder 2"/>
          <p:cNvSpPr>
            <a:spLocks noGrp="1"/>
          </p:cNvSpPr>
          <p:nvPr>
            <p:ph type="body" idx="1"/>
          </p:nvPr>
        </p:nvSpPr>
        <p:spPr>
          <a:xfrm>
            <a:off x="251520" y="1988840"/>
            <a:ext cx="8712968" cy="3960440"/>
          </a:xfrm>
        </p:spPr>
        <p:txBody>
          <a:bodyPr>
            <a:noAutofit/>
          </a:bodyPr>
          <a:lstStyle/>
          <a:p>
            <a:pPr marL="0" algn="just">
              <a:spcBef>
                <a:spcPts val="0"/>
              </a:spcBef>
            </a:pPr>
            <a:r>
              <a:rPr lang="en-US" sz="2000" dirty="0" smtClean="0">
                <a:latin typeface="Calibri" pitchFamily="34" charset="0"/>
                <a:ea typeface="Times New Roman"/>
              </a:rPr>
              <a:t>O </a:t>
            </a:r>
            <a:r>
              <a:rPr lang="en-US" sz="2000" dirty="0" err="1" smtClean="0">
                <a:latin typeface="Calibri" pitchFamily="34" charset="0"/>
                <a:ea typeface="Times New Roman"/>
              </a:rPr>
              <a:t>iPhone</a:t>
            </a:r>
            <a:r>
              <a:rPr lang="pt-BR" sz="2000" dirty="0" smtClean="0">
                <a:latin typeface="Calibri" pitchFamily="34" charset="0"/>
              </a:rPr>
              <a:t>®</a:t>
            </a:r>
            <a:r>
              <a:rPr lang="en-US" sz="2000" dirty="0" smtClean="0">
                <a:latin typeface="Calibri" pitchFamily="34" charset="0"/>
                <a:ea typeface="Times New Roman"/>
              </a:rPr>
              <a:t> </a:t>
            </a:r>
            <a:r>
              <a:rPr lang="pt-BR" sz="2000" dirty="0" smtClean="0">
                <a:latin typeface="Calibri" pitchFamily="34" charset="0"/>
              </a:rPr>
              <a:t>permitiu novos métodos interativos, incluindo sensores que registravam como o telefone estava sendo segurado e se estava na horizontal, na vertical ou inclinado</a:t>
            </a:r>
            <a:r>
              <a:rPr lang="en-US" sz="2000" dirty="0" smtClean="0">
                <a:latin typeface="Calibri" pitchFamily="34" charset="0"/>
              </a:rPr>
              <a:t> e ajuste </a:t>
            </a:r>
            <a:r>
              <a:rPr lang="pt-BR" sz="2000" dirty="0" smtClean="0">
                <a:latin typeface="Calibri" pitchFamily="34" charset="0"/>
              </a:rPr>
              <a:t>automaticamente do modo de retrato para o de paisagem.</a:t>
            </a:r>
            <a:r>
              <a:rPr lang="en-US" sz="2000" dirty="0" smtClean="0">
                <a:latin typeface="Calibri" pitchFamily="34" charset="0"/>
                <a:ea typeface="Times New Roman"/>
              </a:rPr>
              <a:t> </a:t>
            </a:r>
          </a:p>
          <a:p>
            <a:pPr marL="0" algn="just">
              <a:spcBef>
                <a:spcPts val="0"/>
              </a:spcBef>
              <a:buNone/>
            </a:pPr>
            <a:endParaRPr lang="pt-BR" sz="2000" dirty="0" smtClean="0">
              <a:latin typeface="Calibri" pitchFamily="34" charset="0"/>
            </a:endParaRPr>
          </a:p>
          <a:p>
            <a:pPr marL="0" algn="just">
              <a:spcBef>
                <a:spcPts val="0"/>
              </a:spcBef>
            </a:pPr>
            <a:r>
              <a:rPr lang="pt-BR" sz="2000" dirty="0" smtClean="0">
                <a:latin typeface="Calibri" pitchFamily="34" charset="0"/>
              </a:rPr>
              <a:t>Em 2008, a ‘App Store’ foi lançada, transformando o iPhone® em uma plataforma aberta para programadores projetarem e produzirem seu próprio software.</a:t>
            </a:r>
            <a:r>
              <a:rPr lang="en-US" sz="2000" dirty="0" smtClean="0">
                <a:latin typeface="Calibri" pitchFamily="34" charset="0"/>
                <a:ea typeface="Times New Roman"/>
              </a:rPr>
              <a:t> </a:t>
            </a:r>
          </a:p>
          <a:p>
            <a:pPr marL="0" algn="just">
              <a:spcBef>
                <a:spcPts val="0"/>
              </a:spcBef>
              <a:buNone/>
            </a:pPr>
            <a:endParaRPr lang="en-US" sz="2000" dirty="0" smtClean="0">
              <a:latin typeface="Calibri" pitchFamily="34" charset="0"/>
              <a:ea typeface="Times New Roman"/>
            </a:endParaRPr>
          </a:p>
          <a:p>
            <a:pPr marL="0" algn="just">
              <a:spcBef>
                <a:spcPts val="0"/>
              </a:spcBef>
            </a:pPr>
            <a:r>
              <a:rPr lang="pt-BR" sz="2000" dirty="0" smtClean="0">
                <a:latin typeface="Calibri" pitchFamily="34" charset="0"/>
              </a:rPr>
              <a:t>Com o serviço de entrega do iTunes®, o iPhone® se tornou um dispositivo multimídia versátil, literalmente com milhares de aplicativos</a:t>
            </a:r>
            <a:r>
              <a:rPr lang="en-US" sz="2000" dirty="0" smtClean="0">
                <a:latin typeface="Calibri" pitchFamily="34" charset="0"/>
                <a:ea typeface="Times New Roman"/>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idx="4294967295"/>
          </p:nvPr>
        </p:nvSpPr>
        <p:spPr bwMode="auto">
          <a:xfrm>
            <a:off x="251520" y="332656"/>
            <a:ext cx="8229600" cy="926976"/>
          </a:xfrm>
          <a:prstGeom prst="rect">
            <a:avLst/>
          </a:prstGeom>
          <a:noFill/>
          <a:ln>
            <a:miter lim="800000"/>
            <a:headEnd/>
            <a:tailEnd/>
          </a:ln>
        </p:spPr>
        <p:txBody>
          <a:bodyPr>
            <a:normAutofit/>
          </a:bodyPr>
          <a:lstStyle/>
          <a:p>
            <a:pPr algn="l" eaLnBrk="1" hangingPunct="1"/>
            <a:r>
              <a:rPr lang="en-US" sz="2600" b="1" dirty="0" smtClean="0">
                <a:solidFill>
                  <a:srgbClr val="000000"/>
                </a:solidFill>
                <a:latin typeface="Calibri" pitchFamily="34" charset="0"/>
                <a:ea typeface="ヒラギノ角ゴ Pro W3"/>
                <a:cs typeface="ヒラギノ角ゴ Pro W3"/>
              </a:rPr>
              <a:t>Exemplo 2: </a:t>
            </a:r>
            <a:r>
              <a:rPr lang="en-US" sz="2600" b="1" i="1" dirty="0" err="1" smtClean="0">
                <a:solidFill>
                  <a:srgbClr val="000000"/>
                </a:solidFill>
                <a:latin typeface="Calibri" pitchFamily="34" charset="0"/>
                <a:ea typeface="ヒラギノ角ゴ Pro W3"/>
                <a:cs typeface="ヒラギノ角ゴ Pro W3"/>
              </a:rPr>
              <a:t>Wii</a:t>
            </a:r>
            <a:r>
              <a:rPr lang="pt-BR" sz="2800" dirty="0" smtClean="0">
                <a:latin typeface="Calibri" pitchFamily="34" charset="0"/>
              </a:rPr>
              <a:t>®</a:t>
            </a:r>
            <a:endParaRPr lang="en-US" sz="2600" b="1" i="1" dirty="0" smtClean="0">
              <a:solidFill>
                <a:srgbClr val="000000"/>
              </a:solidFill>
              <a:latin typeface="Calibri" pitchFamily="34" charset="0"/>
              <a:ea typeface="ヒラギノ角ゴ Pro W3"/>
              <a:cs typeface="ヒラギノ角ゴ Pro W3"/>
            </a:endParaRPr>
          </a:p>
        </p:txBody>
      </p:sp>
      <p:sp>
        <p:nvSpPr>
          <p:cNvPr id="5" name="CaixaDeTexto 4"/>
          <p:cNvSpPr txBox="1"/>
          <p:nvPr/>
        </p:nvSpPr>
        <p:spPr>
          <a:xfrm>
            <a:off x="251520" y="1988840"/>
            <a:ext cx="8640960" cy="3170099"/>
          </a:xfrm>
          <a:prstGeom prst="rect">
            <a:avLst/>
          </a:prstGeom>
          <a:noFill/>
        </p:spPr>
        <p:txBody>
          <a:bodyPr wrap="square" rtlCol="0">
            <a:spAutoFit/>
          </a:bodyPr>
          <a:lstStyle/>
          <a:p>
            <a:pPr algn="just">
              <a:buFont typeface="Arial" pitchFamily="34" charset="0"/>
              <a:buChar char="•"/>
            </a:pPr>
            <a:r>
              <a:rPr lang="pt-BR" sz="2000" dirty="0" smtClean="0">
                <a:latin typeface="Calibri" pitchFamily="34" charset="0"/>
              </a:rPr>
              <a:t> Também em 2007, a Nintendo® introduziu o Wii® no mercado. </a:t>
            </a:r>
          </a:p>
          <a:p>
            <a:pPr algn="just"/>
            <a:endParaRPr lang="pt-BR" sz="2000" dirty="0" smtClean="0">
              <a:latin typeface="Calibri" pitchFamily="34" charset="0"/>
            </a:endParaRPr>
          </a:p>
          <a:p>
            <a:pPr algn="just"/>
            <a:endParaRPr lang="pt-BR" sz="2000" dirty="0" smtClean="0">
              <a:latin typeface="Calibri" pitchFamily="34" charset="0"/>
            </a:endParaRPr>
          </a:p>
          <a:p>
            <a:pPr algn="just">
              <a:buFont typeface="Arial" pitchFamily="34" charset="0"/>
              <a:buChar char="•"/>
            </a:pPr>
            <a:r>
              <a:rPr lang="pt-BR" sz="2000" dirty="0" smtClean="0">
                <a:latin typeface="Calibri" pitchFamily="34" charset="0"/>
              </a:rPr>
              <a:t> O Wii® era um conceito novo e revolucionário de videogame que usava sensores infravermelhos ligados a uma TV ou outro tipo de monitor para rastrear um bastão que transmitia sinais infravermelhos. </a:t>
            </a:r>
          </a:p>
          <a:p>
            <a:pPr algn="just"/>
            <a:endParaRPr lang="pt-BR" sz="2000" dirty="0" smtClean="0">
              <a:latin typeface="Calibri" pitchFamily="34" charset="0"/>
            </a:endParaRPr>
          </a:p>
          <a:p>
            <a:pPr algn="just"/>
            <a:endParaRPr lang="pt-BR" sz="2000" dirty="0" smtClean="0">
              <a:latin typeface="Calibri" pitchFamily="34" charset="0"/>
            </a:endParaRPr>
          </a:p>
          <a:p>
            <a:pPr algn="just">
              <a:buFont typeface="Arial" pitchFamily="34" charset="0"/>
              <a:buChar char="•"/>
            </a:pPr>
            <a:r>
              <a:rPr lang="pt-BR" sz="2000" dirty="0" smtClean="0">
                <a:latin typeface="Calibri" pitchFamily="34" charset="0"/>
              </a:rPr>
              <a:t> O novo sistema poderia, portanto, registrar vários gestos, como jogar uma bola de boliche, balançar uma raquete de tênis e muitos outros movimentos.</a:t>
            </a:r>
            <a:endParaRPr lang="pt-BR" sz="2000" dirty="0">
              <a:latin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bwMode="auto">
          <a:xfrm>
            <a:off x="230832" y="548680"/>
            <a:ext cx="8229600" cy="710952"/>
          </a:xfrm>
          <a:noFill/>
          <a:ln>
            <a:miter lim="800000"/>
            <a:headEnd/>
            <a:tailEnd/>
          </a:ln>
        </p:spPr>
        <p:txBody>
          <a:bodyPr vert="horz" wrap="square" lIns="91440" tIns="45720" rIns="91440" bIns="45720" numCol="1" anchor="t" anchorCtr="0" compatLnSpc="1">
            <a:prstTxWarp prst="textNoShape">
              <a:avLst/>
            </a:prstTxWarp>
            <a:normAutofit/>
          </a:bodyPr>
          <a:lstStyle/>
          <a:p>
            <a:pPr algn="l" eaLnBrk="1" hangingPunct="1"/>
            <a:r>
              <a:rPr lang="en-US" sz="2600" b="1" dirty="0" smtClean="0">
                <a:solidFill>
                  <a:srgbClr val="000000"/>
                </a:solidFill>
                <a:latin typeface="Calibri" pitchFamily="34" charset="0"/>
                <a:ea typeface="ヒラギノ角ゴ Pro W3"/>
                <a:cs typeface="ヒラギノ角ゴ Pro W3"/>
              </a:rPr>
              <a:t>Exemplo 3: </a:t>
            </a:r>
            <a:r>
              <a:rPr lang="en-US" sz="2600" b="1" i="1" dirty="0" smtClean="0">
                <a:solidFill>
                  <a:srgbClr val="000000"/>
                </a:solidFill>
                <a:latin typeface="Calibri" pitchFamily="34" charset="0"/>
                <a:ea typeface="ヒラギノ角ゴ Pro W3"/>
                <a:cs typeface="ヒラギノ角ゴ Pro W3"/>
              </a:rPr>
              <a:t>Second Life</a:t>
            </a:r>
            <a:r>
              <a:rPr lang="pt-BR" sz="2800" dirty="0" smtClean="0">
                <a:latin typeface="Calibri" pitchFamily="34" charset="0"/>
              </a:rPr>
              <a:t>®</a:t>
            </a:r>
            <a:endParaRPr lang="en-US" sz="2600" b="1" dirty="0" smtClean="0">
              <a:solidFill>
                <a:srgbClr val="000000"/>
              </a:solidFill>
              <a:latin typeface="Calibri" pitchFamily="34" charset="0"/>
              <a:ea typeface="ヒラギノ角ゴ Pro W3"/>
              <a:cs typeface="ヒラギノ角ゴ Pro W3"/>
            </a:endParaRPr>
          </a:p>
        </p:txBody>
      </p:sp>
      <p:sp>
        <p:nvSpPr>
          <p:cNvPr id="3" name="Text Placeholder 2"/>
          <p:cNvSpPr>
            <a:spLocks noGrp="1"/>
          </p:cNvSpPr>
          <p:nvPr>
            <p:ph type="body" idx="1"/>
          </p:nvPr>
        </p:nvSpPr>
        <p:spPr>
          <a:xfrm>
            <a:off x="251520" y="1988840"/>
            <a:ext cx="8640960" cy="4176464"/>
          </a:xfrm>
        </p:spPr>
        <p:txBody>
          <a:bodyPr>
            <a:noAutofit/>
          </a:bodyPr>
          <a:lstStyle/>
          <a:p>
            <a:pPr marL="0" algn="just">
              <a:spcBef>
                <a:spcPts val="0"/>
              </a:spcBef>
            </a:pPr>
            <a:r>
              <a:rPr lang="pt-BR" sz="2000" dirty="0" smtClean="0">
                <a:latin typeface="Calibri" pitchFamily="34" charset="0"/>
              </a:rPr>
              <a:t>O Second Life é uma imensa comunidade on-line, povoada por animações de pessoas virtuais (chamadas avatares).</a:t>
            </a:r>
          </a:p>
          <a:p>
            <a:pPr marL="0" algn="just">
              <a:spcBef>
                <a:spcPts val="0"/>
              </a:spcBef>
              <a:buNone/>
            </a:pPr>
            <a:endParaRPr lang="pt-BR" sz="2000" dirty="0" smtClean="0">
              <a:solidFill>
                <a:srgbClr val="000000"/>
              </a:solidFill>
              <a:latin typeface="Calibri" pitchFamily="34" charset="0"/>
              <a:ea typeface="Times New Roman"/>
            </a:endParaRPr>
          </a:p>
          <a:p>
            <a:pPr marL="0" algn="just">
              <a:spcBef>
                <a:spcPts val="0"/>
              </a:spcBef>
              <a:buNone/>
            </a:pPr>
            <a:endParaRPr lang="pt-BR" sz="2000" dirty="0" smtClean="0">
              <a:solidFill>
                <a:srgbClr val="000000"/>
              </a:solidFill>
              <a:latin typeface="Calibri" pitchFamily="34" charset="0"/>
              <a:ea typeface="Times New Roman"/>
            </a:endParaRPr>
          </a:p>
          <a:p>
            <a:pPr marL="0" algn="just">
              <a:spcBef>
                <a:spcPts val="0"/>
              </a:spcBef>
            </a:pPr>
            <a:r>
              <a:rPr lang="en-US" sz="2000" dirty="0" smtClean="0">
                <a:solidFill>
                  <a:srgbClr val="000000"/>
                </a:solidFill>
                <a:latin typeface="Calibri" pitchFamily="34" charset="0"/>
                <a:ea typeface="Times New Roman"/>
              </a:rPr>
              <a:t> </a:t>
            </a:r>
            <a:r>
              <a:rPr lang="pt-BR" sz="2000" dirty="0" smtClean="0">
                <a:latin typeface="Calibri" pitchFamily="34" charset="0"/>
              </a:rPr>
              <a:t>Ela consiste em milhares de prédios, parques, praias, fábricas, universidades e tudo que se poderia encontrar no mundo real (e muito mais).</a:t>
            </a:r>
          </a:p>
          <a:p>
            <a:pPr marL="0" algn="just">
              <a:spcBef>
                <a:spcPts val="0"/>
              </a:spcBef>
            </a:pPr>
            <a:endParaRPr lang="en-US" sz="2000" dirty="0" smtClean="0">
              <a:latin typeface="Calibri" pitchFamily="34" charset="0"/>
              <a:ea typeface="Times New Roman"/>
            </a:endParaRPr>
          </a:p>
          <a:p>
            <a:pPr marL="0" algn="just">
              <a:spcBef>
                <a:spcPts val="0"/>
              </a:spcBef>
              <a:buNone/>
            </a:pPr>
            <a:endParaRPr lang="en-US" sz="2000" dirty="0" smtClean="0">
              <a:latin typeface="Calibri" pitchFamily="34" charset="0"/>
              <a:ea typeface="Times New Roman"/>
            </a:endParaRPr>
          </a:p>
          <a:p>
            <a:pPr marL="0" algn="just">
              <a:spcBef>
                <a:spcPts val="0"/>
              </a:spcBef>
            </a:pPr>
            <a:r>
              <a:rPr lang="pt-BR" sz="2000" dirty="0" smtClean="0">
                <a:latin typeface="Calibri" pitchFamily="34" charset="0"/>
              </a:rPr>
              <a:t>As pessoas criam avatares para representarem a si mesmas nesse mundo virtual.</a:t>
            </a:r>
            <a:endParaRPr lang="en-US" sz="2000" dirty="0" smtClean="0">
              <a:latin typeface="Calibri" pitchFamily="34" charset="0"/>
              <a:ea typeface="Times New Roman"/>
            </a:endParaRPr>
          </a:p>
          <a:p>
            <a:pPr algn="just" eaLnBrk="1" fontAlgn="auto" hangingPunct="1">
              <a:spcAft>
                <a:spcPts val="0"/>
              </a:spcAft>
              <a:buFont typeface="Arial"/>
              <a:buNone/>
              <a:defRPr/>
            </a:pPr>
            <a:endParaRPr lang="en-US" sz="2800" dirty="0" smtClean="0">
              <a:solidFill>
                <a:srgbClr val="000000"/>
              </a:solidFill>
              <a:latin typeface="Times New Roman"/>
              <a:ea typeface="Times New Roma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bwMode="auto">
          <a:xfrm>
            <a:off x="230832" y="548680"/>
            <a:ext cx="8229600" cy="652934"/>
          </a:xfrm>
          <a:noFill/>
          <a:ln>
            <a:miter lim="800000"/>
            <a:headEnd/>
            <a:tailEnd/>
          </a:ln>
        </p:spPr>
        <p:txBody>
          <a:bodyPr vert="horz" wrap="square" lIns="91440" tIns="45720" rIns="91440" bIns="45720" numCol="1" anchor="t" anchorCtr="0" compatLnSpc="1">
            <a:prstTxWarp prst="textNoShape">
              <a:avLst/>
            </a:prstTxWarp>
            <a:normAutofit/>
          </a:bodyPr>
          <a:lstStyle/>
          <a:p>
            <a:pPr algn="l" eaLnBrk="1" hangingPunct="1"/>
            <a:r>
              <a:rPr lang="en-US" sz="2600" b="1" dirty="0" smtClean="0">
                <a:solidFill>
                  <a:srgbClr val="000000"/>
                </a:solidFill>
                <a:latin typeface="Calibri" pitchFamily="34" charset="0"/>
                <a:ea typeface="ヒラギノ角ゴ Pro W3"/>
                <a:cs typeface="ヒラギノ角ゴ Pro W3"/>
              </a:rPr>
              <a:t>Resumo</a:t>
            </a:r>
          </a:p>
        </p:txBody>
      </p:sp>
      <p:sp>
        <p:nvSpPr>
          <p:cNvPr id="3" name="Text Placeholder 2"/>
          <p:cNvSpPr>
            <a:spLocks noGrp="1"/>
          </p:cNvSpPr>
          <p:nvPr>
            <p:ph type="body" idx="1"/>
          </p:nvPr>
        </p:nvSpPr>
        <p:spPr>
          <a:xfrm>
            <a:off x="251520" y="1999381"/>
            <a:ext cx="8640960" cy="4309939"/>
          </a:xfrm>
        </p:spPr>
        <p:txBody>
          <a:bodyPr>
            <a:normAutofit/>
          </a:bodyPr>
          <a:lstStyle/>
          <a:p>
            <a:pPr marL="0" indent="-342000" algn="just">
              <a:spcBef>
                <a:spcPts val="0"/>
              </a:spcBef>
              <a:spcAft>
                <a:spcPts val="0"/>
              </a:spcAft>
            </a:pPr>
            <a:r>
              <a:rPr lang="pt-BR" sz="2000" dirty="0" smtClean="0">
                <a:latin typeface="Calibri" pitchFamily="34" charset="0"/>
              </a:rPr>
              <a:t>Esses três exemplos de sistemas interativos trazem em si muitas das características com as quais o designer de sistemas interativos tem de trabalhar.</a:t>
            </a:r>
          </a:p>
          <a:p>
            <a:pPr marL="0" indent="-342000" algn="just">
              <a:spcBef>
                <a:spcPts val="0"/>
              </a:spcBef>
              <a:spcAft>
                <a:spcPts val="0"/>
              </a:spcAft>
              <a:buNone/>
            </a:pPr>
            <a:r>
              <a:rPr lang="en-US" sz="2000" dirty="0" smtClean="0">
                <a:solidFill>
                  <a:srgbClr val="000000"/>
                </a:solidFill>
                <a:latin typeface="Calibri" pitchFamily="34" charset="0"/>
                <a:ea typeface="Times New Roman"/>
              </a:rPr>
              <a:t> </a:t>
            </a:r>
          </a:p>
          <a:p>
            <a:pPr marL="0" indent="-342000" algn="just">
              <a:spcBef>
                <a:spcPts val="0"/>
              </a:spcBef>
              <a:spcAft>
                <a:spcPts val="0"/>
              </a:spcAft>
            </a:pPr>
            <a:r>
              <a:rPr lang="pt-BR" sz="2000" dirty="0" smtClean="0">
                <a:latin typeface="Calibri" pitchFamily="34" charset="0"/>
              </a:rPr>
              <a:t>O designer de sistemas interativos precisa entender as possibilidades que existem para novas formas de interação</a:t>
            </a:r>
            <a:r>
              <a:rPr lang="en-US" sz="2000" dirty="0" smtClean="0">
                <a:solidFill>
                  <a:srgbClr val="000000"/>
                </a:solidFill>
                <a:latin typeface="Calibri" pitchFamily="34" charset="0"/>
                <a:ea typeface="Times New Roman"/>
              </a:rPr>
              <a:t> </a:t>
            </a:r>
          </a:p>
          <a:p>
            <a:pPr marL="0" lvl="1" indent="-342000" algn="just" eaLnBrk="1" fontAlgn="auto" hangingPunct="1">
              <a:spcBef>
                <a:spcPts val="0"/>
              </a:spcBef>
              <a:spcAft>
                <a:spcPts val="0"/>
              </a:spcAft>
              <a:buFont typeface="Arial"/>
              <a:buChar char="–"/>
              <a:defRPr/>
            </a:pPr>
            <a:r>
              <a:rPr lang="en-US" sz="2000" dirty="0" smtClean="0">
                <a:solidFill>
                  <a:srgbClr val="000000"/>
                </a:solidFill>
                <a:latin typeface="Calibri" pitchFamily="34" charset="0"/>
                <a:ea typeface="Times New Roman"/>
              </a:rPr>
              <a:t>com dispositivos fixos, </a:t>
            </a:r>
          </a:p>
          <a:p>
            <a:pPr marL="0" lvl="1" indent="-342000" algn="just" eaLnBrk="1" fontAlgn="auto" hangingPunct="1">
              <a:spcBef>
                <a:spcPts val="0"/>
              </a:spcBef>
              <a:spcAft>
                <a:spcPts val="0"/>
              </a:spcAft>
              <a:buFont typeface="Arial"/>
              <a:buChar char="–"/>
              <a:defRPr/>
            </a:pPr>
            <a:r>
              <a:rPr lang="en-US" sz="2000" dirty="0" smtClean="0">
                <a:solidFill>
                  <a:srgbClr val="000000"/>
                </a:solidFill>
                <a:latin typeface="Calibri" pitchFamily="34" charset="0"/>
                <a:ea typeface="Times New Roman"/>
              </a:rPr>
              <a:t>móveis, </a:t>
            </a:r>
          </a:p>
          <a:p>
            <a:pPr marL="0" lvl="1" indent="-342000" algn="just" eaLnBrk="1" fontAlgn="auto" hangingPunct="1">
              <a:spcBef>
                <a:spcPts val="0"/>
              </a:spcBef>
              <a:spcAft>
                <a:spcPts val="0"/>
              </a:spcAft>
              <a:buFont typeface="Arial"/>
              <a:buChar char="–"/>
              <a:defRPr/>
            </a:pPr>
            <a:r>
              <a:rPr lang="en-US" sz="2000" dirty="0" smtClean="0">
                <a:solidFill>
                  <a:srgbClr val="000000"/>
                </a:solidFill>
                <a:latin typeface="Calibri" pitchFamily="34" charset="0"/>
                <a:ea typeface="Times New Roman"/>
              </a:rPr>
              <a:t>das pessoas isoladamente, </a:t>
            </a:r>
          </a:p>
          <a:p>
            <a:pPr marL="0" lvl="1" indent="-342000" algn="just" eaLnBrk="1" fontAlgn="auto" hangingPunct="1">
              <a:spcBef>
                <a:spcPts val="0"/>
              </a:spcBef>
              <a:spcAft>
                <a:spcPts val="0"/>
              </a:spcAft>
              <a:buFont typeface="Arial"/>
              <a:buChar char="–"/>
              <a:defRPr/>
            </a:pPr>
            <a:r>
              <a:rPr lang="pt-BR" sz="2000" dirty="0" smtClean="0">
                <a:latin typeface="Calibri" pitchFamily="34" charset="0"/>
              </a:rPr>
              <a:t>ou para conectar-se umas com as outras por meio de mensagens de texto ou de animação e vídeo.</a:t>
            </a:r>
            <a:r>
              <a:rPr lang="en-US" sz="2000" dirty="0" smtClean="0">
                <a:solidFill>
                  <a:srgbClr val="000000"/>
                </a:solidFill>
                <a:latin typeface="Calibri" pitchFamily="34" charset="0"/>
                <a:ea typeface="Times New Roman"/>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48680"/>
            <a:ext cx="4896544" cy="1008112"/>
          </a:xfrm>
        </p:spPr>
        <p:txBody>
          <a:bodyPr>
            <a:noAutofit/>
          </a:bodyPr>
          <a:lstStyle/>
          <a:p>
            <a:pPr algn="l" eaLnBrk="1" fontAlgn="auto" hangingPunct="1">
              <a:spcAft>
                <a:spcPts val="0"/>
              </a:spcAft>
              <a:defRPr/>
            </a:pPr>
            <a:r>
              <a:rPr lang="en-US" sz="2600" b="1" dirty="0" smtClean="0">
                <a:solidFill>
                  <a:srgbClr val="000000"/>
                </a:solidFill>
                <a:latin typeface="Calibri" pitchFamily="34" charset="0"/>
                <a:ea typeface="ヒラギノ角ゴ Pro W3"/>
              </a:rPr>
              <a:t>Principais preocupações do designer de sistemas interativos</a:t>
            </a:r>
          </a:p>
        </p:txBody>
      </p:sp>
      <p:sp>
        <p:nvSpPr>
          <p:cNvPr id="3" name="Text Placeholder 2"/>
          <p:cNvSpPr>
            <a:spLocks noGrp="1"/>
          </p:cNvSpPr>
          <p:nvPr>
            <p:ph type="body" idx="1"/>
          </p:nvPr>
        </p:nvSpPr>
        <p:spPr>
          <a:xfrm>
            <a:off x="251520" y="1988840"/>
            <a:ext cx="8640960" cy="4320480"/>
          </a:xfrm>
        </p:spPr>
        <p:txBody>
          <a:bodyPr>
            <a:normAutofit/>
          </a:bodyPr>
          <a:lstStyle/>
          <a:p>
            <a:pPr marL="0" algn="just">
              <a:spcBef>
                <a:spcPts val="0"/>
              </a:spcBef>
            </a:pPr>
            <a:r>
              <a:rPr lang="en-US" sz="2000" dirty="0" smtClean="0">
                <a:latin typeface="Calibri" pitchFamily="34" charset="0"/>
                <a:ea typeface="Times New Roman"/>
              </a:rPr>
              <a:t>Design – </a:t>
            </a:r>
            <a:r>
              <a:rPr lang="pt-BR" sz="2000" dirty="0" smtClean="0">
                <a:latin typeface="Calibri" pitchFamily="34" charset="0"/>
              </a:rPr>
              <a:t>o que é design e como ele deve ser feito?</a:t>
            </a:r>
          </a:p>
          <a:p>
            <a:pPr marL="0" algn="just">
              <a:spcBef>
                <a:spcPts val="0"/>
              </a:spcBef>
              <a:buNone/>
            </a:pPr>
            <a:endParaRPr lang="en-US" sz="2000" dirty="0" smtClean="0">
              <a:latin typeface="Calibri" pitchFamily="34" charset="0"/>
              <a:ea typeface="Times New Roman"/>
            </a:endParaRPr>
          </a:p>
          <a:p>
            <a:pPr marL="0" algn="just">
              <a:spcBef>
                <a:spcPts val="0"/>
              </a:spcBef>
            </a:pPr>
            <a:r>
              <a:rPr lang="en-US" sz="2000" dirty="0" smtClean="0">
                <a:latin typeface="Calibri" pitchFamily="34" charset="0"/>
                <a:ea typeface="Times New Roman"/>
              </a:rPr>
              <a:t>Tecnologias – </a:t>
            </a:r>
            <a:r>
              <a:rPr lang="pt-BR" sz="2000" dirty="0" smtClean="0">
                <a:latin typeface="Calibri" pitchFamily="34" charset="0"/>
              </a:rPr>
              <a:t>os sistemas, produtos, dispositivos e componentes interativos em si.</a:t>
            </a:r>
          </a:p>
          <a:p>
            <a:pPr marL="0" algn="just">
              <a:spcBef>
                <a:spcPts val="0"/>
              </a:spcBef>
              <a:buNone/>
            </a:pPr>
            <a:endParaRPr lang="en-US" sz="2000" dirty="0" smtClean="0">
              <a:latin typeface="Calibri" pitchFamily="34" charset="0"/>
              <a:ea typeface="Times New Roman"/>
            </a:endParaRPr>
          </a:p>
          <a:p>
            <a:pPr marL="0" algn="just">
              <a:spcBef>
                <a:spcPts val="0"/>
              </a:spcBef>
            </a:pPr>
            <a:r>
              <a:rPr lang="en-US" sz="2000" dirty="0" smtClean="0">
                <a:latin typeface="Calibri" pitchFamily="34" charset="0"/>
                <a:ea typeface="Times New Roman"/>
              </a:rPr>
              <a:t>Pessoas – </a:t>
            </a:r>
            <a:r>
              <a:rPr lang="pt-BR" sz="2000" dirty="0" smtClean="0">
                <a:latin typeface="Calibri" pitchFamily="34" charset="0"/>
              </a:rPr>
              <a:t>quem usa o sistema e a vida de quem gostaríamos de melhorar com nossos designs?</a:t>
            </a:r>
          </a:p>
          <a:p>
            <a:pPr marL="0" algn="just">
              <a:spcBef>
                <a:spcPts val="0"/>
              </a:spcBef>
              <a:buNone/>
            </a:pPr>
            <a:endParaRPr lang="en-US" sz="2000" dirty="0" smtClean="0">
              <a:latin typeface="Calibri" pitchFamily="34" charset="0"/>
              <a:ea typeface="Times New Roman"/>
            </a:endParaRPr>
          </a:p>
          <a:p>
            <a:pPr marL="0" algn="just">
              <a:spcBef>
                <a:spcPts val="0"/>
              </a:spcBef>
            </a:pPr>
            <a:r>
              <a:rPr lang="en-US" sz="2000" dirty="0" smtClean="0">
                <a:latin typeface="Calibri" pitchFamily="34" charset="0"/>
                <a:ea typeface="Times New Roman"/>
              </a:rPr>
              <a:t>Atividades e contextos – </a:t>
            </a:r>
            <a:r>
              <a:rPr lang="pt-BR" sz="2000" dirty="0" smtClean="0">
                <a:latin typeface="Calibri" pitchFamily="34" charset="0"/>
              </a:rPr>
              <a:t>o que as pessoas querem fazer e os contextos nos quais essas atividades acontecem</a:t>
            </a:r>
            <a:r>
              <a:rPr lang="en-US" sz="2000" dirty="0" smtClean="0">
                <a:latin typeface="Calibri" pitchFamily="34" charset="0"/>
                <a:ea typeface="Times New Roman"/>
              </a:rPr>
              <a:t>.</a:t>
            </a:r>
            <a:endParaRPr lang="en-US" sz="2000" baseline="-25000" dirty="0" smtClean="0">
              <a:latin typeface="Calibri" pitchFamily="34" charset="0"/>
              <a:ea typeface="Times New Roman"/>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Design de sistemas interativos:&amp;#x0D;&amp;#x0A; uma fusão de habilidades&amp;quot;&quot;/&gt;&lt;property id=&quot;20307&quot; value=&quot;256&quot;/&gt;&lt;/object&gt;&lt;object type=&quot;3&quot; unique_id=&quot;10005&quot;&gt;&lt;property id=&quot;20148&quot; value=&quot;5&quot;/&gt;&lt;property id=&quot;20300&quot; value=&quot;Slide 2 - &amp;quot;Visão geral&amp;quot;&quot;/&gt;&lt;property id=&quot;20307&quot; value=&quot;257&quot;/&gt;&lt;/object&gt;&lt;object type=&quot;3&quot; unique_id=&quot;10006&quot;&gt;&lt;property id=&quot;20148&quot; value=&quot;5&quot;/&gt;&lt;property id=&quot;20300&quot; value=&quot;Slide 3 - &amp;quot;Objetivos&amp;quot;&quot;/&gt;&lt;property id=&quot;20307&quot; value=&quot;258&quot;/&gt;&lt;/object&gt;&lt;object type=&quot;3&quot; unique_id=&quot;10007&quot;&gt;&lt;property id=&quot;20148&quot; value=&quot;5&quot;/&gt;&lt;property id=&quot;20300&quot; value=&quot;Slide 4 - &amp;quot;A variedade de sistemas interativos&amp;quot;&quot;/&gt;&lt;property id=&quot;20307&quot; value=&quot;259&quot;/&gt;&lt;/object&gt;&lt;object type=&quot;3&quot; unique_id=&quot;10008&quot;&gt;&lt;property id=&quot;20148&quot; value=&quot;5&quot;/&gt;&lt;property id=&quot;20300&quot; value=&quot;Slide 5 - &amp;quot;Exemplo 1: iPhone&amp;quot;&quot;/&gt;&lt;property id=&quot;20307&quot; value=&quot;261&quot;/&gt;&lt;/object&gt;&lt;object type=&quot;3&quot; unique_id=&quot;10009&quot;&gt;&lt;property id=&quot;20148&quot; value=&quot;5&quot;/&gt;&lt;property id=&quot;20300&quot; value=&quot;Slide 6 - &amp;quot;Exemplo 2: Wii&amp;quot;&quot;/&gt;&lt;property id=&quot;20307&quot; value=&quot;262&quot;/&gt;&lt;/object&gt;&lt;object type=&quot;3&quot; unique_id=&quot;10010&quot;&gt;&lt;property id=&quot;20148&quot; value=&quot;5&quot;/&gt;&lt;property id=&quot;20300&quot; value=&quot;Slide 7 - &amp;quot;Exemplo 3: Second Life&amp;quot;&quot;/&gt;&lt;property id=&quot;20307&quot; value=&quot;263&quot;/&gt;&lt;/object&gt;&lt;object type=&quot;3&quot; unique_id=&quot;10011&quot;&gt;&lt;property id=&quot;20148&quot; value=&quot;5&quot;/&gt;&lt;property id=&quot;20300&quot; value=&quot;Slide 8 - &amp;quot;Resumo&amp;quot;&quot;/&gt;&lt;property id=&quot;20307&quot; value=&quot;266&quot;/&gt;&lt;/object&gt;&lt;object type=&quot;3&quot; unique_id=&quot;10012&quot;&gt;&lt;property id=&quot;20148&quot; value=&quot;5&quot;/&gt;&lt;property id=&quot;20300&quot; value=&quot;Slide 9 - &amp;quot;Principais preocupações do designer de sistemas interativos&amp;quot;&quot;/&gt;&lt;property id=&quot;20307&quot; value=&quot;268&quot;/&gt;&lt;/object&gt;&lt;object type=&quot;3&quot; unique_id=&quot;10013&quot;&gt;&lt;property id=&quot;20148&quot; value=&quot;5&quot;/&gt;&lt;property id=&quot;20300&quot; value=&quot;Slide 10 - &amp;quot;Design&amp;quot;&quot;/&gt;&lt;property id=&quot;20307&quot; value=&quot;269&quot;/&gt;&lt;/object&gt;&lt;object type=&quot;3&quot; unique_id=&quot;10014&quot;&gt;&lt;property id=&quot;20148&quot; value=&quot;5&quot;/&gt;&lt;property id=&quot;20300&quot; value=&quot;Slide 11 - &amp;quot;Mais sobre design&amp;quot;&quot;/&gt;&lt;property id=&quot;20307&quot; value=&quot;311&quot;/&gt;&lt;/object&gt;&lt;object type=&quot;3&quot; unique_id=&quot;10015&quot;&gt;&lt;property id=&quot;20148&quot; value=&quot;5&quot;/&gt;&lt;property id=&quot;20300&quot; value=&quot;Slide 12 - &amp;quot; Definição de design&amp;quot;&quot;/&gt;&lt;property id=&quot;20307&quot; value=&quot;270&quot;/&gt;&lt;/object&gt;&lt;object type=&quot;3&quot; unique_id=&quot;10016&quot;&gt;&lt;property id=&quot;20148&quot; value=&quot;5&quot;/&gt;&lt;property id=&quot;20300&quot; value=&quot;Slide 13 - &amp;quot;Tipos de design&amp;quot;&quot;/&gt;&lt;property id=&quot;20307&quot; value=&quot;271&quot;/&gt;&lt;/object&gt;&lt;object type=&quot;3&quot; unique_id=&quot;10017&quot;&gt;&lt;property id=&quot;20148&quot; value=&quot;5&quot;/&gt;&lt;property id=&quot;20300&quot; value=&quot;Slide 14 - &amp;quot;Pessoas e tecnologias&amp;quot;&quot;/&gt;&lt;property id=&quot;20307&quot; value=&quot;272&quot;/&gt;&lt;/object&gt;&lt;object type=&quot;3&quot; unique_id=&quot;10018&quot;&gt;&lt;property id=&quot;20148&quot; value=&quot;5&quot;/&gt;&lt;property id=&quot;20300&quot; value=&quot;Slide 15 - &amp;quot;Pessoas e tecnologias&amp;quot;&quot;/&gt;&lt;property id=&quot;20307&quot; value=&quot;273&quot;/&gt;&lt;/object&gt;&lt;object type=&quot;3&quot; unique_id=&quot;10019&quot;&gt;&lt;property id=&quot;20148&quot; value=&quot;5&quot;/&gt;&lt;property id=&quot;20300&quot; value=&quot;Slide 16 - &amp;quot;A interface&amp;quot;&quot;/&gt;&lt;property id=&quot;20307&quot; value=&quot;274&quot;/&gt;&lt;/object&gt;&lt;object type=&quot;3&quot; unique_id=&quot;10020&quot;&gt;&lt;property id=&quot;20148&quot; value=&quot;5&quot;/&gt;&lt;property id=&quot;20300&quot; value=&quot;Slide 17 - &amp;quot;Uma visão mais abrangente&amp;quot;&quot;/&gt;&lt;property id=&quot;20307&quot; value=&quot;275&quot;/&gt;&lt;/object&gt;&lt;object type=&quot;3&quot; unique_id=&quot;10021&quot;&gt;&lt;property id=&quot;20148&quot; value=&quot;5&quot;/&gt;&lt;property id=&quot;20300&quot; value=&quot;Slide 18 - &amp;quot;Centrado no humano&amp;quot;&quot;/&gt;&lt;property id=&quot;20307&quot; value=&quot;276&quot;/&gt;&lt;/object&gt;&lt;object type=&quot;3&quot; unique_id=&quot;10022&quot;&gt;&lt;property id=&quot;20148&quot; value=&quot;5&quot;/&gt;&lt;property id=&quot;20300&quot; value=&quot;Slide 19 - &amp;quot;IHC&amp;quot;&quot;/&gt;&lt;property id=&quot;20307&quot; value=&quot;277&quot;/&gt;&lt;/object&gt;&lt;object type=&quot;3&quot; unique_id=&quot;10023&quot;&gt;&lt;property id=&quot;20148&quot; value=&quot;5&quot;/&gt;&lt;property id=&quot;20300&quot; value=&quot;Slide 20 - &amp;quot;Vida digital&amp;quot;&quot;/&gt;&lt;property id=&quot;20307&quot; value=&quot;279&quot;/&gt;&lt;/object&gt;&lt;object type=&quot;3&quot; unique_id=&quot;10024&quot;&gt;&lt;property id=&quot;20148&quot; value=&quot;5&quot;/&gt;&lt;property id=&quot;20300&quot; value=&quot;Slide 21 - &amp;quot;Considere o cenário a seguir.&amp;quot;&quot;/&gt;&lt;property id=&quot;20307&quot; value=&quot;280&quot;/&gt;&lt;/object&gt;&lt;object type=&quot;3&quot; unique_id=&quot;10025&quot;&gt;&lt;property id=&quot;20148&quot; value=&quot;5&quot;/&gt;&lt;property id=&quot;20300&quot; value=&quot;Slide 22 - &amp;quot;Vida digital&amp;quot;&quot;/&gt;&lt;property id=&quot;20307&quot; value=&quot;282&quot;/&gt;&lt;/object&gt;&lt;object type=&quot;3&quot; unique_id=&quot;10026&quot;&gt;&lt;property id=&quot;20148&quot; value=&quot;5&quot;/&gt;&lt;property id=&quot;20300&quot; value=&quot;Slide 23 - &amp;quot;Where are we heading?&amp;quot;&quot;/&gt;&lt;property id=&quot;20307&quot; value=&quot;291&quot;/&gt;&lt;/object&gt;&lt;object type=&quot;3&quot; unique_id=&quot;10027&quot;&gt;&lt;property id=&quot;20148&quot; value=&quot;5&quot;/&gt;&lt;property id=&quot;20300&quot; value=&quot;Slide 24 - &amp;quot;Utensílios de informação &amp;#x0D;&amp;#x0A;( visão de 2003)&amp;quot;&quot;/&gt;&lt;property id=&quot;20307&quot; value=&quot;292&quot;/&gt;&lt;/object&gt;&lt;object type=&quot;3&quot; unique_id=&quot;10028&quot;&gt;&lt;property id=&quot;20148&quot; value=&quot;5&quot;/&gt;&lt;property id=&quot;20300&quot; value=&quot;Slide 25 - &amp;quot;Onde estamos&amp;quot;&quot;/&gt;&lt;property id=&quot;20307&quot; value=&quot;293&quot;/&gt;&lt;/object&gt;&lt;object type=&quot;3&quot; unique_id=&quot;10029&quot;&gt;&lt;property id=&quot;20148&quot; value=&quot;5&quot;/&gt;&lt;property id=&quot;20300&quot; value=&quot;Slide 26 - &amp;quot;Outras reflexões: em quem você confia?&amp;quot;&quot;/&gt;&lt;property id=&quot;20307&quot; value=&quot;294&quot;/&gt;&lt;/object&gt;&lt;object type=&quot;3&quot; unique_id=&quot;10030&quot;&gt;&lt;property id=&quot;20148&quot; value=&quot;5&quot;/&gt;&lt;property id=&quot;20300&quot; value=&quot;Slide 27 - &amp;quot;Onde estamos&amp;quot;&quot;/&gt;&lt;property id=&quot;20307&quot; value=&quot;295&quot;/&gt;&lt;/object&gt;&lt;object type=&quot;3&quot; unique_id=&quot;10031&quot;&gt;&lt;property id=&quot;20148&quot; value=&quot;5&quot;/&gt;&lt;property id=&quot;20300&quot; value=&quot;Slide 28 - &amp;quot;O que o designer de sistemas interativos faz&amp;quot;&quot;/&gt;&lt;property id=&quot;20307&quot; value=&quot;296&quot;/&gt;&lt;/object&gt;&lt;object type=&quot;3&quot; unique_id=&quot;10032&quot;&gt;&lt;property id=&quot;20148&quot; value=&quot;5&quot;/&gt;&lt;property id=&quot;20300&quot; value=&quot;Slide 29 - &amp;quot;Habilidades do designer de sistemas interativos&amp;quot;&quot;/&gt;&lt;property id=&quot;20307&quot; value=&quot;298&quot;/&gt;&lt;/object&gt;&lt;object type=&quot;3&quot; unique_id=&quot;10033&quot;&gt;&lt;property id=&quot;20148&quot; value=&quot;5&quot;/&gt;&lt;property id=&quot;20300&quot; value=&quot;Slide 30 - &amp;quot;Pessoas1&amp;quot;&quot;/&gt;&lt;property id=&quot;20307&quot; value=&quot;297&quot;/&gt;&lt;/object&gt;&lt;object type=&quot;3&quot; unique_id=&quot;10034&quot;&gt;&lt;property id=&quot;20148&quot; value=&quot;5&quot;/&gt;&lt;property id=&quot;20300&quot; value=&quot;Slide 31 - &amp;quot;Pessoas 2&amp;quot;&quot;/&gt;&lt;property id=&quot;20307&quot; value=&quot;299&quot;/&gt;&lt;/object&gt;&lt;object type=&quot;3&quot; unique_id=&quot;10035&quot;&gt;&lt;property id=&quot;20148&quot; value=&quot;5&quot;/&gt;&lt;property id=&quot;20300&quot; value=&quot;Slide 32 - &amp;quot;Tecnologia&amp;quot;&quot;/&gt;&lt;property id=&quot;20307&quot; value=&quot;300&quot;/&gt;&lt;/object&gt;&lt;object type=&quot;3&quot; unique_id=&quot;10036&quot;&gt;&lt;property id=&quot;20148&quot; value=&quot;5&quot;/&gt;&lt;property id=&quot;20300&quot; value=&quot;Slide 33 - &amp;quot;Atividades e contextos&amp;quot;&quot;/&gt;&lt;property id=&quot;20307&quot; value=&quot;301&quot;/&gt;&lt;/object&gt;&lt;object type=&quot;3&quot; unique_id=&quot;10037&quot;&gt;&lt;property id=&quot;20148&quot; value=&quot;5&quot;/&gt;&lt;property id=&quot;20300&quot; value=&quot;Slide 34 - &amp;quot;Design&amp;quot;&quot;/&gt;&lt;property id=&quot;20307&quot; value=&quot;302&quot;/&gt;&lt;/object&gt;&lt;object type=&quot;3&quot; unique_id=&quot;10038&quot;&gt;&lt;property id=&quot;20148&quot; value=&quot;5&quot;/&gt;&lt;property id=&quot;20300&quot; value=&quot;Slide 35 - &amp;quot;Disciplinas do design&amp;quot;&quot;/&gt;&lt;property id=&quot;20307&quot; value=&quot;303&quot;/&gt;&lt;/object&gt;&lt;object type=&quot;3&quot; unique_id=&quot;10039&quot;&gt;&lt;property id=&quot;20148&quot; value=&quot;5&quot;/&gt;&lt;property id=&quot;20300&quot; value=&quot;Slide 36 - &amp;quot;Por que ser centrado no humano é importante&amp;quot;&quot;/&gt;&lt;property id=&quot;20307&quot; value=&quot;304&quot;/&gt;&lt;/object&gt;&lt;object type=&quot;3&quot; unique_id=&quot;10040&quot;&gt;&lt;property id=&quot;20148&quot; value=&quot;5&quot;/&gt;&lt;property id=&quot;20300&quot; value=&quot;Slide 37 - &amp;quot;Retorno do investimento&amp;quot;&quot;/&gt;&lt;property id=&quot;20307&quot; value=&quot;305&quot;/&gt;&lt;/object&gt;&lt;object type=&quot;3&quot; unique_id=&quot;10041&quot;&gt;&lt;property id=&quot;20148&quot; value=&quot;5&quot;/&gt;&lt;property id=&quot;20300&quot; value=&quot;Slide 38 - &amp;quot;Segurança&amp;quot;&quot;/&gt;&lt;property id=&quot;20307&quot; value=&quot;306&quot;/&gt;&lt;/object&gt;&lt;object type=&quot;3&quot; unique_id=&quot;10042&quot;&gt;&lt;property id=&quot;20148&quot; value=&quot;5&quot;/&gt;&lt;property id=&quot;20300&quot; value=&quot;Slide 39 - &amp;quot;Ética1&amp;quot;&quot;/&gt;&lt;property id=&quot;20307&quot; value=&quot;307&quot;/&gt;&lt;/object&gt;&lt;object type=&quot;3&quot; unique_id=&quot;10043&quot;&gt;&lt;property id=&quot;20148&quot; value=&quot;5&quot;/&gt;&lt;property id=&quot;20300&quot; value=&quot;Slide 40 - &amp;quot;Ética 2&amp;quot;&quot;/&gt;&lt;property id=&quot;20307&quot; value=&quot;308&quot;/&gt;&lt;/object&gt;&lt;object type=&quot;3&quot; unique_id=&quot;10044&quot;&gt;&lt;property id=&quot;20148&quot; value=&quot;5&quot;/&gt;&lt;property id=&quot;20300&quot; value=&quot;Slide 41 - &amp;quot;Sustentabilidade&amp;quot;&quot;/&gt;&lt;property id=&quot;20307&quot; value=&quot;309&quot;/&gt;&lt;/object&gt;&lt;object type=&quot;3&quot; unique_id=&quot;10045&quot;&gt;&lt;property id=&quot;20148&quot; value=&quot;5&quot;/&gt;&lt;property id=&quot;20300&quot; value=&quot;Slide 42 - &amp;quot;Resumo &amp;quot;&quot;/&gt;&lt;property id=&quot;20307&quot; value=&quot;310&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1366</TotalTime>
  <Words>4084</Words>
  <Application>Microsoft Office PowerPoint</Application>
  <PresentationFormat>Apresentação na tela (4:3)</PresentationFormat>
  <Paragraphs>294</Paragraphs>
  <Slides>43</Slides>
  <Notes>3</Notes>
  <HiddenSlides>0</HiddenSlides>
  <MMClips>0</MMClips>
  <ScaleCrop>false</ScaleCrop>
  <HeadingPairs>
    <vt:vector size="4" baseType="variant">
      <vt:variant>
        <vt:lpstr>Tema</vt:lpstr>
      </vt:variant>
      <vt:variant>
        <vt:i4>1</vt:i4>
      </vt:variant>
      <vt:variant>
        <vt:lpstr>Títulos de slides</vt:lpstr>
      </vt:variant>
      <vt:variant>
        <vt:i4>43</vt:i4>
      </vt:variant>
    </vt:vector>
  </HeadingPairs>
  <TitlesOfParts>
    <vt:vector size="44" baseType="lpstr">
      <vt:lpstr>Office Theme</vt:lpstr>
      <vt:lpstr>Capítulo 1  Design de sistemas interativos: uma fusão de habilidades</vt:lpstr>
      <vt:lpstr>Visão geral</vt:lpstr>
      <vt:lpstr>Objetivos</vt:lpstr>
      <vt:lpstr>A variedade de sistemas interativos</vt:lpstr>
      <vt:lpstr>Exemplo 1: iPhone®</vt:lpstr>
      <vt:lpstr>Exemplo 2: Wii®</vt:lpstr>
      <vt:lpstr>Exemplo 3: Second Life®</vt:lpstr>
      <vt:lpstr>Resumo</vt:lpstr>
      <vt:lpstr>Principais preocupações do designer de sistemas interativos</vt:lpstr>
      <vt:lpstr>Design</vt:lpstr>
      <vt:lpstr>Mais sobre design</vt:lpstr>
      <vt:lpstr> Definição de design</vt:lpstr>
      <vt:lpstr>Tipos de design</vt:lpstr>
      <vt:lpstr>Pessoas e tecnologias</vt:lpstr>
      <vt:lpstr>Pessoas e tecnologias</vt:lpstr>
      <vt:lpstr>Pessoas e tecnologias</vt:lpstr>
      <vt:lpstr>A interface</vt:lpstr>
      <vt:lpstr>A interface</vt:lpstr>
      <vt:lpstr>Uma visão mais abrangente</vt:lpstr>
      <vt:lpstr>Centrado no humano</vt:lpstr>
      <vt:lpstr>IHC</vt:lpstr>
      <vt:lpstr>Vida digital</vt:lpstr>
      <vt:lpstr>Aonde vamos?</vt:lpstr>
      <vt:lpstr>Utensílios de informação  (visão de 2003)</vt:lpstr>
      <vt:lpstr>Onde estamos</vt:lpstr>
      <vt:lpstr>Outras reflexões: em quem você confia?</vt:lpstr>
      <vt:lpstr>Onde estamos</vt:lpstr>
      <vt:lpstr>O que o designer de sistemas interativos faz</vt:lpstr>
      <vt:lpstr>Habilidades do designer de sistemas interativos</vt:lpstr>
      <vt:lpstr>Pessoas 1</vt:lpstr>
      <vt:lpstr>Pessoas 2</vt:lpstr>
      <vt:lpstr>Tecnologia</vt:lpstr>
      <vt:lpstr>Tecnologia</vt:lpstr>
      <vt:lpstr>Atividades e contextos</vt:lpstr>
      <vt:lpstr>Design</vt:lpstr>
      <vt:lpstr>Disciplinas do design</vt:lpstr>
      <vt:lpstr>Por que ser centrado no humano é importante</vt:lpstr>
      <vt:lpstr>Retorno do investimento</vt:lpstr>
      <vt:lpstr>Segurança</vt:lpstr>
      <vt:lpstr>Ética 1</vt:lpstr>
      <vt:lpstr>Ética 2</vt:lpstr>
      <vt:lpstr>Sustentabilidade</vt:lpstr>
      <vt:lpstr>Resumo </vt:lpstr>
    </vt:vector>
  </TitlesOfParts>
  <Company>Napier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interactive systems: A fusion of skills</dc:title>
  <dc:creator>david benyon</dc:creator>
  <cp:lastModifiedBy>Leopoldo Ferreira de Paula</cp:lastModifiedBy>
  <cp:revision>135</cp:revision>
  <dcterms:created xsi:type="dcterms:W3CDTF">2010-01-19T11:59:06Z</dcterms:created>
  <dcterms:modified xsi:type="dcterms:W3CDTF">2016-10-25T22:17:44Z</dcterms:modified>
</cp:coreProperties>
</file>