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handoutMasterIdLst>
    <p:handoutMasterId r:id="rId41"/>
  </p:handoutMasterIdLst>
  <p:sldIdLst>
    <p:sldId id="280" r:id="rId2"/>
    <p:sldId id="322" r:id="rId3"/>
    <p:sldId id="309" r:id="rId4"/>
    <p:sldId id="323" r:id="rId5"/>
    <p:sldId id="325" r:id="rId6"/>
    <p:sldId id="326" r:id="rId7"/>
    <p:sldId id="327" r:id="rId8"/>
    <p:sldId id="310" r:id="rId9"/>
    <p:sldId id="328" r:id="rId10"/>
    <p:sldId id="311" r:id="rId11"/>
    <p:sldId id="329" r:id="rId12"/>
    <p:sldId id="312" r:id="rId13"/>
    <p:sldId id="330" r:id="rId14"/>
    <p:sldId id="331" r:id="rId15"/>
    <p:sldId id="313" r:id="rId16"/>
    <p:sldId id="332" r:id="rId17"/>
    <p:sldId id="333" r:id="rId18"/>
    <p:sldId id="334" r:id="rId19"/>
    <p:sldId id="336" r:id="rId20"/>
    <p:sldId id="335" r:id="rId21"/>
    <p:sldId id="314" r:id="rId22"/>
    <p:sldId id="315" r:id="rId23"/>
    <p:sldId id="316" r:id="rId24"/>
    <p:sldId id="317" r:id="rId25"/>
    <p:sldId id="337" r:id="rId26"/>
    <p:sldId id="318" r:id="rId27"/>
    <p:sldId id="338" r:id="rId28"/>
    <p:sldId id="339" r:id="rId29"/>
    <p:sldId id="340" r:id="rId30"/>
    <p:sldId id="341" r:id="rId31"/>
    <p:sldId id="342" r:id="rId32"/>
    <p:sldId id="319" r:id="rId33"/>
    <p:sldId id="343" r:id="rId34"/>
    <p:sldId id="320" r:id="rId35"/>
    <p:sldId id="344" r:id="rId36"/>
    <p:sldId id="346" r:id="rId37"/>
    <p:sldId id="321" r:id="rId38"/>
    <p:sldId id="307" r:id="rId3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F87"/>
    <a:srgbClr val="EAEAEA"/>
    <a:srgbClr val="AD9F73"/>
    <a:srgbClr val="C0B592"/>
    <a:srgbClr val="0066FF"/>
    <a:srgbClr val="99CCFF"/>
    <a:srgbClr val="FFFF99"/>
    <a:srgbClr val="CC3300"/>
    <a:srgbClr val="66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5" autoAdjust="0"/>
    <p:restoredTop sz="94020" autoAdjust="0"/>
  </p:normalViewPr>
  <p:slideViewPr>
    <p:cSldViewPr>
      <p:cViewPr varScale="1">
        <p:scale>
          <a:sx n="78" d="100"/>
          <a:sy n="78" d="100"/>
        </p:scale>
        <p:origin x="-1435" y="-67"/>
      </p:cViewPr>
      <p:guideLst>
        <p:guide orient="horz" pos="3475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50912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pt-BR" dirty="0"/>
              <a:t>Barbosa e Silva 2010 • Interação 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305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183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91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14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16216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</a:t>
            </a:r>
            <a:r>
              <a:rPr lang="pt-BR" sz="23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CaixaDeTexto 37"/>
          <p:cNvSpPr txBox="1">
            <a:spLocks noChangeArrowheads="1"/>
          </p:cNvSpPr>
          <p:nvPr userDrawn="1"/>
        </p:nvSpPr>
        <p:spPr bwMode="auto">
          <a:xfrm>
            <a:off x="8513390" y="5638800"/>
            <a:ext cx="60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fld id="{62A23D76-1214-463F-B4A5-A6BD5845F9B8}" type="slidenum">
              <a:rPr lang="pt-BR" sz="2000" b="1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303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A813C-264A-482A-96BE-EEC1FC80C4E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7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silva.org.br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708920"/>
            <a:ext cx="8458200" cy="2593975"/>
          </a:xfrm>
        </p:spPr>
        <p:txBody>
          <a:bodyPr/>
          <a:lstStyle/>
          <a:p>
            <a:r>
              <a:rPr lang="pt-BR" sz="6400" dirty="0" smtClean="0"/>
              <a:t>Planejamento da Avaliação de IHC</a:t>
            </a:r>
            <a:endParaRPr lang="pt-BR" sz="64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5334000"/>
            <a:ext cx="5791200" cy="1066800"/>
          </a:xfrm>
        </p:spPr>
        <p:txBody>
          <a:bodyPr/>
          <a:lstStyle/>
          <a:p>
            <a:r>
              <a:rPr lang="pt-BR" dirty="0" smtClean="0"/>
              <a:t>Capítulo 9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formativa</a:t>
            </a:r>
            <a:r>
              <a:rPr lang="pt-BR" dirty="0" smtClean="0"/>
              <a:t>, antes de termos uma solução pronta</a:t>
            </a:r>
          </a:p>
          <a:p>
            <a:r>
              <a:rPr lang="pt-BR" dirty="0" smtClean="0"/>
              <a:t>geralmente utilizada para:</a:t>
            </a:r>
          </a:p>
          <a:p>
            <a:pPr lvl="1"/>
            <a:r>
              <a:rPr lang="pt-BR" dirty="0" smtClean="0"/>
              <a:t>analisar e comparar </a:t>
            </a:r>
            <a:r>
              <a:rPr lang="pt-BR" dirty="0"/>
              <a:t>ideias e alternativas de </a:t>
            </a:r>
            <a:r>
              <a:rPr lang="pt-BR" dirty="0" smtClean="0"/>
              <a:t>design </a:t>
            </a:r>
          </a:p>
          <a:p>
            <a:pPr lvl="1"/>
            <a:r>
              <a:rPr lang="pt-BR" dirty="0" smtClean="0"/>
              <a:t>identificar problemas </a:t>
            </a:r>
            <a:r>
              <a:rPr lang="pt-BR" dirty="0"/>
              <a:t>na </a:t>
            </a:r>
            <a:r>
              <a:rPr lang="pt-BR" dirty="0" smtClean="0"/>
              <a:t>interação </a:t>
            </a:r>
            <a:r>
              <a:rPr lang="pt-BR" dirty="0"/>
              <a:t>e na </a:t>
            </a:r>
            <a:r>
              <a:rPr lang="pt-BR" dirty="0" smtClean="0"/>
              <a:t>interface</a:t>
            </a:r>
          </a:p>
          <a:p>
            <a:r>
              <a:rPr lang="pt-BR" dirty="0" smtClean="0"/>
              <a:t>artefatos que podem servir de insumo: </a:t>
            </a:r>
          </a:p>
          <a:p>
            <a:pPr lvl="1"/>
            <a:r>
              <a:rPr lang="pt-BR" dirty="0" smtClean="0"/>
              <a:t>cenários de </a:t>
            </a:r>
            <a:r>
              <a:rPr lang="pt-BR" dirty="0"/>
              <a:t>uso, </a:t>
            </a:r>
            <a:endParaRPr lang="pt-BR" dirty="0" smtClean="0"/>
          </a:p>
          <a:p>
            <a:pPr lvl="1"/>
            <a:r>
              <a:rPr lang="pt-BR" dirty="0" smtClean="0"/>
              <a:t>esboços </a:t>
            </a:r>
            <a:r>
              <a:rPr lang="pt-BR" dirty="0"/>
              <a:t>de tela, </a:t>
            </a:r>
            <a:endParaRPr lang="pt-BR" dirty="0" smtClean="0"/>
          </a:p>
          <a:p>
            <a:pPr lvl="1"/>
            <a:r>
              <a:rPr lang="pt-BR" i="1" dirty="0" err="1" smtClean="0"/>
              <a:t>storyboards</a:t>
            </a:r>
            <a:r>
              <a:rPr lang="pt-BR" dirty="0"/>
              <a:t>, </a:t>
            </a:r>
            <a:endParaRPr lang="pt-BR" dirty="0" smtClean="0"/>
          </a:p>
          <a:p>
            <a:pPr lvl="1"/>
            <a:r>
              <a:rPr lang="pt-BR" dirty="0" smtClean="0"/>
              <a:t>modelagem </a:t>
            </a:r>
            <a:r>
              <a:rPr lang="pt-BR" dirty="0"/>
              <a:t>da interação e </a:t>
            </a:r>
            <a:endParaRPr lang="pt-BR" dirty="0" smtClean="0"/>
          </a:p>
          <a:p>
            <a:pPr lvl="1"/>
            <a:r>
              <a:rPr lang="pt-BR" dirty="0" smtClean="0"/>
              <a:t>protótipos </a:t>
            </a:r>
            <a:r>
              <a:rPr lang="pt-BR" dirty="0"/>
              <a:t>do sistema </a:t>
            </a:r>
            <a:r>
              <a:rPr lang="pt-BR" dirty="0" smtClean="0"/>
              <a:t>em </a:t>
            </a:r>
            <a:r>
              <a:rPr lang="pt-BR" dirty="0"/>
              <a:t>diferentes níveis de detalhe e </a:t>
            </a:r>
            <a:r>
              <a:rPr lang="pt-BR" dirty="0" smtClean="0"/>
              <a:t>fidelidade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val="1917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000" spc="0" dirty="0" smtClean="0"/>
              <a:t>Quando avaliar o uso de um sistema?</a:t>
            </a:r>
            <a:endParaRPr lang="pt-BR" sz="40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/>
          <a:lstStyle/>
          <a:p>
            <a:endParaRPr lang="pt-BR" dirty="0" smtClean="0"/>
          </a:p>
          <a:p>
            <a:endParaRPr lang="pt-BR" sz="2800" dirty="0" smtClean="0"/>
          </a:p>
          <a:p>
            <a:pPr marL="114300" indent="0">
              <a:buNone/>
            </a:pPr>
            <a:r>
              <a:rPr lang="pt-BR" b="1" dirty="0" smtClean="0"/>
              <a:t>avaliação somativa</a:t>
            </a:r>
            <a:r>
              <a:rPr lang="pt-BR" dirty="0" smtClean="0"/>
              <a:t> (ou </a:t>
            </a:r>
            <a:r>
              <a:rPr lang="pt-BR" b="1" dirty="0" smtClean="0"/>
              <a:t>conclusiva</a:t>
            </a:r>
            <a:r>
              <a:rPr lang="pt-BR" dirty="0" smtClean="0"/>
              <a:t>), </a:t>
            </a:r>
            <a:r>
              <a:rPr lang="pt-BR" dirty="0"/>
              <a:t>depois que a solução estiver pronta </a:t>
            </a:r>
            <a:endParaRPr lang="pt-BR" dirty="0" smtClean="0"/>
          </a:p>
          <a:p>
            <a:r>
              <a:rPr lang="pt-BR" dirty="0" smtClean="0"/>
              <a:t>utilizada para avaliar qualquer objetivo </a:t>
            </a:r>
            <a:r>
              <a:rPr lang="pt-BR" dirty="0"/>
              <a:t>de avaliação </a:t>
            </a:r>
            <a:endParaRPr lang="pt-BR" dirty="0" smtClean="0"/>
          </a:p>
          <a:p>
            <a:r>
              <a:rPr lang="pt-BR" dirty="0" smtClean="0"/>
              <a:t>a solução </a:t>
            </a:r>
            <a:r>
              <a:rPr lang="pt-BR" dirty="0"/>
              <a:t>de IHC </a:t>
            </a:r>
            <a:r>
              <a:rPr lang="pt-BR" dirty="0" smtClean="0"/>
              <a:t>final </a:t>
            </a:r>
            <a:r>
              <a:rPr lang="pt-BR" dirty="0"/>
              <a:t>pode ser </a:t>
            </a:r>
            <a:r>
              <a:rPr lang="pt-BR" dirty="0" smtClean="0"/>
              <a:t>representada:</a:t>
            </a:r>
          </a:p>
          <a:p>
            <a:pPr lvl="1"/>
            <a:r>
              <a:rPr lang="pt-BR" dirty="0" smtClean="0"/>
              <a:t>por </a:t>
            </a:r>
            <a:r>
              <a:rPr lang="pt-BR" dirty="0"/>
              <a:t>um </a:t>
            </a:r>
            <a:r>
              <a:rPr lang="pt-BR" dirty="0" smtClean="0"/>
              <a:t>protótipo </a:t>
            </a:r>
            <a:r>
              <a:rPr lang="pt-BR" dirty="0"/>
              <a:t>de média ou alta </a:t>
            </a:r>
            <a:r>
              <a:rPr lang="pt-BR" dirty="0" smtClean="0"/>
              <a:t>fidelidade</a:t>
            </a:r>
            <a:r>
              <a:rPr lang="pt-BR" dirty="0"/>
              <a:t>, ou </a:t>
            </a:r>
            <a:endParaRPr lang="pt-BR" dirty="0" smtClean="0"/>
          </a:p>
          <a:p>
            <a:pPr lvl="1"/>
            <a:r>
              <a:rPr lang="pt-BR" dirty="0" smtClean="0"/>
              <a:t>até </a:t>
            </a:r>
            <a:r>
              <a:rPr lang="pt-BR" dirty="0"/>
              <a:t>mesmo pelo sistema interativo </a:t>
            </a:r>
            <a:r>
              <a:rPr lang="pt-BR" dirty="0" smtClean="0"/>
              <a:t>implementado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890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1950" dirty="0">
                <a:latin typeface="+mn-lt"/>
              </a:rPr>
              <a:t>em diferentes momentos do processo de desenvolvimento, </a:t>
            </a:r>
            <a:r>
              <a:rPr lang="pt-BR" sz="1950" dirty="0" smtClean="0">
                <a:latin typeface="+mn-lt"/>
              </a:rPr>
              <a:t>dependendo </a:t>
            </a:r>
            <a:r>
              <a:rPr lang="pt-BR" sz="1950" dirty="0">
                <a:latin typeface="+mn-lt"/>
              </a:rPr>
              <a:t>dos dados disponíveis sobre a solução de IHC sendo concebida</a:t>
            </a:r>
          </a:p>
        </p:txBody>
      </p:sp>
    </p:spTree>
    <p:extLst>
      <p:ext uri="{BB962C8B-B14F-4D97-AF65-F5344CB8AC3E}">
        <p14:creationId xmlns:p14="http://schemas.microsoft.com/office/powerpoint/2010/main" val="1729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contexto de uso</a:t>
            </a:r>
          </a:p>
          <a:p>
            <a:r>
              <a:rPr lang="pt-BR" dirty="0"/>
              <a:t>fornece dados de situações típicas </a:t>
            </a:r>
            <a:r>
              <a:rPr lang="pt-BR" dirty="0" smtClean="0"/>
              <a:t>de uso que </a:t>
            </a:r>
            <a:r>
              <a:rPr lang="pt-BR" dirty="0"/>
              <a:t>não </a:t>
            </a:r>
            <a:r>
              <a:rPr lang="pt-BR" dirty="0" smtClean="0"/>
              <a:t>seriam percebidos em uma avaliação em laboratório</a:t>
            </a:r>
          </a:p>
          <a:p>
            <a:r>
              <a:rPr lang="pt-BR" dirty="0" smtClean="0"/>
              <a:t>permite entender </a:t>
            </a:r>
            <a:r>
              <a:rPr lang="pt-BR" dirty="0"/>
              <a:t>melhor como os usuários se apropriam da tecnologia no seu cotidiano </a:t>
            </a:r>
            <a:r>
              <a:rPr lang="pt-BR" dirty="0" smtClean="0"/>
              <a:t>e quais </a:t>
            </a:r>
            <a:r>
              <a:rPr lang="pt-BR" dirty="0"/>
              <a:t>problemas podem ocorrer em situações reais de </a:t>
            </a:r>
            <a:r>
              <a:rPr lang="pt-BR" dirty="0" smtClean="0"/>
              <a:t>uso</a:t>
            </a:r>
          </a:p>
          <a:p>
            <a:r>
              <a:rPr lang="pt-BR" dirty="0"/>
              <a:t>é difícil controlar </a:t>
            </a:r>
            <a:r>
              <a:rPr lang="pt-BR" dirty="0" smtClean="0"/>
              <a:t>sua </a:t>
            </a:r>
            <a:r>
              <a:rPr lang="pt-BR" dirty="0"/>
              <a:t>execução </a:t>
            </a:r>
            <a:r>
              <a:rPr lang="pt-BR" dirty="0" smtClean="0"/>
              <a:t>para </a:t>
            </a:r>
            <a:r>
              <a:rPr lang="pt-BR" dirty="0"/>
              <a:t>assegurar que certos aspectos do </a:t>
            </a:r>
            <a:r>
              <a:rPr lang="pt-BR" dirty="0" smtClean="0"/>
              <a:t>sistema </a:t>
            </a:r>
            <a:r>
              <a:rPr lang="pt-BR" dirty="0"/>
              <a:t>sejam </a:t>
            </a:r>
            <a:r>
              <a:rPr lang="pt-BR" dirty="0" smtClean="0"/>
              <a:t>analisados</a:t>
            </a: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6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sz="2000" dirty="0" smtClean="0"/>
          </a:p>
          <a:p>
            <a:pPr marL="114300" indent="0">
              <a:buNone/>
            </a:pPr>
            <a:r>
              <a:rPr lang="pt-BR" b="1" dirty="0" smtClean="0"/>
              <a:t>avaliação em laboratório</a:t>
            </a:r>
          </a:p>
          <a:p>
            <a:r>
              <a:rPr lang="pt-BR" dirty="0" smtClean="0"/>
              <a:t>oferece um </a:t>
            </a:r>
            <a:r>
              <a:rPr lang="pt-BR" dirty="0"/>
              <a:t>controle maior sobre as </a:t>
            </a:r>
            <a:r>
              <a:rPr lang="pt-BR" dirty="0" smtClean="0"/>
              <a:t>interferências do </a:t>
            </a:r>
            <a:r>
              <a:rPr lang="pt-BR" dirty="0"/>
              <a:t>ambiente na interação </a:t>
            </a:r>
            <a:r>
              <a:rPr lang="pt-BR" dirty="0" smtClean="0"/>
              <a:t>usuário–sistema </a:t>
            </a:r>
          </a:p>
          <a:p>
            <a:r>
              <a:rPr lang="pt-BR" dirty="0" smtClean="0"/>
              <a:t>facilita </a:t>
            </a:r>
            <a:r>
              <a:rPr lang="pt-BR" dirty="0"/>
              <a:t>o registro de dados das </a:t>
            </a:r>
            <a:r>
              <a:rPr lang="pt-BR" dirty="0" smtClean="0"/>
              <a:t>experiências </a:t>
            </a:r>
            <a:r>
              <a:rPr lang="pt-BR" dirty="0"/>
              <a:t>de uso com a solução de IHC </a:t>
            </a:r>
            <a:r>
              <a:rPr lang="pt-BR" dirty="0" smtClean="0"/>
              <a:t>avaliada</a:t>
            </a:r>
          </a:p>
          <a:p>
            <a:r>
              <a:rPr lang="pt-BR" dirty="0" smtClean="0"/>
              <a:t>uma sala de reunião </a:t>
            </a:r>
            <a:r>
              <a:rPr lang="pt-BR" dirty="0"/>
              <a:t>com </a:t>
            </a:r>
            <a:r>
              <a:rPr lang="pt-BR" dirty="0" smtClean="0"/>
              <a:t>mesa e cadeiras é um ambiente </a:t>
            </a:r>
            <a:r>
              <a:rPr lang="pt-BR" dirty="0"/>
              <a:t>adequado para </a:t>
            </a:r>
            <a:r>
              <a:rPr lang="pt-BR" dirty="0" smtClean="0"/>
              <a:t>utilizar os métodos </a:t>
            </a:r>
            <a:r>
              <a:rPr lang="pt-BR" dirty="0"/>
              <a:t>de grupo de foco e prototipação em </a:t>
            </a:r>
            <a:r>
              <a:rPr lang="pt-BR" dirty="0" smtClean="0"/>
              <a:t>papel</a:t>
            </a:r>
          </a:p>
          <a:p>
            <a:r>
              <a:rPr lang="pt-BR" dirty="0" smtClean="0"/>
              <a:t>ambientes de observação </a:t>
            </a:r>
            <a:r>
              <a:rPr lang="pt-BR" dirty="0"/>
              <a:t>são adequados </a:t>
            </a:r>
            <a:r>
              <a:rPr lang="pt-BR" dirty="0" smtClean="0"/>
              <a:t>o </a:t>
            </a:r>
            <a:r>
              <a:rPr lang="pt-BR" dirty="0"/>
              <a:t>teste de usabilidade e o método de avaliação de comunicabilidade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52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150" dirty="0">
                <a:latin typeface="+mn-lt"/>
              </a:rPr>
              <a:t>As avaliações de IHC que envolvem a participação dos usuários podem ser </a:t>
            </a:r>
            <a:r>
              <a:rPr lang="pt-BR" sz="2150" dirty="0" smtClean="0">
                <a:latin typeface="+mn-lt"/>
              </a:rPr>
              <a:t>realizadas em </a:t>
            </a:r>
            <a:r>
              <a:rPr lang="pt-BR" sz="2150" b="1" dirty="0" smtClean="0">
                <a:latin typeface="+mn-lt"/>
              </a:rPr>
              <a:t>contexto real de uso </a:t>
            </a:r>
            <a:r>
              <a:rPr lang="pt-BR" sz="2150" dirty="0" smtClean="0">
                <a:latin typeface="+mn-lt"/>
              </a:rPr>
              <a:t>ou </a:t>
            </a:r>
            <a:r>
              <a:rPr lang="pt-BR" sz="2150" b="1" dirty="0" smtClean="0">
                <a:latin typeface="+mn-lt"/>
              </a:rPr>
              <a:t>em laboratório</a:t>
            </a:r>
            <a:endParaRPr lang="pt-BR" sz="21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7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300" dirty="0" smtClean="0"/>
              <a:t>Onde coletar dados sobre experiências de uso?</a:t>
            </a:r>
            <a:endParaRPr lang="pt-BR" sz="3300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ambiente de observação (laboratório)</a:t>
            </a:r>
            <a:endParaRPr lang="pt-BR" dirty="0"/>
          </a:p>
        </p:txBody>
      </p:sp>
      <p:pic>
        <p:nvPicPr>
          <p:cNvPr id="3074" name="Picture 2" descr="D:\Meus Documentos\Docs\FTP\Livro de IHC\material para o site\figuras\Figura 9.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1" y="2134336"/>
            <a:ext cx="4337304" cy="31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611758" y="5517232"/>
            <a:ext cx="799269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 smtClean="0">
                <a:latin typeface="+mn-lt"/>
              </a:rPr>
              <a:t>possui 2 </a:t>
            </a:r>
            <a:r>
              <a:rPr lang="pt-BR" sz="1600" dirty="0">
                <a:latin typeface="+mn-lt"/>
              </a:rPr>
              <a:t>salas: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uma onde o </a:t>
            </a:r>
            <a:r>
              <a:rPr lang="pt-BR" sz="1600" dirty="0">
                <a:latin typeface="+mn-lt"/>
              </a:rPr>
              <a:t>usuário vai utilizar o sistema (sala de </a:t>
            </a:r>
            <a:r>
              <a:rPr lang="pt-BR" sz="1600" dirty="0" smtClean="0">
                <a:latin typeface="+mn-lt"/>
              </a:rPr>
              <a:t>uso) </a:t>
            </a:r>
          </a:p>
          <a:p>
            <a:pPr marL="216000" indent="-216000">
              <a:buFont typeface="Arial" pitchFamily="34" charset="0"/>
              <a:buChar char="•"/>
            </a:pPr>
            <a:r>
              <a:rPr lang="pt-BR" sz="1600" dirty="0" smtClean="0">
                <a:latin typeface="+mn-lt"/>
              </a:rPr>
              <a:t>outra </a:t>
            </a:r>
            <a:r>
              <a:rPr lang="pt-BR" sz="1600" dirty="0">
                <a:latin typeface="+mn-lt"/>
              </a:rPr>
              <a:t>onde o avaliador vai observá-lo </a:t>
            </a:r>
            <a:r>
              <a:rPr lang="pt-BR" sz="1600" dirty="0" smtClean="0">
                <a:latin typeface="+mn-lt"/>
              </a:rPr>
              <a:t>através </a:t>
            </a:r>
            <a:r>
              <a:rPr lang="pt-BR" sz="1600" dirty="0">
                <a:latin typeface="+mn-lt"/>
              </a:rPr>
              <a:t>de um vidro espelhado (sala de observação)</a:t>
            </a:r>
          </a:p>
        </p:txBody>
      </p:sp>
    </p:spTree>
    <p:extLst>
      <p:ext uri="{BB962C8B-B14F-4D97-AF65-F5344CB8AC3E}">
        <p14:creationId xmlns:p14="http://schemas.microsoft.com/office/powerpoint/2010/main" val="32355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 smtClean="0"/>
              <a:t>Os  </a:t>
            </a:r>
            <a:r>
              <a:rPr lang="pt-BR" dirty="0"/>
              <a:t>dados coletados e produzidos em uma avaliação de IHC podem ser </a:t>
            </a:r>
            <a:r>
              <a:rPr lang="pt-BR" dirty="0" smtClean="0"/>
              <a:t>classificados </a:t>
            </a:r>
            <a:r>
              <a:rPr lang="pt-BR" dirty="0"/>
              <a:t>de diferentes </a:t>
            </a:r>
            <a:r>
              <a:rPr lang="pt-BR" dirty="0" smtClean="0"/>
              <a:t>maneiras.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As classificações </a:t>
            </a:r>
            <a:r>
              <a:rPr lang="pt-BR" dirty="0"/>
              <a:t>mais comuns são: </a:t>
            </a:r>
            <a:endParaRPr lang="pt-BR" dirty="0" smtClean="0"/>
          </a:p>
          <a:p>
            <a:r>
              <a:rPr lang="pt-BR" dirty="0" smtClean="0"/>
              <a:t>nominais</a:t>
            </a:r>
            <a:r>
              <a:rPr lang="pt-BR" dirty="0"/>
              <a:t>, ordinais, de </a:t>
            </a:r>
            <a:r>
              <a:rPr lang="pt-BR" dirty="0" smtClean="0"/>
              <a:t>intervalo </a:t>
            </a:r>
            <a:r>
              <a:rPr lang="pt-BR" dirty="0"/>
              <a:t>e de </a:t>
            </a:r>
            <a:r>
              <a:rPr lang="pt-BR" dirty="0" smtClean="0"/>
              <a:t>razão; </a:t>
            </a:r>
          </a:p>
          <a:p>
            <a:r>
              <a:rPr lang="pt-BR" dirty="0" smtClean="0"/>
              <a:t>dados </a:t>
            </a:r>
            <a:r>
              <a:rPr lang="pt-BR" dirty="0"/>
              <a:t>qualitativos </a:t>
            </a:r>
            <a:r>
              <a:rPr lang="pt-BR" dirty="0" smtClean="0"/>
              <a:t>e quantitativos; </a:t>
            </a:r>
          </a:p>
          <a:p>
            <a:r>
              <a:rPr lang="pt-BR" dirty="0" smtClean="0"/>
              <a:t>dados </a:t>
            </a:r>
            <a:r>
              <a:rPr lang="pt-BR" dirty="0"/>
              <a:t>subjetivos e </a:t>
            </a:r>
            <a:r>
              <a:rPr lang="pt-BR" dirty="0" smtClean="0"/>
              <a:t>objetivos. </a:t>
            </a:r>
          </a:p>
          <a:p>
            <a:endParaRPr lang="pt-BR" dirty="0"/>
          </a:p>
          <a:p>
            <a:pPr marL="114300" indent="0">
              <a:buNone/>
            </a:pPr>
            <a:r>
              <a:rPr lang="pt-BR" dirty="0" smtClean="0"/>
              <a:t>Cada </a:t>
            </a:r>
            <a:r>
              <a:rPr lang="pt-BR" dirty="0"/>
              <a:t>método </a:t>
            </a:r>
            <a:r>
              <a:rPr lang="pt-BR" dirty="0" smtClean="0"/>
              <a:t>de </a:t>
            </a:r>
            <a:r>
              <a:rPr lang="pt-BR" dirty="0"/>
              <a:t>avaliação de IHC privilegia dados e resultados de diferentes </a:t>
            </a:r>
            <a:r>
              <a:rPr lang="pt-BR" dirty="0" smtClean="0"/>
              <a:t>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75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/>
              <a:t>nominais</a:t>
            </a:r>
            <a:r>
              <a:rPr lang="pt-BR" dirty="0"/>
              <a:t> representam conceitos na forma de rótulos ou </a:t>
            </a:r>
            <a:r>
              <a:rPr lang="pt-BR" dirty="0" smtClean="0"/>
              <a:t>categorias, por exemplo: a origem étnica de uma </a:t>
            </a:r>
            <a:r>
              <a:rPr lang="pt-BR" dirty="0"/>
              <a:t>pessoa pode </a:t>
            </a:r>
            <a:r>
              <a:rPr lang="pt-BR" dirty="0" smtClean="0"/>
              <a:t>ser </a:t>
            </a:r>
            <a:r>
              <a:rPr lang="pt-BR" dirty="0"/>
              <a:t>africana, hispânica, </a:t>
            </a:r>
            <a:r>
              <a:rPr lang="pt-BR" dirty="0" smtClean="0"/>
              <a:t>asiática, etc.</a:t>
            </a:r>
          </a:p>
          <a:p>
            <a:r>
              <a:rPr lang="pt-BR" dirty="0"/>
              <a:t>dados </a:t>
            </a:r>
            <a:r>
              <a:rPr lang="pt-BR" b="1" dirty="0"/>
              <a:t>ordinais</a:t>
            </a:r>
            <a:r>
              <a:rPr lang="pt-BR" dirty="0"/>
              <a:t> representam conceitos com </a:t>
            </a:r>
            <a:r>
              <a:rPr lang="pt-BR" dirty="0" smtClean="0"/>
              <a:t>relações </a:t>
            </a:r>
            <a:r>
              <a:rPr lang="pt-BR" dirty="0"/>
              <a:t>que </a:t>
            </a:r>
            <a:r>
              <a:rPr lang="pt-BR" dirty="0" smtClean="0"/>
              <a:t>definem </a:t>
            </a:r>
            <a:r>
              <a:rPr lang="pt-BR" dirty="0"/>
              <a:t>algum tipo de ordem entre </a:t>
            </a:r>
            <a:r>
              <a:rPr lang="pt-BR" dirty="0" smtClean="0"/>
              <a:t>eles, </a:t>
            </a:r>
            <a:r>
              <a:rPr lang="pt-BR" dirty="0"/>
              <a:t>por exemplo </a:t>
            </a:r>
            <a:r>
              <a:rPr lang="pt-BR" dirty="0" smtClean="0"/>
              <a:t>uma lista de sites </a:t>
            </a:r>
            <a:r>
              <a:rPr lang="pt-BR" dirty="0"/>
              <a:t>que um usuário mais </a:t>
            </a:r>
            <a:r>
              <a:rPr lang="pt-BR" dirty="0" smtClean="0"/>
              <a:t>utiliza</a:t>
            </a:r>
          </a:p>
          <a:p>
            <a:r>
              <a:rPr lang="pt-BR" dirty="0"/>
              <a:t>dados de </a:t>
            </a:r>
            <a:r>
              <a:rPr lang="pt-BR" b="1" dirty="0"/>
              <a:t>intervalo</a:t>
            </a:r>
            <a:r>
              <a:rPr lang="pt-BR" dirty="0"/>
              <a:t> representam </a:t>
            </a:r>
            <a:r>
              <a:rPr lang="pt-BR" dirty="0" smtClean="0"/>
              <a:t>períodos</a:t>
            </a:r>
            <a:r>
              <a:rPr lang="pt-BR" dirty="0"/>
              <a:t>, faixas ou distâncias entre os dados </a:t>
            </a:r>
            <a:r>
              <a:rPr lang="pt-BR" dirty="0" smtClean="0"/>
              <a:t>ordinais, por exemplo faixa etária </a:t>
            </a:r>
          </a:p>
          <a:p>
            <a:r>
              <a:rPr lang="pt-BR" dirty="0" smtClean="0"/>
              <a:t>dados de </a:t>
            </a:r>
            <a:r>
              <a:rPr lang="pt-BR" b="1" dirty="0" smtClean="0"/>
              <a:t>razão</a:t>
            </a:r>
            <a:r>
              <a:rPr lang="pt-BR" dirty="0" smtClean="0"/>
              <a:t> são dados que </a:t>
            </a:r>
            <a:r>
              <a:rPr lang="pt-BR" dirty="0"/>
              <a:t>possuem </a:t>
            </a:r>
            <a:r>
              <a:rPr lang="pt-BR" dirty="0" smtClean="0"/>
              <a:t>um </a:t>
            </a:r>
            <a:r>
              <a:rPr lang="pt-BR" dirty="0"/>
              <a:t>valor zero </a:t>
            </a:r>
            <a:r>
              <a:rPr lang="pt-BR" dirty="0" smtClean="0"/>
              <a:t>verdadeiro, </a:t>
            </a:r>
            <a:r>
              <a:rPr lang="pt-BR" dirty="0"/>
              <a:t>por exemplo o tempo que uma pessoa leva </a:t>
            </a:r>
          </a:p>
          <a:p>
            <a:r>
              <a:rPr lang="pt-BR" dirty="0"/>
              <a:t>para realizar uma tarefa, ou o número de erros </a:t>
            </a:r>
            <a:r>
              <a:rPr lang="pt-BR" dirty="0" smtClean="0"/>
              <a:t>cometidos.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114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qualitativos </a:t>
            </a:r>
            <a:r>
              <a:rPr lang="pt-BR" dirty="0" smtClean="0"/>
              <a:t>representam </a:t>
            </a:r>
            <a:r>
              <a:rPr lang="pt-BR" dirty="0"/>
              <a:t>conceitos que não são representados </a:t>
            </a:r>
            <a:r>
              <a:rPr lang="pt-BR" dirty="0" smtClean="0"/>
              <a:t>numericamente</a:t>
            </a:r>
            <a:r>
              <a:rPr lang="pt-BR" dirty="0"/>
              <a:t>. </a:t>
            </a:r>
            <a:r>
              <a:rPr lang="pt-BR" dirty="0" smtClean="0"/>
              <a:t>Por exemplo, os </a:t>
            </a:r>
            <a:r>
              <a:rPr lang="pt-BR" dirty="0"/>
              <a:t>dados </a:t>
            </a:r>
            <a:r>
              <a:rPr lang="pt-BR" dirty="0" smtClean="0"/>
              <a:t>nominais e </a:t>
            </a:r>
            <a:r>
              <a:rPr lang="pt-BR" dirty="0"/>
              <a:t>as respostas </a:t>
            </a:r>
            <a:r>
              <a:rPr lang="pt-BR" dirty="0" smtClean="0"/>
              <a:t>livres, </a:t>
            </a:r>
            <a:r>
              <a:rPr lang="pt-BR" dirty="0"/>
              <a:t>tais como expectativas, explicações, críticas, </a:t>
            </a:r>
            <a:r>
              <a:rPr lang="pt-BR" dirty="0" smtClean="0"/>
              <a:t>sugestões </a:t>
            </a:r>
            <a:r>
              <a:rPr lang="pt-BR" dirty="0"/>
              <a:t>e outros tipos de comentário. </a:t>
            </a:r>
            <a:endParaRPr lang="pt-BR" dirty="0" smtClean="0"/>
          </a:p>
          <a:p>
            <a:r>
              <a:rPr lang="pt-BR" dirty="0"/>
              <a:t>dados </a:t>
            </a:r>
            <a:r>
              <a:rPr lang="pt-BR" b="1" dirty="0" smtClean="0"/>
              <a:t>quantitativos </a:t>
            </a:r>
            <a:r>
              <a:rPr lang="pt-BR" dirty="0"/>
              <a:t>representam </a:t>
            </a:r>
            <a:r>
              <a:rPr lang="pt-BR" dirty="0" smtClean="0"/>
              <a:t>numericamente </a:t>
            </a:r>
            <a:r>
              <a:rPr lang="pt-BR" dirty="0"/>
              <a:t>uma quantidade, ou seja, </a:t>
            </a:r>
            <a:r>
              <a:rPr lang="pt-BR" dirty="0" smtClean="0"/>
              <a:t>uma </a:t>
            </a:r>
            <a:r>
              <a:rPr lang="pt-BR" dirty="0"/>
              <a:t>grandeza resultante de uma contagem ou medição, tais como: o tempo e </a:t>
            </a:r>
            <a:r>
              <a:rPr lang="pt-BR" dirty="0" smtClean="0"/>
              <a:t>número </a:t>
            </a:r>
            <a:r>
              <a:rPr lang="pt-BR" dirty="0"/>
              <a:t>de passos necessários para alcançar determinado </a:t>
            </a:r>
            <a:r>
              <a:rPr lang="pt-BR" dirty="0" smtClean="0"/>
              <a:t>objetivo ou quantas </a:t>
            </a:r>
            <a:r>
              <a:rPr lang="pt-BR" dirty="0"/>
              <a:t>vezes a ajuda on-line e o manual de </a:t>
            </a:r>
            <a:r>
              <a:rPr lang="pt-BR" dirty="0" smtClean="0"/>
              <a:t>uso </a:t>
            </a:r>
            <a:r>
              <a:rPr lang="pt-BR" dirty="0"/>
              <a:t>foram </a:t>
            </a:r>
            <a:r>
              <a:rPr lang="pt-BR" dirty="0" smtClean="0"/>
              <a:t>consultados. </a:t>
            </a:r>
            <a:r>
              <a:rPr lang="pt-BR" dirty="0"/>
              <a:t>Nessa </a:t>
            </a:r>
            <a:r>
              <a:rPr lang="pt-BR" dirty="0" smtClean="0"/>
              <a:t>classificação </a:t>
            </a:r>
            <a:r>
              <a:rPr lang="pt-BR" dirty="0"/>
              <a:t>se encaixam os dados ordinais, </a:t>
            </a:r>
            <a:r>
              <a:rPr lang="pt-BR" dirty="0" smtClean="0"/>
              <a:t>intervalares </a:t>
            </a:r>
            <a:r>
              <a:rPr lang="pt-BR" dirty="0"/>
              <a:t>e de razão.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964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z="4100" spc="-150" dirty="0" smtClean="0"/>
              <a:t>Que tipos de dados coletar e produzir?</a:t>
            </a:r>
            <a:endParaRPr lang="pt-BR" sz="4100" spc="-15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</a:t>
            </a:r>
            <a:r>
              <a:rPr lang="pt-BR" b="1" dirty="0" smtClean="0"/>
              <a:t>objetivos</a:t>
            </a:r>
            <a:r>
              <a:rPr lang="pt-BR" dirty="0" smtClean="0"/>
              <a:t> podem </a:t>
            </a:r>
            <a:r>
              <a:rPr lang="pt-BR" dirty="0"/>
              <a:t>ser medidos por instrumentos ou </a:t>
            </a:r>
            <a:r>
              <a:rPr lang="pt-BR" dirty="0" smtClean="0"/>
              <a:t>software</a:t>
            </a:r>
            <a:r>
              <a:rPr lang="pt-BR" dirty="0"/>
              <a:t>, </a:t>
            </a:r>
            <a:r>
              <a:rPr lang="pt-BR" dirty="0" smtClean="0"/>
              <a:t>por exemplo</a:t>
            </a:r>
            <a:r>
              <a:rPr lang="pt-BR" dirty="0"/>
              <a:t>, </a:t>
            </a:r>
            <a:r>
              <a:rPr lang="pt-BR" dirty="0" smtClean="0"/>
              <a:t>as </a:t>
            </a:r>
            <a:r>
              <a:rPr lang="pt-BR" dirty="0"/>
              <a:t>músicas que ele mais ouviu no último mês no seu computador ou </a:t>
            </a:r>
            <a:r>
              <a:rPr lang="pt-BR" dirty="0" smtClean="0"/>
              <a:t>o </a:t>
            </a:r>
            <a:r>
              <a:rPr lang="pt-BR" dirty="0"/>
              <a:t>tempo que ele </a:t>
            </a:r>
            <a:r>
              <a:rPr lang="pt-BR" dirty="0" smtClean="0"/>
              <a:t>levou </a:t>
            </a:r>
            <a:r>
              <a:rPr lang="pt-BR" dirty="0"/>
              <a:t>para realizar uma tarefa numa sessão de teste. </a:t>
            </a:r>
            <a:endParaRPr lang="pt-BR" dirty="0" smtClean="0"/>
          </a:p>
          <a:p>
            <a:r>
              <a:rPr lang="pt-BR" dirty="0" smtClean="0"/>
              <a:t>dados </a:t>
            </a:r>
            <a:r>
              <a:rPr lang="pt-BR" b="1" dirty="0"/>
              <a:t>subjetivos</a:t>
            </a:r>
            <a:r>
              <a:rPr lang="pt-BR" dirty="0"/>
              <a:t> precisam </a:t>
            </a:r>
            <a:r>
              <a:rPr lang="pt-BR" dirty="0" smtClean="0"/>
              <a:t>ser </a:t>
            </a:r>
            <a:r>
              <a:rPr lang="pt-BR" dirty="0"/>
              <a:t>explicitamente expressos pelos participantes da avaliação, como opiniões e </a:t>
            </a:r>
            <a:r>
              <a:rPr lang="pt-BR" dirty="0" smtClean="0"/>
              <a:t>preferências.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9673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800600"/>
          </a:xfrm>
        </p:spPr>
        <p:txBody>
          <a:bodyPr/>
          <a:lstStyle/>
          <a:p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investigação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err="1"/>
              <a:t>inquiry</a:t>
            </a:r>
            <a:r>
              <a:rPr lang="pt-BR" dirty="0"/>
              <a:t>) envolvem o uso de questionários, a </a:t>
            </a:r>
            <a:r>
              <a:rPr lang="pt-BR" dirty="0" smtClean="0"/>
              <a:t>realização </a:t>
            </a:r>
            <a:r>
              <a:rPr lang="pt-BR" dirty="0"/>
              <a:t>de entrevistas, grupos de foco e estudos de campo, entre outros.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Esses métodos </a:t>
            </a:r>
            <a:r>
              <a:rPr lang="pt-BR" dirty="0"/>
              <a:t>permitem ao avaliador </a:t>
            </a:r>
            <a:r>
              <a:rPr lang="pt-BR" b="1" dirty="0"/>
              <a:t>ter acesso, interpretar e analisar </a:t>
            </a:r>
            <a:r>
              <a:rPr lang="pt-BR" b="1" dirty="0" smtClean="0"/>
              <a:t>concepções, opiniões</a:t>
            </a:r>
            <a:r>
              <a:rPr lang="pt-BR" b="1" dirty="0"/>
              <a:t>, </a:t>
            </a:r>
            <a:r>
              <a:rPr lang="pt-BR" b="1" dirty="0" smtClean="0"/>
              <a:t>expectativas e comportamentos do usuário </a:t>
            </a:r>
            <a:r>
              <a:rPr lang="pt-BR" dirty="0" smtClean="0"/>
              <a:t>relacionados com sistemas interativos.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</a:t>
            </a:r>
            <a:r>
              <a:rPr lang="pt-BR" sz="2200" b="1" dirty="0">
                <a:latin typeface="+mn-lt"/>
              </a:rPr>
              <a:t>investigação</a:t>
            </a:r>
            <a:r>
              <a:rPr lang="pt-BR" sz="2200" dirty="0">
                <a:latin typeface="+mn-lt"/>
              </a:rPr>
              <a:t>, de observação de uso 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6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avaliação de IHC?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spcAft>
                <a:spcPts val="1200"/>
              </a:spcAft>
              <a:buNone/>
            </a:pPr>
            <a:r>
              <a:rPr lang="pt-BR" dirty="0" smtClean="0"/>
              <a:t>A avaliação de IHC é um momento onde o avaliador:</a:t>
            </a:r>
          </a:p>
          <a:p>
            <a:r>
              <a:rPr lang="pt-BR" dirty="0" smtClean="0"/>
              <a:t>faz </a:t>
            </a:r>
            <a:r>
              <a:rPr lang="pt-BR" dirty="0"/>
              <a:t>um </a:t>
            </a:r>
            <a:r>
              <a:rPr lang="pt-BR" b="1" dirty="0"/>
              <a:t>julgamento de valor</a:t>
            </a:r>
            <a:r>
              <a:rPr lang="pt-BR" dirty="0"/>
              <a:t> sobre a qualidade de uso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da solução </a:t>
            </a:r>
            <a:r>
              <a:rPr lang="pt-BR" dirty="0"/>
              <a:t>de IHC e </a:t>
            </a:r>
            <a:endParaRPr lang="pt-BR" dirty="0" smtClean="0"/>
          </a:p>
          <a:p>
            <a:r>
              <a:rPr lang="pt-BR" b="1" dirty="0" smtClean="0"/>
              <a:t>identifica </a:t>
            </a:r>
            <a:r>
              <a:rPr lang="pt-BR" b="1" dirty="0"/>
              <a:t>problemas</a:t>
            </a:r>
            <a:r>
              <a:rPr lang="pt-BR" dirty="0"/>
              <a:t> na interação e na interface que prejudiquem </a:t>
            </a:r>
            <a:r>
              <a:rPr lang="pt-BR" dirty="0" smtClean="0"/>
              <a:t>a </a:t>
            </a:r>
            <a:r>
              <a:rPr lang="pt-BR" dirty="0"/>
              <a:t>experiência particular do usuário durante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o </a:t>
            </a:r>
            <a:r>
              <a:rPr lang="pt-BR" dirty="0"/>
              <a:t>uso do </a:t>
            </a:r>
            <a:r>
              <a:rPr lang="pt-BR" dirty="0" smtClean="0"/>
              <a:t>sistema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38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 smtClean="0"/>
              <a:t>Os </a:t>
            </a:r>
            <a:r>
              <a:rPr lang="pt-BR" dirty="0"/>
              <a:t>métodos </a:t>
            </a:r>
            <a:r>
              <a:rPr lang="pt-BR" dirty="0" smtClean="0"/>
              <a:t>de </a:t>
            </a:r>
            <a:r>
              <a:rPr lang="pt-BR" b="1" dirty="0" smtClean="0"/>
              <a:t>observação</a:t>
            </a:r>
            <a:r>
              <a:rPr lang="pt-BR" dirty="0" smtClean="0"/>
              <a:t> </a:t>
            </a:r>
            <a:r>
              <a:rPr lang="pt-BR" dirty="0"/>
              <a:t>fornecem dados sobre situações em que os usuários </a:t>
            </a:r>
            <a:r>
              <a:rPr lang="pt-BR" dirty="0" smtClean="0"/>
              <a:t>realizam </a:t>
            </a:r>
            <a:r>
              <a:rPr lang="pt-BR" dirty="0"/>
              <a:t>suas atividades, com ou sem apoio de sistemas interativos. </a:t>
            </a:r>
            <a:endParaRPr lang="pt-BR" dirty="0" smtClean="0"/>
          </a:p>
          <a:p>
            <a:pPr marL="114300" indent="0">
              <a:buNone/>
            </a:pPr>
            <a:r>
              <a:rPr lang="pt-BR" dirty="0" smtClean="0"/>
              <a:t>Através </a:t>
            </a:r>
            <a:r>
              <a:rPr lang="pt-BR" dirty="0"/>
              <a:t>do </a:t>
            </a:r>
            <a:r>
              <a:rPr lang="pt-BR" dirty="0" smtClean="0"/>
              <a:t>registro </a:t>
            </a:r>
            <a:r>
              <a:rPr lang="pt-BR" dirty="0"/>
              <a:t>dos dados observados, esses métodos </a:t>
            </a:r>
            <a:r>
              <a:rPr lang="pt-BR" b="1" dirty="0"/>
              <a:t>permitem </a:t>
            </a:r>
            <a:r>
              <a:rPr lang="pt-BR" b="1" dirty="0" smtClean="0"/>
              <a:t>identificar </a:t>
            </a:r>
            <a:r>
              <a:rPr lang="pt-BR" b="1" dirty="0"/>
              <a:t>problemas reais </a:t>
            </a:r>
            <a:r>
              <a:rPr lang="pt-BR" dirty="0"/>
              <a:t>que </a:t>
            </a:r>
            <a:r>
              <a:rPr lang="pt-BR" dirty="0" smtClean="0"/>
              <a:t>os </a:t>
            </a:r>
            <a:r>
              <a:rPr lang="pt-BR" dirty="0"/>
              <a:t>usuários enfrentaram durante sua experiência de uso do sistema sendo avaliado.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</a:t>
            </a:r>
            <a:r>
              <a:rPr lang="pt-BR" sz="2200" b="1" dirty="0">
                <a:latin typeface="+mn-lt"/>
              </a:rPr>
              <a:t>observação de uso </a:t>
            </a:r>
            <a:r>
              <a:rPr lang="pt-BR" sz="2200" dirty="0">
                <a:latin typeface="+mn-lt"/>
              </a:rPr>
              <a:t>e de </a:t>
            </a:r>
            <a:r>
              <a:rPr lang="pt-BR" sz="2200" dirty="0" smtClean="0">
                <a:latin typeface="+mn-lt"/>
              </a:rPr>
              <a:t>inspeção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011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3400" spc="0" dirty="0" smtClean="0"/>
              <a:t>Qual tipo de método de avaliação escolher?</a:t>
            </a:r>
            <a:endParaRPr lang="pt-BR" sz="3400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métodos de </a:t>
            </a:r>
            <a:r>
              <a:rPr lang="pt-BR" b="1" dirty="0" smtClean="0"/>
              <a:t>inspeção</a:t>
            </a:r>
            <a:r>
              <a:rPr lang="pt-BR" dirty="0" smtClean="0"/>
              <a:t> </a:t>
            </a:r>
            <a:r>
              <a:rPr lang="pt-BR" dirty="0"/>
              <a:t>permitem ao avaliador examinar (ou inspecionar) uma </a:t>
            </a:r>
            <a:r>
              <a:rPr lang="pt-BR" dirty="0" smtClean="0"/>
              <a:t>solução </a:t>
            </a:r>
            <a:r>
              <a:rPr lang="pt-BR" dirty="0"/>
              <a:t>de IHC para tentar </a:t>
            </a:r>
            <a:r>
              <a:rPr lang="pt-BR" b="1" dirty="0"/>
              <a:t>antever as possíveis consequências</a:t>
            </a:r>
            <a:r>
              <a:rPr lang="pt-BR" dirty="0"/>
              <a:t> de certas decisões de </a:t>
            </a:r>
            <a:r>
              <a:rPr lang="pt-BR" dirty="0" smtClean="0"/>
              <a:t>design </a:t>
            </a:r>
            <a:r>
              <a:rPr lang="pt-BR" dirty="0"/>
              <a:t>sobre </a:t>
            </a:r>
            <a:r>
              <a:rPr lang="pt-BR" dirty="0" smtClean="0"/>
              <a:t>as experiências </a:t>
            </a:r>
            <a:r>
              <a:rPr lang="pt-BR" dirty="0"/>
              <a:t>de uso. </a:t>
            </a:r>
            <a:endParaRPr lang="pt-BR" sz="1200" dirty="0"/>
          </a:p>
          <a:p>
            <a:pPr marL="114300" indent="0">
              <a:buNone/>
            </a:pPr>
            <a:r>
              <a:rPr lang="pt-BR" dirty="0" smtClean="0"/>
              <a:t>Esses </a:t>
            </a:r>
            <a:r>
              <a:rPr lang="pt-BR" dirty="0"/>
              <a:t>métodos </a:t>
            </a:r>
            <a:r>
              <a:rPr lang="pt-BR" dirty="0" smtClean="0"/>
              <a:t>geralmente </a:t>
            </a:r>
            <a:r>
              <a:rPr lang="pt-BR" dirty="0"/>
              <a:t>não envolvem diretamente usuários e, portanto, </a:t>
            </a:r>
            <a:r>
              <a:rPr lang="pt-BR" b="1" dirty="0"/>
              <a:t>tratam de </a:t>
            </a:r>
            <a:r>
              <a:rPr lang="pt-BR" b="1" dirty="0" smtClean="0"/>
              <a:t>experiências de </a:t>
            </a:r>
            <a:r>
              <a:rPr lang="pt-BR" b="1" dirty="0"/>
              <a:t>uso potenciais</a:t>
            </a:r>
            <a:r>
              <a:rPr lang="pt-BR" dirty="0"/>
              <a:t>, e não reais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776864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Os métodos de avaliação de IHC podem ser </a:t>
            </a:r>
            <a:r>
              <a:rPr lang="pt-BR" sz="2200" dirty="0" smtClean="0">
                <a:latin typeface="+mn-lt"/>
              </a:rPr>
              <a:t>classificados </a:t>
            </a:r>
            <a:r>
              <a:rPr lang="pt-BR" sz="2200" dirty="0">
                <a:latin typeface="+mn-lt"/>
              </a:rPr>
              <a:t>em: métodos de investigação, de observação de uso e de </a:t>
            </a:r>
            <a:r>
              <a:rPr lang="pt-BR" sz="2200" b="1" dirty="0" smtClean="0">
                <a:latin typeface="+mn-lt"/>
              </a:rPr>
              <a:t>inspeção</a:t>
            </a:r>
            <a:endParaRPr lang="pt-BR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spcAft>
                <a:spcPts val="600"/>
              </a:spcAft>
              <a:buNone/>
            </a:pPr>
            <a:r>
              <a:rPr lang="pt-BR" dirty="0"/>
              <a:t>Os </a:t>
            </a:r>
            <a:r>
              <a:rPr lang="pt-BR" dirty="0" smtClean="0"/>
              <a:t>métodos de avaliação de IHC possuem as </a:t>
            </a:r>
            <a:r>
              <a:rPr lang="pt-BR" dirty="0"/>
              <a:t>seguintes </a:t>
            </a:r>
            <a:r>
              <a:rPr lang="pt-BR" dirty="0" smtClean="0"/>
              <a:t>atividades básicas</a:t>
            </a:r>
            <a:r>
              <a:rPr lang="pt-BR" dirty="0"/>
              <a:t>:  </a:t>
            </a:r>
            <a:endParaRPr lang="pt-BR" dirty="0" smtClean="0"/>
          </a:p>
          <a:p>
            <a:r>
              <a:rPr lang="pt-BR" dirty="0" smtClean="0"/>
              <a:t>preparação  </a:t>
            </a:r>
          </a:p>
          <a:p>
            <a:r>
              <a:rPr lang="pt-BR" dirty="0" smtClean="0"/>
              <a:t>coleta de dados </a:t>
            </a:r>
          </a:p>
          <a:p>
            <a:r>
              <a:rPr lang="pt-BR" dirty="0" smtClean="0"/>
              <a:t>interpretação </a:t>
            </a:r>
          </a:p>
          <a:p>
            <a:r>
              <a:rPr lang="pt-BR" dirty="0" smtClean="0"/>
              <a:t>consolidação  </a:t>
            </a:r>
          </a:p>
          <a:p>
            <a:r>
              <a:rPr lang="pt-BR" dirty="0" smtClean="0"/>
              <a:t>relato dos resultados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35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 smtClean="0"/>
              <a:t>aprenda </a:t>
            </a:r>
            <a:r>
              <a:rPr lang="pt-BR" dirty="0"/>
              <a:t>sobre </a:t>
            </a:r>
            <a:r>
              <a:rPr lang="pt-BR" dirty="0" smtClean="0"/>
              <a:t>a situação </a:t>
            </a:r>
            <a:r>
              <a:rPr lang="pt-BR" dirty="0"/>
              <a:t>atual, que inclui o domínio do problema, os papéis e </a:t>
            </a:r>
            <a:r>
              <a:rPr lang="pt-BR" dirty="0" smtClean="0"/>
              <a:t>perfis </a:t>
            </a:r>
            <a:r>
              <a:rPr lang="pt-BR" dirty="0"/>
              <a:t>dos usuários, </a:t>
            </a:r>
            <a:r>
              <a:rPr lang="pt-BR" dirty="0" smtClean="0"/>
              <a:t>seus objetivos </a:t>
            </a:r>
            <a:r>
              <a:rPr lang="pt-BR" dirty="0"/>
              <a:t>e atividades, e o contexto em que o sistema é ou será </a:t>
            </a:r>
            <a:r>
              <a:rPr lang="pt-BR" dirty="0" smtClean="0"/>
              <a:t>utilizado</a:t>
            </a:r>
          </a:p>
          <a:p>
            <a:r>
              <a:rPr lang="pt-BR" dirty="0" smtClean="0"/>
              <a:t>conheça </a:t>
            </a:r>
            <a:r>
              <a:rPr lang="pt-BR" dirty="0"/>
              <a:t>as interfaces dos sistemas complementares ou semelhantes </a:t>
            </a:r>
            <a:r>
              <a:rPr lang="pt-BR" dirty="0" smtClean="0"/>
              <a:t>com </a:t>
            </a:r>
            <a:r>
              <a:rPr lang="pt-BR" dirty="0"/>
              <a:t>os quais os usuários estejam acostumados a utilizar, além de, é claro, a </a:t>
            </a:r>
            <a:r>
              <a:rPr lang="pt-BR" dirty="0" smtClean="0"/>
              <a:t>interface </a:t>
            </a:r>
            <a:r>
              <a:rPr lang="pt-BR" dirty="0"/>
              <a:t>do próprio sistema ou protótipo a ser </a:t>
            </a:r>
            <a:r>
              <a:rPr lang="pt-BR" dirty="0" smtClean="0"/>
              <a:t>avaliado </a:t>
            </a:r>
          </a:p>
          <a:p>
            <a:r>
              <a:rPr lang="pt-BR" dirty="0" smtClean="0"/>
              <a:t>sempre </a:t>
            </a:r>
            <a:r>
              <a:rPr lang="pt-BR" dirty="0"/>
              <a:t>que possível, </a:t>
            </a:r>
            <a:r>
              <a:rPr lang="pt-BR" dirty="0" smtClean="0"/>
              <a:t>busque saber </a:t>
            </a:r>
            <a:r>
              <a:rPr lang="pt-BR" dirty="0"/>
              <a:t>quais são </a:t>
            </a:r>
            <a:r>
              <a:rPr lang="pt-BR" dirty="0" smtClean="0"/>
              <a:t>os comportamentos </a:t>
            </a:r>
            <a:r>
              <a:rPr lang="pt-BR" dirty="0"/>
              <a:t>e as </a:t>
            </a:r>
            <a:r>
              <a:rPr lang="pt-BR" dirty="0" smtClean="0"/>
              <a:t>dificuldades </a:t>
            </a:r>
            <a:r>
              <a:rPr lang="pt-BR" dirty="0"/>
              <a:t>típicos dos </a:t>
            </a:r>
            <a:r>
              <a:rPr lang="pt-BR" dirty="0" smtClean="0"/>
              <a:t>usuários durante </a:t>
            </a:r>
            <a:r>
              <a:rPr lang="pt-BR" dirty="0"/>
              <a:t>o uso de sistemas interativos semelhantes.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esse conhecimento é necessário para </a:t>
            </a:r>
            <a:r>
              <a:rPr lang="pt-BR" dirty="0"/>
              <a:t>planejar a avaliação </a:t>
            </a:r>
            <a:r>
              <a:rPr lang="pt-BR" dirty="0" smtClean="0"/>
              <a:t>adequadamente e facilita a </a:t>
            </a:r>
            <a:r>
              <a:rPr lang="pt-BR" dirty="0"/>
              <a:t>coleta e análise dos </a:t>
            </a:r>
            <a:r>
              <a:rPr lang="pt-BR" dirty="0" smtClean="0"/>
              <a:t>dados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planejamento de uma avaliação de IHC precisamos definir: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questões específicas </a:t>
            </a:r>
            <a:r>
              <a:rPr lang="pt-BR" dirty="0" smtClean="0"/>
              <a:t>de </a:t>
            </a:r>
            <a:r>
              <a:rPr lang="pt-BR" dirty="0"/>
              <a:t>investigação </a:t>
            </a:r>
            <a:endParaRPr lang="pt-BR" dirty="0" smtClean="0"/>
          </a:p>
          <a:p>
            <a:pPr lvl="1"/>
            <a:r>
              <a:rPr lang="pt-BR" b="1" dirty="0" smtClean="0"/>
              <a:t>escopo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avaliação: quais </a:t>
            </a:r>
            <a:r>
              <a:rPr lang="pt-BR" dirty="0"/>
              <a:t>partes da interface, caminhos de interação, </a:t>
            </a:r>
            <a:r>
              <a:rPr lang="pt-BR" dirty="0" smtClean="0"/>
              <a:t>tarefas devem </a:t>
            </a:r>
            <a:r>
              <a:rPr lang="pt-BR" dirty="0"/>
              <a:t>fazer parte da </a:t>
            </a:r>
            <a:r>
              <a:rPr lang="pt-BR" dirty="0" smtClean="0"/>
              <a:t>avaliação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métodos</a:t>
            </a:r>
            <a:r>
              <a:rPr lang="pt-BR" dirty="0" smtClean="0"/>
              <a:t> a serem utilizados</a:t>
            </a:r>
          </a:p>
          <a:p>
            <a:pPr lvl="1"/>
            <a:r>
              <a:rPr lang="pt-BR" dirty="0" smtClean="0"/>
              <a:t>os </a:t>
            </a:r>
            <a:r>
              <a:rPr lang="pt-BR" b="1" dirty="0" smtClean="0"/>
              <a:t>perfis</a:t>
            </a:r>
            <a:r>
              <a:rPr lang="pt-BR" dirty="0" smtClean="0"/>
              <a:t> </a:t>
            </a:r>
            <a:r>
              <a:rPr lang="pt-BR" dirty="0"/>
              <a:t>e o </a:t>
            </a:r>
            <a:r>
              <a:rPr lang="pt-BR" b="1" dirty="0"/>
              <a:t>número</a:t>
            </a:r>
            <a:r>
              <a:rPr lang="pt-BR" dirty="0"/>
              <a:t> </a:t>
            </a:r>
            <a:r>
              <a:rPr lang="pt-BR" b="1" dirty="0"/>
              <a:t>de </a:t>
            </a:r>
            <a:r>
              <a:rPr lang="pt-BR" b="1" dirty="0" smtClean="0"/>
              <a:t>participantes</a:t>
            </a:r>
          </a:p>
        </p:txBody>
      </p:sp>
    </p:spTree>
    <p:extLst>
      <p:ext uri="{BB962C8B-B14F-4D97-AF65-F5344CB8AC3E}">
        <p14:creationId xmlns:p14="http://schemas.microsoft.com/office/powerpoint/2010/main" val="222345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Preparação da avaliação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97152"/>
          </a:xfrm>
        </p:spPr>
        <p:txBody>
          <a:bodyPr/>
          <a:lstStyle/>
          <a:p>
            <a:pPr marL="114300" indent="0">
              <a:buNone/>
            </a:pPr>
            <a:r>
              <a:rPr lang="pt-BR" sz="2000" dirty="0" smtClean="0"/>
              <a:t>Depois é preciso:</a:t>
            </a:r>
          </a:p>
          <a:p>
            <a:r>
              <a:rPr lang="pt-BR" sz="2000" dirty="0" smtClean="0"/>
              <a:t>refletir sobre as questões éticas e definir os cuidados que devem ser tomados</a:t>
            </a:r>
          </a:p>
          <a:p>
            <a:r>
              <a:rPr lang="pt-BR" sz="2000" dirty="0" smtClean="0"/>
              <a:t>alocar pessoal</a:t>
            </a:r>
            <a:r>
              <a:rPr lang="pt-BR" sz="2000" dirty="0"/>
              <a:t>, recursos e equipamentos </a:t>
            </a:r>
            <a:endParaRPr lang="pt-BR" sz="2000" dirty="0" smtClean="0"/>
          </a:p>
          <a:p>
            <a:r>
              <a:rPr lang="pt-BR" sz="2000" dirty="0" smtClean="0"/>
              <a:t>preparar </a:t>
            </a:r>
            <a:r>
              <a:rPr lang="pt-BR" sz="2000" dirty="0"/>
              <a:t>e imprimir o </a:t>
            </a:r>
            <a:r>
              <a:rPr lang="pt-BR" sz="2000" dirty="0" smtClean="0"/>
              <a:t>material </a:t>
            </a:r>
            <a:r>
              <a:rPr lang="pt-BR" sz="2000" dirty="0"/>
              <a:t>de </a:t>
            </a:r>
            <a:r>
              <a:rPr lang="pt-BR" sz="2000" dirty="0" smtClean="0"/>
              <a:t>apoio:</a:t>
            </a:r>
          </a:p>
          <a:p>
            <a:pPr lvl="1"/>
            <a:r>
              <a:rPr lang="pt-BR" sz="1800" dirty="0" smtClean="0"/>
              <a:t>termo </a:t>
            </a:r>
            <a:r>
              <a:rPr lang="pt-BR" sz="1800" dirty="0"/>
              <a:t>de </a:t>
            </a:r>
            <a:r>
              <a:rPr lang="pt-BR" sz="1800" dirty="0" smtClean="0"/>
              <a:t>consentimento</a:t>
            </a:r>
          </a:p>
          <a:p>
            <a:pPr lvl="1"/>
            <a:r>
              <a:rPr lang="pt-BR" sz="1800" dirty="0" smtClean="0"/>
              <a:t>questionário </a:t>
            </a:r>
            <a:r>
              <a:rPr lang="pt-BR" sz="1800" dirty="0"/>
              <a:t>(ou roteiro de </a:t>
            </a:r>
            <a:r>
              <a:rPr lang="pt-BR" sz="1800" dirty="0" smtClean="0"/>
              <a:t>entrevista) </a:t>
            </a:r>
            <a:r>
              <a:rPr lang="pt-BR" sz="1800" dirty="0" err="1" smtClean="0"/>
              <a:t>pré</a:t>
            </a:r>
            <a:r>
              <a:rPr lang="pt-BR" sz="1800" dirty="0" smtClean="0"/>
              <a:t> e pós-teste</a:t>
            </a:r>
          </a:p>
          <a:p>
            <a:pPr lvl="1"/>
            <a:r>
              <a:rPr lang="pt-BR" sz="1800" dirty="0" smtClean="0"/>
              <a:t>instruções </a:t>
            </a:r>
            <a:r>
              <a:rPr lang="pt-BR" sz="1800" dirty="0"/>
              <a:t>e cenários para orientar os participantes sobre as tarefas a serem </a:t>
            </a:r>
            <a:r>
              <a:rPr lang="pt-BR" sz="1800" dirty="0" smtClean="0"/>
              <a:t>realizadas;</a:t>
            </a:r>
          </a:p>
          <a:p>
            <a:pPr lvl="1"/>
            <a:r>
              <a:rPr lang="pt-BR" sz="1800" dirty="0" smtClean="0"/>
              <a:t>roteiro </a:t>
            </a:r>
            <a:r>
              <a:rPr lang="pt-BR" sz="1800" dirty="0"/>
              <a:t>de acompanhamento da observação, de modo a facilitar a captura </a:t>
            </a:r>
            <a:r>
              <a:rPr lang="pt-BR" sz="1800" dirty="0" smtClean="0"/>
              <a:t>de dados </a:t>
            </a:r>
            <a:r>
              <a:rPr lang="pt-BR" sz="1800" dirty="0"/>
              <a:t>e </a:t>
            </a:r>
            <a:r>
              <a:rPr lang="pt-BR" sz="1800" dirty="0" smtClean="0"/>
              <a:t>anotações</a:t>
            </a:r>
          </a:p>
          <a:p>
            <a:r>
              <a:rPr lang="pt-BR" sz="2000" dirty="0"/>
              <a:t>preparar todo ambiente, hardware e </a:t>
            </a:r>
            <a:r>
              <a:rPr lang="pt-BR" sz="2000" dirty="0" smtClean="0"/>
              <a:t>software</a:t>
            </a:r>
          </a:p>
          <a:p>
            <a:r>
              <a:rPr lang="pt-BR" sz="2000" dirty="0" smtClean="0"/>
              <a:t>realizar </a:t>
            </a:r>
            <a:r>
              <a:rPr lang="pt-BR" sz="2000" dirty="0"/>
              <a:t>um </a:t>
            </a:r>
            <a:r>
              <a:rPr lang="pt-BR" sz="2000" dirty="0" smtClean="0"/>
              <a:t>teste-piloto</a:t>
            </a:r>
          </a:p>
          <a:p>
            <a:r>
              <a:rPr lang="pt-BR" sz="2000" dirty="0" smtClean="0"/>
              <a:t>recrutar participantes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96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r>
              <a:rPr lang="pt-BR" dirty="0" smtClean="0"/>
              <a:t>depende dos </a:t>
            </a:r>
            <a:r>
              <a:rPr lang="pt-BR" b="1" dirty="0" smtClean="0"/>
              <a:t>objetivos</a:t>
            </a:r>
            <a:r>
              <a:rPr lang="pt-BR" dirty="0" smtClean="0"/>
              <a:t> e </a:t>
            </a:r>
            <a:r>
              <a:rPr lang="pt-BR" b="1" dirty="0" smtClean="0"/>
              <a:t>método</a:t>
            </a:r>
            <a:r>
              <a:rPr lang="pt-BR" dirty="0" smtClean="0"/>
              <a:t> de avaliação planejados</a:t>
            </a:r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pic>
        <p:nvPicPr>
          <p:cNvPr id="1026" name="Picture 2" descr="C:\Users\Bruno\Desktop\42-17770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342604"/>
            <a:ext cx="4445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uno\Desktop\ib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36" y="4365104"/>
            <a:ext cx="2410612" cy="17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runo\Desktop\INVEST~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6" y="2348880"/>
            <a:ext cx="2357434" cy="191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inspeção</a:t>
            </a:r>
          </a:p>
          <a:p>
            <a:r>
              <a:rPr lang="pt-BR" dirty="0" smtClean="0"/>
              <a:t>envolve apenas avaliadores que:</a:t>
            </a:r>
          </a:p>
          <a:p>
            <a:pPr lvl="1"/>
            <a:r>
              <a:rPr lang="pt-BR" dirty="0" smtClean="0"/>
              <a:t>utilizam o material preparado para seguir o método</a:t>
            </a:r>
          </a:p>
          <a:p>
            <a:pPr lvl="1"/>
            <a:r>
              <a:rPr lang="pt-BR" dirty="0" smtClean="0"/>
              <a:t>examinam a interface para identificar </a:t>
            </a:r>
          </a:p>
          <a:p>
            <a:pPr lvl="2"/>
            <a:r>
              <a:rPr lang="pt-BR" dirty="0"/>
              <a:t>prever experiências de uso </a:t>
            </a:r>
            <a:r>
              <a:rPr lang="pt-BR" dirty="0" smtClean="0"/>
              <a:t>ou</a:t>
            </a:r>
          </a:p>
          <a:p>
            <a:pPr lvl="2"/>
            <a:r>
              <a:rPr lang="pt-BR" dirty="0"/>
              <a:t>discrepâncias com padrões</a:t>
            </a:r>
            <a:r>
              <a:rPr lang="pt-BR" dirty="0" smtClean="0"/>
              <a:t> 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sz="2400" b="1" dirty="0" smtClean="0"/>
              <a:t>avaliação por observação ou investigação</a:t>
            </a:r>
          </a:p>
          <a:p>
            <a:r>
              <a:rPr lang="pt-BR" dirty="0" smtClean="0"/>
              <a:t>envolve a participação dos usuários para:</a:t>
            </a:r>
          </a:p>
          <a:p>
            <a:pPr lvl="1"/>
            <a:r>
              <a:rPr lang="pt-BR" dirty="0" smtClean="0"/>
              <a:t>relatar </a:t>
            </a:r>
            <a:r>
              <a:rPr lang="pt-BR" dirty="0"/>
              <a:t>experiências de uso vivenciadas ou </a:t>
            </a:r>
            <a:endParaRPr lang="pt-BR" dirty="0" smtClean="0"/>
          </a:p>
          <a:p>
            <a:pPr lvl="1"/>
            <a:r>
              <a:rPr lang="pt-BR" dirty="0" smtClean="0"/>
              <a:t>permitir </a:t>
            </a:r>
            <a:r>
              <a:rPr lang="pt-BR" dirty="0"/>
              <a:t>a </a:t>
            </a:r>
            <a:r>
              <a:rPr lang="pt-BR" dirty="0" smtClean="0"/>
              <a:t>observação </a:t>
            </a:r>
            <a:r>
              <a:rPr lang="pt-BR" dirty="0"/>
              <a:t>de experiências reais de </a:t>
            </a:r>
            <a:r>
              <a:rPr lang="pt-BR" dirty="0" smtClean="0"/>
              <a:t>uso</a:t>
            </a:r>
          </a:p>
          <a:p>
            <a:pPr lvl="2"/>
            <a:endParaRPr lang="pt-BR" dirty="0" smtClean="0"/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5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 smtClean="0"/>
              <a:t>orientações gerais para uma sessão de observação em laboratório</a:t>
            </a:r>
          </a:p>
          <a:p>
            <a:r>
              <a:rPr lang="pt-BR" dirty="0"/>
              <a:t>dê oportunidade e tempo para o participante se acostumar com o </a:t>
            </a:r>
            <a:r>
              <a:rPr lang="pt-BR" dirty="0" smtClean="0"/>
              <a:t>ambiente e reduzir </a:t>
            </a:r>
            <a:r>
              <a:rPr lang="pt-BR" dirty="0"/>
              <a:t>sua </a:t>
            </a:r>
            <a:r>
              <a:rPr lang="pt-BR" dirty="0" smtClean="0"/>
              <a:t>ansiedade:</a:t>
            </a:r>
            <a:endParaRPr lang="pt-BR" dirty="0"/>
          </a:p>
          <a:p>
            <a:pPr lvl="1"/>
            <a:r>
              <a:rPr lang="pt-BR" dirty="0" smtClean="0"/>
              <a:t>seja cordial e deixe o participante à vontade</a:t>
            </a:r>
          </a:p>
          <a:p>
            <a:pPr lvl="1"/>
            <a:r>
              <a:rPr lang="pt-BR" dirty="0" smtClean="0"/>
              <a:t>estabeleça um conversa “quebra-gelo”</a:t>
            </a:r>
          </a:p>
          <a:p>
            <a:pPr lvl="1"/>
            <a:r>
              <a:rPr lang="pt-BR" dirty="0" smtClean="0"/>
              <a:t>apresente o laboratório, incluindo a sala de observação</a:t>
            </a:r>
          </a:p>
          <a:p>
            <a:pPr lvl="1"/>
            <a:r>
              <a:rPr lang="pt-BR" dirty="0" smtClean="0"/>
              <a:t>ofereça </a:t>
            </a:r>
            <a:r>
              <a:rPr lang="pt-BR" dirty="0"/>
              <a:t>água, café, oportunidade para ir </a:t>
            </a:r>
            <a:r>
              <a:rPr lang="pt-BR" dirty="0" smtClean="0"/>
              <a:t>ao toalete</a:t>
            </a:r>
          </a:p>
          <a:p>
            <a:r>
              <a:rPr lang="pt-BR" dirty="0" smtClean="0"/>
              <a:t>apresente a avaliação </a:t>
            </a:r>
            <a:r>
              <a:rPr lang="pt-BR" dirty="0"/>
              <a:t>ao </a:t>
            </a:r>
            <a:r>
              <a:rPr lang="pt-BR" dirty="0" smtClean="0"/>
              <a:t>participante:</a:t>
            </a:r>
          </a:p>
          <a:p>
            <a:pPr lvl="1"/>
            <a:r>
              <a:rPr lang="pt-BR" dirty="0" smtClean="0"/>
              <a:t>explique os objetivos </a:t>
            </a:r>
            <a:r>
              <a:rPr lang="pt-BR" dirty="0"/>
              <a:t>do estudo, o sistema de interesse, o procedimento da </a:t>
            </a:r>
            <a:r>
              <a:rPr lang="pt-BR" dirty="0" smtClean="0"/>
              <a:t>avaliação</a:t>
            </a:r>
            <a:endParaRPr lang="pt-BR" dirty="0"/>
          </a:p>
          <a:p>
            <a:pPr lvl="1"/>
            <a:r>
              <a:rPr lang="pt-BR" dirty="0" smtClean="0"/>
              <a:t>informe  </a:t>
            </a:r>
            <a:r>
              <a:rPr lang="pt-BR" dirty="0"/>
              <a:t>os  cuidados  éticos  sendo  </a:t>
            </a:r>
            <a:r>
              <a:rPr lang="pt-BR" dirty="0" smtClean="0"/>
              <a:t>tomados</a:t>
            </a:r>
          </a:p>
          <a:p>
            <a:pPr lvl="1"/>
            <a:r>
              <a:rPr lang="pt-BR" dirty="0" smtClean="0"/>
              <a:t>esclareça qualquer dúvida do participante</a:t>
            </a:r>
          </a:p>
          <a:p>
            <a:pPr lvl="1"/>
            <a:r>
              <a:rPr lang="pt-BR" dirty="0" smtClean="0"/>
              <a:t>entregue o termo de consentimento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9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avaliar?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nem sempre os produtos de um processo de fabricação são de qualidade</a:t>
            </a:r>
          </a:p>
          <a:p>
            <a:pPr lvl="1"/>
            <a:r>
              <a:rPr lang="pt-BR" dirty="0" smtClean="0"/>
              <a:t>matéria prima com defeito ou de má qualidade</a:t>
            </a:r>
          </a:p>
          <a:p>
            <a:pPr lvl="1"/>
            <a:r>
              <a:rPr lang="pt-BR" dirty="0" smtClean="0"/>
              <a:t>pode acontecer um erro humano, etc.</a:t>
            </a:r>
          </a:p>
          <a:p>
            <a:r>
              <a:rPr lang="pt-BR" dirty="0" smtClean="0"/>
              <a:t>no desenvolvimento de sistemas interativos, os problemas costumam ocorrer:</a:t>
            </a:r>
          </a:p>
          <a:p>
            <a:pPr lvl="1"/>
            <a:r>
              <a:rPr lang="pt-BR" dirty="0" smtClean="0"/>
              <a:t>na coleta, interpretação, processamento e compartilhamento de </a:t>
            </a:r>
            <a:r>
              <a:rPr lang="pt-BR" b="1" dirty="0" smtClean="0"/>
              <a:t>dados</a:t>
            </a:r>
            <a:r>
              <a:rPr lang="pt-BR" dirty="0" smtClean="0"/>
              <a:t> entre os interessados no sistema (</a:t>
            </a:r>
            <a:r>
              <a:rPr lang="pt-BR" i="1" dirty="0" err="1" smtClean="0"/>
              <a:t>stakeholders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na implementação do sistema projetado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5774" y="5085184"/>
            <a:ext cx="7416626" cy="1132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360000" tIns="180000" rIns="252000" bIns="180000" rtlCol="0">
            <a:spAutoFit/>
          </a:bodyPr>
          <a:lstStyle/>
          <a:p>
            <a:r>
              <a:rPr lang="pt-BR" sz="2400" dirty="0">
                <a:latin typeface="+mn-lt"/>
              </a:rPr>
              <a:t>A avaliação do produto </a:t>
            </a:r>
            <a:r>
              <a:rPr lang="pt-BR" sz="2400" dirty="0" smtClean="0">
                <a:latin typeface="+mn-lt"/>
              </a:rPr>
              <a:t>final </a:t>
            </a:r>
            <a:r>
              <a:rPr lang="pt-BR" sz="2400" dirty="0">
                <a:latin typeface="+mn-lt"/>
              </a:rPr>
              <a:t>possibilita </a:t>
            </a:r>
            <a:r>
              <a:rPr lang="pt-BR" sz="2400" b="1" dirty="0" smtClean="0">
                <a:latin typeface="+mn-lt"/>
              </a:rPr>
              <a:t>entregar um produto com </a:t>
            </a:r>
            <a:r>
              <a:rPr lang="pt-BR" sz="2400" b="1" dirty="0">
                <a:latin typeface="+mn-lt"/>
              </a:rPr>
              <a:t>uma garantia maior de qualidade</a:t>
            </a:r>
          </a:p>
        </p:txBody>
      </p:sp>
    </p:spTree>
    <p:extLst>
      <p:ext uri="{BB962C8B-B14F-4D97-AF65-F5344CB8AC3E}">
        <p14:creationId xmlns:p14="http://schemas.microsoft.com/office/powerpoint/2010/main" val="359482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caso o participante aceite, </a:t>
            </a:r>
            <a:r>
              <a:rPr lang="pt-BR" dirty="0"/>
              <a:t>inicie a sessão de </a:t>
            </a:r>
            <a:r>
              <a:rPr lang="pt-BR" dirty="0" smtClean="0"/>
              <a:t>observação:</a:t>
            </a:r>
          </a:p>
          <a:p>
            <a:pPr lvl="1"/>
            <a:r>
              <a:rPr lang="pt-BR" dirty="0" smtClean="0"/>
              <a:t>entregue o formulário pré-teste</a:t>
            </a:r>
          </a:p>
          <a:p>
            <a:pPr lvl="1"/>
            <a:r>
              <a:rPr lang="pt-BR" dirty="0" smtClean="0"/>
              <a:t>ative softwares e hardwares que registram os dados</a:t>
            </a:r>
          </a:p>
          <a:p>
            <a:pPr lvl="1"/>
            <a:r>
              <a:rPr lang="pt-BR" dirty="0" smtClean="0"/>
              <a:t>apresente o sistema avaliado</a:t>
            </a:r>
          </a:p>
          <a:p>
            <a:pPr lvl="1"/>
            <a:r>
              <a:rPr lang="pt-BR" dirty="0" smtClean="0"/>
              <a:t>se for o primeiro contato, permita um explora livre do sistema</a:t>
            </a:r>
          </a:p>
          <a:p>
            <a:pPr lvl="1"/>
            <a:r>
              <a:rPr lang="pt-BR" dirty="0" smtClean="0"/>
              <a:t>entregue as </a:t>
            </a:r>
            <a:r>
              <a:rPr lang="pt-BR" dirty="0"/>
              <a:t>instruções </a:t>
            </a:r>
            <a:r>
              <a:rPr lang="pt-BR" dirty="0" smtClean="0"/>
              <a:t>e </a:t>
            </a:r>
            <a:r>
              <a:rPr lang="pt-BR" dirty="0"/>
              <a:t>os cenários das </a:t>
            </a:r>
            <a:r>
              <a:rPr lang="pt-BR" dirty="0" smtClean="0"/>
              <a:t>tarefas</a:t>
            </a:r>
          </a:p>
          <a:p>
            <a:pPr lvl="1"/>
            <a:r>
              <a:rPr lang="pt-BR" dirty="0" smtClean="0"/>
              <a:t>esclareça as </a:t>
            </a:r>
            <a:r>
              <a:rPr lang="pt-BR" dirty="0"/>
              <a:t>eventuais </a:t>
            </a:r>
            <a:r>
              <a:rPr lang="pt-BR" dirty="0" smtClean="0"/>
              <a:t>dúvidas</a:t>
            </a:r>
          </a:p>
          <a:p>
            <a:pPr lvl="1"/>
            <a:r>
              <a:rPr lang="pt-BR" dirty="0" smtClean="0"/>
              <a:t>o participante </a:t>
            </a:r>
            <a:r>
              <a:rPr lang="pt-BR" dirty="0"/>
              <a:t>passa a realizar as tarefas </a:t>
            </a:r>
            <a:r>
              <a:rPr lang="pt-BR" dirty="0" smtClean="0"/>
              <a:t>solicitadas</a:t>
            </a:r>
          </a:p>
          <a:p>
            <a:r>
              <a:rPr lang="pt-BR" dirty="0" smtClean="0"/>
              <a:t>observe o participante:</a:t>
            </a:r>
          </a:p>
          <a:p>
            <a:pPr lvl="1"/>
            <a:r>
              <a:rPr lang="pt-BR" dirty="0" smtClean="0"/>
              <a:t>um avaliador na sala de uso e outro na sala de observação</a:t>
            </a:r>
          </a:p>
          <a:p>
            <a:pPr lvl="1"/>
            <a:r>
              <a:rPr lang="pt-BR" dirty="0" smtClean="0"/>
              <a:t>anote </a:t>
            </a:r>
            <a:r>
              <a:rPr lang="pt-BR" dirty="0"/>
              <a:t>qualquer acontecimento </a:t>
            </a:r>
            <a:r>
              <a:rPr lang="pt-BR" dirty="0" smtClean="0"/>
              <a:t>relevante</a:t>
            </a:r>
          </a:p>
          <a:p>
            <a:pPr lvl="1"/>
            <a:r>
              <a:rPr lang="pt-BR" dirty="0" smtClean="0"/>
              <a:t>não interfira, questione ou interrompa os participantes enquanto realizam as tarefas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0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dirty="0" smtClean="0"/>
              <a:t>Coleta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b="1" dirty="0"/>
              <a:t>orientações gerais para uma sessão de observação em laboratório</a:t>
            </a:r>
          </a:p>
          <a:p>
            <a:r>
              <a:rPr lang="pt-BR" dirty="0" smtClean="0"/>
              <a:t>depois de concluídas as tarefas:</a:t>
            </a:r>
          </a:p>
          <a:p>
            <a:pPr lvl="1"/>
            <a:r>
              <a:rPr lang="pt-BR" dirty="0" smtClean="0"/>
              <a:t>realize a entrevista pós-teste para esclarecer as dúvidas</a:t>
            </a:r>
          </a:p>
        </p:txBody>
      </p:sp>
    </p:spTree>
    <p:extLst>
      <p:ext uri="{BB962C8B-B14F-4D97-AF65-F5344CB8AC3E}">
        <p14:creationId xmlns:p14="http://schemas.microsoft.com/office/powerpoint/2010/main" val="8445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pPr>
              <a:spcBef>
                <a:spcPts val="1800"/>
              </a:spcBef>
            </a:pPr>
            <a:r>
              <a:rPr lang="pt-BR" dirty="0" smtClean="0"/>
              <a:t>deve </a:t>
            </a:r>
            <a:r>
              <a:rPr lang="pt-BR" dirty="0"/>
              <a:t>ser orientada pelo </a:t>
            </a:r>
            <a:r>
              <a:rPr lang="pt-BR" dirty="0" smtClean="0"/>
              <a:t>método </a:t>
            </a:r>
            <a:r>
              <a:rPr lang="pt-BR" dirty="0"/>
              <a:t>de avaliação </a:t>
            </a:r>
            <a:r>
              <a:rPr lang="pt-BR" dirty="0" smtClean="0"/>
              <a:t>utilizado e </a:t>
            </a:r>
            <a:br>
              <a:rPr lang="pt-BR" dirty="0" smtClean="0"/>
            </a:br>
            <a:r>
              <a:rPr lang="pt-BR" dirty="0" smtClean="0"/>
              <a:t>pelo planejamento da avaliação</a:t>
            </a:r>
          </a:p>
          <a:p>
            <a:r>
              <a:rPr lang="pt-BR" dirty="0" smtClean="0"/>
              <a:t>os métodos </a:t>
            </a:r>
            <a:r>
              <a:rPr lang="pt-BR" dirty="0"/>
              <a:t>de avaliação costuma </a:t>
            </a:r>
            <a:r>
              <a:rPr lang="pt-BR" dirty="0" smtClean="0"/>
              <a:t>apontar: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focos de análise </a:t>
            </a:r>
            <a:r>
              <a:rPr lang="pt-BR" dirty="0" smtClean="0"/>
              <a:t>(</a:t>
            </a:r>
            <a:r>
              <a:rPr lang="pt-BR" dirty="0"/>
              <a:t>i.e., quais dados devem ser analisados sob quais perspectivas de análise) e </a:t>
            </a:r>
            <a:endParaRPr lang="pt-BR" dirty="0" smtClean="0"/>
          </a:p>
          <a:p>
            <a:pPr lvl="1"/>
            <a:r>
              <a:rPr lang="pt-BR" dirty="0" smtClean="0"/>
              <a:t>os </a:t>
            </a:r>
            <a:r>
              <a:rPr lang="pt-BR" dirty="0"/>
              <a:t>tipos </a:t>
            </a:r>
            <a:r>
              <a:rPr lang="pt-BR" dirty="0" smtClean="0"/>
              <a:t>de interpretações mais frequentes</a:t>
            </a:r>
          </a:p>
          <a:p>
            <a:r>
              <a:rPr lang="pt-BR" dirty="0"/>
              <a:t>por exemplo, </a:t>
            </a:r>
            <a:endParaRPr lang="pt-BR" dirty="0" smtClean="0"/>
          </a:p>
          <a:p>
            <a:pPr lvl="1"/>
            <a:r>
              <a:rPr lang="pt-BR" dirty="0" smtClean="0"/>
              <a:t>o método de avaliação heurística enfatiza </a:t>
            </a:r>
            <a:r>
              <a:rPr lang="pt-BR" dirty="0"/>
              <a:t>a análise de um conjunto de </a:t>
            </a:r>
            <a:r>
              <a:rPr lang="pt-BR" dirty="0" smtClean="0"/>
              <a:t>heurísticas</a:t>
            </a:r>
          </a:p>
          <a:p>
            <a:pPr lvl="1"/>
            <a:r>
              <a:rPr lang="pt-BR" dirty="0" smtClean="0"/>
              <a:t>o método de avaliação </a:t>
            </a:r>
            <a:r>
              <a:rPr lang="pt-BR" dirty="0"/>
              <a:t>de comunicabilidade investiga problemas na recepção da </a:t>
            </a:r>
            <a:r>
              <a:rPr lang="pt-BR" dirty="0" err="1"/>
              <a:t>metamensagem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</p:spTree>
    <p:extLst>
      <p:ext uri="{BB962C8B-B14F-4D97-AF65-F5344CB8AC3E}">
        <p14:creationId xmlns:p14="http://schemas.microsoft.com/office/powerpoint/2010/main" val="28198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25144"/>
          </a:xfrm>
        </p:spPr>
        <p:txBody>
          <a:bodyPr/>
          <a:lstStyle/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inicia com a interpretação dos dados de cada participante, ou seja: uma análise </a:t>
            </a:r>
            <a:r>
              <a:rPr lang="pt-BR" i="1" dirty="0" err="1" smtClean="0"/>
              <a:t>intrassujeito</a:t>
            </a:r>
            <a:r>
              <a:rPr lang="pt-BR" dirty="0" smtClean="0"/>
              <a:t> ou </a:t>
            </a:r>
            <a:r>
              <a:rPr lang="pt-BR" i="1" dirty="0" err="1" smtClean="0"/>
              <a:t>intraparticipante</a:t>
            </a:r>
            <a:endParaRPr lang="pt-BR" i="1" dirty="0" smtClean="0"/>
          </a:p>
          <a:p>
            <a:r>
              <a:rPr lang="pt-BR" dirty="0" smtClean="0"/>
              <a:t>pode </a:t>
            </a:r>
            <a:r>
              <a:rPr lang="pt-BR" dirty="0"/>
              <a:t>ser feita de forma </a:t>
            </a:r>
            <a:r>
              <a:rPr lang="pt-BR" dirty="0" smtClean="0"/>
              <a:t>automática </a:t>
            </a:r>
            <a:r>
              <a:rPr lang="pt-BR" dirty="0"/>
              <a:t>ou </a:t>
            </a:r>
            <a:r>
              <a:rPr lang="pt-BR" dirty="0" smtClean="0"/>
              <a:t>manual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16824" cy="998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análise do </a:t>
            </a:r>
            <a:r>
              <a:rPr lang="pt-BR" sz="2300" dirty="0">
                <a:latin typeface="+mn-lt"/>
              </a:rPr>
              <a:t>material registrado para </a:t>
            </a:r>
            <a:r>
              <a:rPr lang="pt-BR" sz="2300" b="1" dirty="0">
                <a:latin typeface="+mn-lt"/>
              </a:rPr>
              <a:t>atribuir </a:t>
            </a:r>
            <a:r>
              <a:rPr lang="pt-BR" sz="2300" b="1" dirty="0" smtClean="0">
                <a:latin typeface="+mn-lt"/>
              </a:rPr>
              <a:t>signiﬁcado </a:t>
            </a:r>
            <a:br>
              <a:rPr lang="pt-BR" sz="2300" b="1" dirty="0" smtClean="0">
                <a:latin typeface="+mn-lt"/>
              </a:rPr>
            </a:br>
            <a:r>
              <a:rPr lang="pt-BR" sz="2300" dirty="0" smtClean="0">
                <a:latin typeface="+mn-lt"/>
              </a:rPr>
              <a:t>aos </a:t>
            </a:r>
            <a:r>
              <a:rPr lang="pt-BR" sz="2300" dirty="0">
                <a:latin typeface="+mn-lt"/>
              </a:rPr>
              <a:t>dados coletados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61" y="4149080"/>
            <a:ext cx="2916188" cy="244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81782" y="4163223"/>
            <a:ext cx="282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www.dasilva.org.br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0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Consolidação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 smtClean="0"/>
          </a:p>
          <a:p>
            <a:endParaRPr lang="pt-BR" sz="2000" dirty="0"/>
          </a:p>
          <a:p>
            <a:endParaRPr lang="pt-BR" sz="2000" dirty="0" smtClean="0"/>
          </a:p>
          <a:p>
            <a:pPr>
              <a:spcBef>
                <a:spcPts val="1800"/>
              </a:spcBef>
            </a:pPr>
            <a:r>
              <a:rPr lang="pt-BR" sz="2000" dirty="0" smtClean="0"/>
              <a:t>busca recorrências </a:t>
            </a:r>
            <a:r>
              <a:rPr lang="pt-BR" sz="2000" dirty="0"/>
              <a:t>nos </a:t>
            </a:r>
            <a:r>
              <a:rPr lang="pt-BR" sz="2000" dirty="0" smtClean="0"/>
              <a:t>resultados </a:t>
            </a:r>
            <a:r>
              <a:rPr lang="pt-BR" sz="2000" dirty="0"/>
              <a:t>de </a:t>
            </a:r>
            <a:r>
              <a:rPr lang="pt-BR" sz="2000" dirty="0" smtClean="0"/>
              <a:t>todos os participantes acordo </a:t>
            </a:r>
            <a:r>
              <a:rPr lang="pt-BR" sz="2000" dirty="0"/>
              <a:t>com o método selecionado. </a:t>
            </a:r>
            <a:endParaRPr lang="pt-BR" sz="2000" dirty="0" smtClean="0"/>
          </a:p>
          <a:p>
            <a:r>
              <a:rPr lang="pt-BR" sz="2000" dirty="0" smtClean="0"/>
              <a:t>os resultados comuns a vários participantes de </a:t>
            </a:r>
            <a:r>
              <a:rPr lang="pt-BR" sz="2000" dirty="0"/>
              <a:t>um </a:t>
            </a:r>
            <a:r>
              <a:rPr lang="pt-BR" sz="2000" dirty="0" smtClean="0"/>
              <a:t>grupo  </a:t>
            </a:r>
            <a:r>
              <a:rPr lang="pt-BR" sz="2000" dirty="0"/>
              <a:t>permitem </a:t>
            </a:r>
            <a:r>
              <a:rPr lang="pt-BR" sz="2000" dirty="0" smtClean="0"/>
              <a:t>fazer </a:t>
            </a:r>
            <a:r>
              <a:rPr lang="pt-BR" sz="2000" dirty="0"/>
              <a:t>uma distinção entre características </a:t>
            </a:r>
            <a:r>
              <a:rPr lang="pt-BR" sz="2000" dirty="0" smtClean="0"/>
              <a:t>representativas </a:t>
            </a:r>
            <a:r>
              <a:rPr lang="pt-BR" sz="2000" dirty="0"/>
              <a:t>do grupo e </a:t>
            </a:r>
            <a:r>
              <a:rPr lang="pt-BR" sz="2000" dirty="0" smtClean="0"/>
              <a:t>das específicas de cada participante</a:t>
            </a:r>
          </a:p>
          <a:p>
            <a:r>
              <a:rPr lang="pt-BR" sz="2000" dirty="0" smtClean="0"/>
              <a:t>busca responder ou justificar </a:t>
            </a:r>
            <a:r>
              <a:rPr lang="pt-BR" sz="2000" dirty="0"/>
              <a:t>por que </a:t>
            </a:r>
            <a:r>
              <a:rPr lang="pt-BR" sz="2000" dirty="0" smtClean="0"/>
              <a:t>alguma </a:t>
            </a:r>
            <a:r>
              <a:rPr lang="pt-BR" sz="2000" dirty="0"/>
              <a:t>resposta não foi </a:t>
            </a:r>
            <a:r>
              <a:rPr lang="pt-BR" sz="2000" dirty="0" smtClean="0"/>
              <a:t>encontrada para as questões de investigação</a:t>
            </a:r>
          </a:p>
          <a:p>
            <a:r>
              <a:rPr lang="pt-BR" sz="2000" dirty="0"/>
              <a:t>a </a:t>
            </a:r>
            <a:r>
              <a:rPr lang="pt-BR" sz="2000" dirty="0" smtClean="0"/>
              <a:t>generalização </a:t>
            </a:r>
            <a:r>
              <a:rPr lang="pt-BR" sz="2000" dirty="0"/>
              <a:t>dos resultados exige muito </a:t>
            </a:r>
            <a:r>
              <a:rPr lang="pt-BR" sz="2000" dirty="0" smtClean="0"/>
              <a:t>cuidado, pois sempre </a:t>
            </a:r>
            <a:r>
              <a:rPr lang="pt-BR" sz="2000" dirty="0"/>
              <a:t>são fortemente </a:t>
            </a:r>
            <a:r>
              <a:rPr lang="pt-BR" sz="2000" dirty="0" smtClean="0"/>
              <a:t>influenciados pelo </a:t>
            </a:r>
            <a:r>
              <a:rPr lang="pt-BR" sz="2000" dirty="0"/>
              <a:t>ambiente de avaliação e pelas características, preferências, interesses e </a:t>
            </a:r>
            <a:r>
              <a:rPr lang="pt-BR" sz="2000" dirty="0" smtClean="0"/>
              <a:t>necessidades </a:t>
            </a:r>
            <a:r>
              <a:rPr lang="pt-BR" sz="2000" dirty="0"/>
              <a:t>dos participantes </a:t>
            </a:r>
            <a:r>
              <a:rPr lang="pt-BR" sz="2000" dirty="0" smtClean="0"/>
              <a:t>individuais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488832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16000" tIns="144000" rIns="216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</a:t>
            </a:r>
            <a:r>
              <a:rPr lang="pt-BR" sz="2300" dirty="0">
                <a:latin typeface="+mn-lt"/>
              </a:rPr>
              <a:t>individuais são </a:t>
            </a:r>
            <a:r>
              <a:rPr lang="pt-BR" sz="2300" b="1" dirty="0">
                <a:latin typeface="+mn-lt"/>
              </a:rPr>
              <a:t>consolidados e analisados em conjunto</a:t>
            </a:r>
            <a:r>
              <a:rPr lang="pt-BR" sz="2300" dirty="0">
                <a:latin typeface="+mn-lt"/>
              </a:rPr>
              <a:t>, em uma </a:t>
            </a:r>
            <a:r>
              <a:rPr lang="pt-BR" sz="2300" dirty="0" smtClean="0">
                <a:latin typeface="+mn-lt"/>
              </a:rPr>
              <a:t>análise denominada </a:t>
            </a:r>
            <a:r>
              <a:rPr lang="pt-BR" sz="2300" dirty="0">
                <a:latin typeface="+mn-lt"/>
              </a:rPr>
              <a:t>de </a:t>
            </a:r>
            <a:r>
              <a:rPr lang="pt-BR" sz="2300" i="1" dirty="0" err="1">
                <a:latin typeface="+mn-lt"/>
              </a:rPr>
              <a:t>intersujeito</a:t>
            </a:r>
            <a:r>
              <a:rPr lang="pt-BR" sz="2300" dirty="0">
                <a:latin typeface="+mn-lt"/>
              </a:rPr>
              <a:t> ou </a:t>
            </a:r>
            <a:r>
              <a:rPr lang="pt-BR" sz="2300" i="1" dirty="0" err="1" smtClean="0">
                <a:latin typeface="+mn-lt"/>
              </a:rPr>
              <a:t>interparticipante</a:t>
            </a:r>
            <a:endParaRPr lang="pt-BR" sz="23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2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caso não sejam encontrados problemas durante a avaliação, </a:t>
            </a:r>
            <a:r>
              <a:rPr lang="pt-BR" dirty="0" smtClean="0"/>
              <a:t>também </a:t>
            </a:r>
            <a:r>
              <a:rPr lang="pt-BR" b="1" dirty="0"/>
              <a:t>não podemos </a:t>
            </a:r>
            <a:r>
              <a:rPr lang="pt-BR" b="1" dirty="0" smtClean="0"/>
              <a:t>afirmar </a:t>
            </a:r>
            <a:r>
              <a:rPr lang="pt-BR" b="1" dirty="0"/>
              <a:t>categoricamente </a:t>
            </a:r>
            <a:r>
              <a:rPr lang="pt-BR" dirty="0"/>
              <a:t>que o sistema tenha alta qualidade </a:t>
            </a:r>
            <a:r>
              <a:rPr lang="pt-BR" dirty="0" smtClean="0"/>
              <a:t>de uso</a:t>
            </a:r>
          </a:p>
          <a:p>
            <a:r>
              <a:rPr lang="pt-BR" dirty="0" smtClean="0"/>
              <a:t>podemos afirmar apenas </a:t>
            </a:r>
            <a:r>
              <a:rPr lang="pt-BR" dirty="0"/>
              <a:t>que </a:t>
            </a:r>
            <a:r>
              <a:rPr lang="pt-BR" dirty="0" smtClean="0"/>
              <a:t>o </a:t>
            </a:r>
            <a:r>
              <a:rPr lang="pt-BR" dirty="0"/>
              <a:t>estudo não revelou problemas num determinado escopo do </a:t>
            </a:r>
            <a:r>
              <a:rPr lang="pt-BR" dirty="0" smtClean="0"/>
              <a:t>sistema avaliado </a:t>
            </a:r>
            <a:r>
              <a:rPr lang="pt-BR" dirty="0"/>
              <a:t>com base em um certo planejamento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7560840" cy="13526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52000" tIns="144000" rIns="252000" bIns="144000" rtlCol="0">
            <a:spAutoFit/>
          </a:bodyPr>
          <a:lstStyle/>
          <a:p>
            <a:r>
              <a:rPr lang="pt-BR" sz="2300" dirty="0" smtClean="0">
                <a:latin typeface="+mn-lt"/>
              </a:rPr>
              <a:t>os resultados de uma avaliação </a:t>
            </a:r>
            <a:r>
              <a:rPr lang="pt-BR" sz="2300" dirty="0">
                <a:latin typeface="+mn-lt"/>
              </a:rPr>
              <a:t>de </a:t>
            </a:r>
            <a:r>
              <a:rPr lang="pt-BR" sz="2300" dirty="0" smtClean="0">
                <a:latin typeface="+mn-lt"/>
              </a:rPr>
              <a:t>IHC normalmente indicam </a:t>
            </a:r>
            <a:r>
              <a:rPr lang="pt-BR" sz="2300" b="1" dirty="0" smtClean="0">
                <a:latin typeface="+mn-lt"/>
              </a:rPr>
              <a:t>tendências de problemas</a:t>
            </a:r>
            <a:r>
              <a:rPr lang="pt-BR" sz="2300" dirty="0">
                <a:latin typeface="+mn-lt"/>
              </a:rPr>
              <a:t>, e não uma certeza de que eles vão ocorrer durante o uso do </a:t>
            </a:r>
            <a:r>
              <a:rPr lang="pt-BR" sz="2300" dirty="0" smtClean="0">
                <a:latin typeface="+mn-lt"/>
              </a:rPr>
              <a:t>sistema</a:t>
            </a:r>
            <a:endParaRPr lang="pt-BR" sz="2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6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/>
          <a:lstStyle/>
          <a:p>
            <a:r>
              <a:rPr lang="pt-BR" sz="4300" dirty="0" smtClean="0"/>
              <a:t>Relato dos resultados</a:t>
            </a:r>
            <a:endParaRPr lang="pt-BR" sz="43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relato dos </a:t>
            </a:r>
            <a:r>
              <a:rPr lang="pt-BR" dirty="0"/>
              <a:t>resultados </a:t>
            </a:r>
            <a:r>
              <a:rPr lang="pt-BR" dirty="0" smtClean="0"/>
              <a:t>costuma </a:t>
            </a:r>
            <a:r>
              <a:rPr lang="pt-BR" dirty="0"/>
              <a:t>incluir:</a:t>
            </a:r>
          </a:p>
          <a:p>
            <a:pPr lvl="1"/>
            <a:r>
              <a:rPr lang="pt-BR" dirty="0"/>
              <a:t>os objetivos e escopo da avaliação;  </a:t>
            </a:r>
          </a:p>
          <a:p>
            <a:pPr lvl="1"/>
            <a:r>
              <a:rPr lang="pt-BR" dirty="0"/>
              <a:t>a forma como a avaliação foi realizada (método de avaliação empregado);  </a:t>
            </a:r>
          </a:p>
          <a:p>
            <a:pPr lvl="1"/>
            <a:r>
              <a:rPr lang="pt-BR" dirty="0"/>
              <a:t>o número e o </a:t>
            </a:r>
            <a:r>
              <a:rPr lang="pt-BR" dirty="0" smtClean="0"/>
              <a:t>perfil </a:t>
            </a:r>
            <a:r>
              <a:rPr lang="pt-BR" dirty="0"/>
              <a:t>de usuários e avaliadores que participaram da </a:t>
            </a:r>
            <a:r>
              <a:rPr lang="pt-BR" dirty="0" smtClean="0"/>
              <a:t>avaliação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um sumário dos dados coletados, incluindo tabelas e </a:t>
            </a:r>
            <a:r>
              <a:rPr lang="pt-BR" dirty="0" smtClean="0"/>
              <a:t>gráficos</a:t>
            </a:r>
            <a:r>
              <a:rPr lang="pt-BR" dirty="0"/>
              <a:t>;  </a:t>
            </a:r>
          </a:p>
          <a:p>
            <a:pPr lvl="1"/>
            <a:r>
              <a:rPr lang="pt-BR" dirty="0"/>
              <a:t>um relato da interpretação e análise dos dados;  </a:t>
            </a:r>
          </a:p>
          <a:p>
            <a:pPr lvl="1"/>
            <a:r>
              <a:rPr lang="pt-BR" dirty="0"/>
              <a:t>uma lista dos problemas encontrados;  </a:t>
            </a:r>
          </a:p>
          <a:p>
            <a:pPr lvl="1"/>
            <a:r>
              <a:rPr lang="pt-BR" dirty="0"/>
              <a:t>um planejamento para o </a:t>
            </a:r>
            <a:r>
              <a:rPr lang="pt-BR" dirty="0" err="1"/>
              <a:t>reprojeto</a:t>
            </a:r>
            <a:r>
              <a:rPr lang="pt-BR" dirty="0"/>
              <a:t> do sistema.</a:t>
            </a:r>
          </a:p>
        </p:txBody>
      </p:sp>
    </p:spTree>
    <p:extLst>
      <p:ext uri="{BB962C8B-B14F-4D97-AF65-F5344CB8AC3E}">
        <p14:creationId xmlns:p14="http://schemas.microsoft.com/office/powerpoint/2010/main" val="40651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1994836" cy="1714202"/>
          </a:xfrm>
        </p:spPr>
        <p:txBody>
          <a:bodyPr/>
          <a:lstStyle/>
          <a:p>
            <a:pPr algn="r"/>
            <a:r>
              <a:rPr lang="pt-BR" sz="3000" dirty="0" smtClean="0"/>
              <a:t>O framework DECIDE</a:t>
            </a:r>
            <a:br>
              <a:rPr lang="pt-BR" sz="3000" dirty="0" smtClean="0"/>
            </a:b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(Preece </a:t>
            </a:r>
            <a:r>
              <a:rPr lang="pt-BR" sz="1800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et al.</a:t>
            </a:r>
            <a:r>
              <a:rPr lang="pt-B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, 2002)</a:t>
            </a:r>
            <a:endParaRPr lang="pt-BR" sz="3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265" y="162216"/>
            <a:ext cx="5781135" cy="669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0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9</a:t>
            </a:r>
          </a:p>
          <a:p>
            <a:r>
              <a:rPr lang="pt-BR" dirty="0" smtClean="0"/>
              <a:t>Realização das atividades </a:t>
            </a:r>
            <a:r>
              <a:rPr lang="pt-BR" smtClean="0"/>
              <a:t>do Capítulo </a:t>
            </a:r>
            <a:r>
              <a:rPr lang="pt-BR" dirty="0" smtClean="0"/>
              <a:t>9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Um sistema interativo deve ser avaliado na perspectiva de </a:t>
            </a:r>
            <a:br>
              <a:rPr lang="pt-BR" dirty="0" smtClean="0"/>
            </a:br>
            <a:r>
              <a:rPr lang="pt-BR" dirty="0" smtClean="0"/>
              <a:t>quem concebe, constrói e de quem o utiliza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140432" y="4860504"/>
            <a:ext cx="4320000" cy="180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concebe e utilizada</a:t>
            </a:r>
            <a:r>
              <a:rPr lang="pt-BR" sz="2100" dirty="0" smtClean="0"/>
              <a:t>, deve-se verificar se o sistema apoia adequadamente os usuários a atingirem seus objetivos em um contexto de uso – avaliações de IHC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251520" y="4869382"/>
            <a:ext cx="3960440" cy="172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sz="2100" b="1" dirty="0" smtClean="0"/>
              <a:t>para quem constrói</a:t>
            </a:r>
            <a:r>
              <a:rPr lang="pt-BR" sz="2100" dirty="0" smtClean="0"/>
              <a:t>, </a:t>
            </a:r>
            <a:br>
              <a:rPr lang="pt-BR" sz="2100" dirty="0" smtClean="0"/>
            </a:br>
            <a:r>
              <a:rPr lang="pt-BR" sz="2100" dirty="0" smtClean="0"/>
              <a:t>deve-se verificar se o sistema funciona de acordo com especificação de requisitos – testes da Engenharia de Software</a:t>
            </a:r>
          </a:p>
        </p:txBody>
      </p:sp>
      <p:pic>
        <p:nvPicPr>
          <p:cNvPr id="8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87624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10408" y="2492896"/>
            <a:ext cx="1580049" cy="220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2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3600" dirty="0" smtClean="0"/>
              <a:t>Por que avaliar em diferentes perspectivas?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/>
          <a:lstStyle/>
          <a:p>
            <a:pPr marL="114300" indent="0">
              <a:buNone/>
            </a:pPr>
            <a:r>
              <a:rPr lang="pt-BR" dirty="0" smtClean="0"/>
              <a:t>As </a:t>
            </a:r>
            <a:r>
              <a:rPr lang="pt-BR" b="1" dirty="0" smtClean="0"/>
              <a:t>diferenças</a:t>
            </a:r>
            <a:r>
              <a:rPr lang="pt-BR" dirty="0" smtClean="0"/>
              <a:t> entre quem concebe e quem utiliza </a:t>
            </a:r>
            <a:br>
              <a:rPr lang="pt-BR" dirty="0" smtClean="0"/>
            </a:br>
            <a:r>
              <a:rPr lang="pt-BR" b="1" dirty="0" smtClean="0"/>
              <a:t>não podem ser desprezadas</a:t>
            </a:r>
          </a:p>
          <a:p>
            <a:pPr marL="114300" indent="0">
              <a:buNone/>
            </a:pPr>
            <a:endParaRPr lang="pt-BR" b="1" dirty="0" smtClean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455638" y="2636912"/>
            <a:ext cx="487035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5776D"/>
              </a:buClr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EAFA9"/>
              </a:buClr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D878B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pt-BR" dirty="0"/>
              <a:t>Os usuários podem ou </a:t>
            </a:r>
            <a:r>
              <a:rPr lang="pt-BR" dirty="0" smtClean="0"/>
              <a:t>não </a:t>
            </a:r>
          </a:p>
          <a:p>
            <a:r>
              <a:rPr lang="pt-BR" dirty="0" smtClean="0"/>
              <a:t>compreender e </a:t>
            </a:r>
            <a:r>
              <a:rPr lang="pt-BR" dirty="0"/>
              <a:t>concordar com a lógica do designer, </a:t>
            </a:r>
            <a:r>
              <a:rPr lang="pt-BR" dirty="0" smtClean="0"/>
              <a:t> </a:t>
            </a:r>
          </a:p>
          <a:p>
            <a:r>
              <a:rPr lang="pt-BR" dirty="0" smtClean="0"/>
              <a:t>julgar </a:t>
            </a:r>
            <a:r>
              <a:rPr lang="pt-BR" dirty="0"/>
              <a:t>a solução de IHC </a:t>
            </a:r>
            <a:r>
              <a:rPr lang="pt-BR" dirty="0" smtClean="0"/>
              <a:t>apropriada </a:t>
            </a:r>
            <a:r>
              <a:rPr lang="pt-BR" dirty="0"/>
              <a:t>e melhor do que as </a:t>
            </a:r>
            <a:r>
              <a:rPr lang="pt-BR" dirty="0" smtClean="0"/>
              <a:t>soluções existentes, </a:t>
            </a:r>
          </a:p>
          <a:p>
            <a:r>
              <a:rPr lang="pt-BR" dirty="0" smtClean="0"/>
              <a:t>incorporá-la </a:t>
            </a:r>
            <a:r>
              <a:rPr lang="pt-BR" dirty="0"/>
              <a:t>no seu dia a </a:t>
            </a:r>
            <a:r>
              <a:rPr lang="pt-BR" dirty="0" smtClean="0"/>
              <a:t>dia, </a:t>
            </a:r>
            <a:r>
              <a:rPr lang="pt-BR" dirty="0"/>
              <a:t>quando tiverem </a:t>
            </a:r>
            <a:r>
              <a:rPr lang="pt-BR" dirty="0" smtClean="0"/>
              <a:t>escolha </a:t>
            </a:r>
            <a:endParaRPr lang="pt-BR" dirty="0"/>
          </a:p>
        </p:txBody>
      </p:sp>
      <p:pic>
        <p:nvPicPr>
          <p:cNvPr id="9" name="Picture 2" descr="D:\Meus Documentos\Docs\FTP\Livro de IHC\material para o site\figuras\Figura 1.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6"/>
          <a:stretch/>
        </p:blipFill>
        <p:spPr bwMode="auto">
          <a:xfrm>
            <a:off x="5580112" y="2636912"/>
            <a:ext cx="2011466" cy="256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39552" y="5521767"/>
            <a:ext cx="6912768" cy="967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288000" tIns="144000" rIns="288000" bIns="144000" rtlCol="0">
            <a:spAutoFit/>
          </a:bodyPr>
          <a:lstStyle/>
          <a:p>
            <a:r>
              <a:rPr lang="pt-BR" sz="2200" dirty="0">
                <a:latin typeface="+mn-lt"/>
              </a:rPr>
              <a:t>É importante avaliar IHC do ponto de vista dos usuários, preferencialmente com a participação </a:t>
            </a:r>
            <a:r>
              <a:rPr lang="pt-BR" sz="2200" dirty="0" smtClean="0">
                <a:latin typeface="+mn-lt"/>
              </a:rPr>
              <a:t>deles</a:t>
            </a:r>
            <a:endParaRPr lang="pt-BR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problemas </a:t>
            </a:r>
            <a:r>
              <a:rPr lang="pt-BR" sz="2000" dirty="0"/>
              <a:t>de IHC podem ser corrigidos antes e não depois de o produto </a:t>
            </a:r>
            <a:r>
              <a:rPr lang="pt-BR" sz="2000" dirty="0" smtClean="0"/>
              <a:t>ser lançado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/>
              <a:t>a equipe de desenvolvimento pode se concentrar na solução de problemas </a:t>
            </a:r>
            <a:r>
              <a:rPr lang="pt-BR" sz="2000" dirty="0" smtClean="0"/>
              <a:t>reais</a:t>
            </a:r>
            <a:r>
              <a:rPr lang="pt-BR" sz="2000" dirty="0"/>
              <a:t>, em vez de gastar tempo debatendo gostos e preferências particulares </a:t>
            </a:r>
            <a:r>
              <a:rPr lang="pt-BR" sz="2000" dirty="0" smtClean="0"/>
              <a:t>de </a:t>
            </a:r>
            <a:r>
              <a:rPr lang="pt-BR" sz="2000" dirty="0"/>
              <a:t>cada membro da </a:t>
            </a:r>
            <a:r>
              <a:rPr lang="pt-BR" sz="2000" dirty="0" smtClean="0"/>
              <a:t>equipe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engenheiros sabem construir um sistema, mas não </a:t>
            </a:r>
            <a:r>
              <a:rPr lang="pt-BR" sz="2000" dirty="0"/>
              <a:t>sabem </a:t>
            </a:r>
            <a:r>
              <a:rPr lang="pt-BR" sz="2000" dirty="0" smtClean="0"/>
              <a:t>e não </a:t>
            </a:r>
            <a:r>
              <a:rPr lang="pt-BR" sz="2000" dirty="0"/>
              <a:t>estão em uma posição adequada para discutir sobre a qualidade de uso. </a:t>
            </a:r>
          </a:p>
        </p:txBody>
      </p:sp>
    </p:spTree>
    <p:extLst>
      <p:ext uri="{BB962C8B-B14F-4D97-AF65-F5344CB8AC3E}">
        <p14:creationId xmlns:p14="http://schemas.microsoft.com/office/powerpoint/2010/main" val="294059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143000"/>
          </a:xfrm>
        </p:spPr>
        <p:txBody>
          <a:bodyPr/>
          <a:lstStyle/>
          <a:p>
            <a:r>
              <a:rPr lang="pt-BR" sz="4400" dirty="0" smtClean="0"/>
              <a:t>Por que avaliar a qualidade de uso?</a:t>
            </a:r>
            <a:endParaRPr lang="pt-BR" sz="4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2000" dirty="0" smtClean="0"/>
              <a:t>Quem </a:t>
            </a:r>
            <a:r>
              <a:rPr lang="pt-BR" sz="2000" dirty="0"/>
              <a:t>será o advogado do usuário para defender seus interesses durante o </a:t>
            </a:r>
            <a:r>
              <a:rPr lang="pt-BR" sz="2000" dirty="0" smtClean="0"/>
              <a:t>processo </a:t>
            </a:r>
            <a:r>
              <a:rPr lang="pt-BR" sz="2000" dirty="0"/>
              <a:t>de desenvolvimento</a:t>
            </a:r>
            <a:r>
              <a:rPr lang="pt-BR" sz="2000" dirty="0" smtClean="0"/>
              <a:t>?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O </a:t>
            </a:r>
            <a:r>
              <a:rPr lang="pt-BR" sz="2000" dirty="0"/>
              <a:t>tempo para colocar o produto no mercado diminui, pois os problemas de </a:t>
            </a:r>
            <a:r>
              <a:rPr lang="pt-BR" sz="2000" dirty="0" smtClean="0"/>
              <a:t>IHC </a:t>
            </a:r>
            <a:r>
              <a:rPr lang="pt-BR" sz="2000" dirty="0"/>
              <a:t>são corrigidos desde o início do processo de </a:t>
            </a:r>
            <a:r>
              <a:rPr lang="pt-BR" sz="2000" dirty="0" smtClean="0"/>
              <a:t>desenvolvimento.</a:t>
            </a:r>
            <a:endParaRPr lang="pt-BR" sz="2000" dirty="0"/>
          </a:p>
          <a:p>
            <a:pPr>
              <a:spcAft>
                <a:spcPts val="600"/>
              </a:spcAft>
            </a:pPr>
            <a:r>
              <a:rPr lang="pt-BR" sz="2000" dirty="0" smtClean="0"/>
              <a:t>Identificar </a:t>
            </a:r>
            <a:r>
              <a:rPr lang="pt-BR" sz="2000" dirty="0"/>
              <a:t>e corrigir os problemas de IHC permitem entregar um produto </a:t>
            </a:r>
            <a:r>
              <a:rPr lang="pt-BR" sz="2000" dirty="0" smtClean="0"/>
              <a:t>mais </a:t>
            </a:r>
            <a:r>
              <a:rPr lang="pt-BR" sz="2000" dirty="0"/>
              <a:t>robusto, ou seja, a próxima versão corretiva não precisa já começar a </a:t>
            </a:r>
            <a:r>
              <a:rPr lang="pt-BR" sz="2000" dirty="0" smtClean="0"/>
              <a:t>ser </a:t>
            </a:r>
            <a:r>
              <a:rPr lang="pt-BR" sz="2000" dirty="0"/>
              <a:t>desenvolvida no momento do lançamento do produto no </a:t>
            </a:r>
            <a:r>
              <a:rPr lang="pt-BR" sz="2000" dirty="0" smtClean="0"/>
              <a:t>mercado.</a:t>
            </a:r>
          </a:p>
        </p:txBody>
      </p:sp>
    </p:spTree>
    <p:extLst>
      <p:ext uri="{BB962C8B-B14F-4D97-AF65-F5344CB8AC3E}">
        <p14:creationId xmlns:p14="http://schemas.microsoft.com/office/powerpoint/2010/main" val="32239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pt-BR" spc="0" dirty="0" smtClean="0"/>
              <a:t>O que avaliar?</a:t>
            </a:r>
            <a:endParaRPr lang="pt-BR" spc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 smtClean="0"/>
              <a:t>É importante definirmos </a:t>
            </a:r>
            <a:r>
              <a:rPr lang="pt-BR" dirty="0"/>
              <a:t>quais são </a:t>
            </a:r>
            <a:r>
              <a:rPr lang="pt-BR" b="1" dirty="0"/>
              <a:t>os </a:t>
            </a:r>
            <a:r>
              <a:rPr lang="pt-BR" b="1" dirty="0" smtClean="0"/>
              <a:t>objetivos </a:t>
            </a:r>
            <a:r>
              <a:rPr lang="pt-BR" b="1" dirty="0"/>
              <a:t>da </a:t>
            </a:r>
            <a:r>
              <a:rPr lang="pt-BR" b="1" dirty="0" smtClean="0"/>
              <a:t>avaliação</a:t>
            </a:r>
            <a:r>
              <a:rPr lang="pt-BR" dirty="0"/>
              <a:t>,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 </a:t>
            </a:r>
            <a:r>
              <a:rPr lang="pt-BR" dirty="0"/>
              <a:t>quem eles interessam e por </a:t>
            </a:r>
            <a:r>
              <a:rPr lang="pt-BR" dirty="0" smtClean="0"/>
              <a:t>quê</a:t>
            </a:r>
          </a:p>
          <a:p>
            <a:pPr>
              <a:spcAft>
                <a:spcPts val="600"/>
              </a:spcAft>
            </a:pPr>
            <a:r>
              <a:rPr lang="pt-BR" dirty="0"/>
              <a:t>Os objetivos de uma avaliação </a:t>
            </a:r>
            <a:r>
              <a:rPr lang="pt-BR" dirty="0" smtClean="0"/>
              <a:t>determinam </a:t>
            </a:r>
            <a:r>
              <a:rPr lang="pt-BR" dirty="0"/>
              <a:t>quais aspectos relacionados ao uso do sistema devem ser </a:t>
            </a:r>
            <a:r>
              <a:rPr lang="pt-BR" dirty="0" smtClean="0"/>
              <a:t>investigados</a:t>
            </a:r>
          </a:p>
          <a:p>
            <a:r>
              <a:rPr lang="pt-BR" dirty="0" smtClean="0"/>
              <a:t>Alguns objetivos de avaliação comuns são:</a:t>
            </a:r>
          </a:p>
          <a:p>
            <a:pPr lvl="1"/>
            <a:r>
              <a:rPr lang="pt-BR" dirty="0"/>
              <a:t>apropriação de tecnologia pelos usuários, incluindo o sistema </a:t>
            </a:r>
            <a:r>
              <a:rPr lang="pt-BR" dirty="0" smtClean="0"/>
              <a:t>computacional </a:t>
            </a:r>
            <a:r>
              <a:rPr lang="pt-BR" dirty="0"/>
              <a:t>a ser avaliado mas não se limitando a ele;</a:t>
            </a:r>
          </a:p>
          <a:p>
            <a:pPr lvl="1"/>
            <a:r>
              <a:rPr lang="pt-BR" dirty="0"/>
              <a:t>ideias e alternativas de design;  </a:t>
            </a:r>
          </a:p>
          <a:p>
            <a:pPr lvl="1"/>
            <a:r>
              <a:rPr lang="pt-BR" dirty="0"/>
              <a:t>conformidade com um padrão;  </a:t>
            </a:r>
          </a:p>
          <a:p>
            <a:pPr lvl="1"/>
            <a:r>
              <a:rPr lang="pt-BR" dirty="0"/>
              <a:t>problemas na </a:t>
            </a:r>
            <a:r>
              <a:rPr lang="pt-BR" dirty="0" smtClean="0"/>
              <a:t>interação </a:t>
            </a:r>
            <a:r>
              <a:rPr lang="pt-BR" dirty="0"/>
              <a:t>e na interface</a:t>
            </a:r>
            <a:r>
              <a:rPr lang="pt-BR" dirty="0" smtClean="0"/>
              <a:t>.</a:t>
            </a:r>
          </a:p>
          <a:p>
            <a:r>
              <a:rPr lang="pt-BR" dirty="0"/>
              <a:t>Os objetivos </a:t>
            </a:r>
            <a:r>
              <a:rPr lang="pt-BR" dirty="0" smtClean="0"/>
              <a:t>precisam </a:t>
            </a:r>
            <a:r>
              <a:rPr lang="pt-BR" dirty="0"/>
              <a:t>ser detalhados em </a:t>
            </a:r>
            <a:r>
              <a:rPr lang="pt-BR" dirty="0" smtClean="0"/>
              <a:t>perguntas mais específicas </a:t>
            </a:r>
            <a:r>
              <a:rPr lang="pt-BR" dirty="0"/>
              <a:t>para torná-los operacionais</a:t>
            </a:r>
          </a:p>
        </p:txBody>
      </p:sp>
    </p:spTree>
    <p:extLst>
      <p:ext uri="{BB962C8B-B14F-4D97-AF65-F5344CB8AC3E}">
        <p14:creationId xmlns:p14="http://schemas.microsoft.com/office/powerpoint/2010/main" val="31837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229658"/>
            <a:ext cx="2232248" cy="2551270"/>
          </a:xfrm>
        </p:spPr>
        <p:txBody>
          <a:bodyPr/>
          <a:lstStyle/>
          <a:p>
            <a:pPr algn="r"/>
            <a:r>
              <a:rPr lang="pt-BR" sz="2800" spc="0" dirty="0" smtClean="0"/>
              <a:t>Exemplos de perguntas que uma avaliação de IHC pode responder</a:t>
            </a:r>
            <a:endParaRPr lang="pt-BR" sz="2800" spc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76" y="-27384"/>
            <a:ext cx="5112000" cy="685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19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slide01</Template>
  <TotalTime>1343</TotalTime>
  <Words>2322</Words>
  <Application>Microsoft Office PowerPoint</Application>
  <PresentationFormat>On-screen Show (4:3)</PresentationFormat>
  <Paragraphs>274</Paragraphs>
  <Slides>38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Barbosa e Silva 2010 modelo</vt:lpstr>
      <vt:lpstr>Planejamento da Avaliação de IHC</vt:lpstr>
      <vt:lpstr>O que é avaliação de IHC? </vt:lpstr>
      <vt:lpstr>Por que avaliar?</vt:lpstr>
      <vt:lpstr>Por que avaliar em diferentes perspectivas?</vt:lpstr>
      <vt:lpstr>Por que avaliar em diferentes perspectivas?</vt:lpstr>
      <vt:lpstr>Por que avaliar a qualidade de uso?</vt:lpstr>
      <vt:lpstr>Por que avaliar a qualidade de uso?</vt:lpstr>
      <vt:lpstr>O que avaliar?</vt:lpstr>
      <vt:lpstr>Exemplos de perguntas que uma avaliação de IHC pode responder</vt:lpstr>
      <vt:lpstr>Quando avaliar o uso de um sistema?</vt:lpstr>
      <vt:lpstr>Quando avaliar o uso de um sistema?</vt:lpstr>
      <vt:lpstr>Onde coletar dados sobre experiências de uso?</vt:lpstr>
      <vt:lpstr>Onde coletar dados sobre experiências de uso?</vt:lpstr>
      <vt:lpstr>Onde coletar dados sobre experiências de uso?</vt:lpstr>
      <vt:lpstr>Que tipos de dados coletar e produzir?</vt:lpstr>
      <vt:lpstr>Que tipos de dados coletar e produzir?</vt:lpstr>
      <vt:lpstr>Que tipos de dados coletar e produzir?</vt:lpstr>
      <vt:lpstr>Que tipos de dados coletar e produzir?</vt:lpstr>
      <vt:lpstr>Qual tipo de método de avaliação escolher?</vt:lpstr>
      <vt:lpstr>Qual tipo de método de avaliação escolher?</vt:lpstr>
      <vt:lpstr>Qual tipo de método de avaliação escolher?</vt:lpstr>
      <vt:lpstr>Como avaliar?</vt:lpstr>
      <vt:lpstr>Por onde começar?</vt:lpstr>
      <vt:lpstr>Preparação da avaliação</vt:lpstr>
      <vt:lpstr>Preparação da avaliação</vt:lpstr>
      <vt:lpstr>Coleta de dados</vt:lpstr>
      <vt:lpstr>Coleta de dados</vt:lpstr>
      <vt:lpstr>Coleta de dados</vt:lpstr>
      <vt:lpstr>Coleta de dados</vt:lpstr>
      <vt:lpstr>Coleta de dados</vt:lpstr>
      <vt:lpstr>Coleta de dados</vt:lpstr>
      <vt:lpstr>Interpretação</vt:lpstr>
      <vt:lpstr>Interpretação</vt:lpstr>
      <vt:lpstr>Consolidação dos resultados</vt:lpstr>
      <vt:lpstr>Relato dos resultados</vt:lpstr>
      <vt:lpstr>Relato dos resultados</vt:lpstr>
      <vt:lpstr>O framework DECIDE (Preece et al., 2002)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163</cp:revision>
  <cp:lastPrinted>1601-01-01T00:00:00Z</cp:lastPrinted>
  <dcterms:created xsi:type="dcterms:W3CDTF">2010-10-25T10:54:51Z</dcterms:created>
  <dcterms:modified xsi:type="dcterms:W3CDTF">2011-04-25T02:10:05Z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