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6"/>
  </p:notesMasterIdLst>
  <p:handoutMasterIdLst>
    <p:handoutMasterId r:id="rId37"/>
  </p:handoutMasterIdLst>
  <p:sldIdLst>
    <p:sldId id="280" r:id="rId2"/>
    <p:sldId id="303" r:id="rId3"/>
    <p:sldId id="292" r:id="rId4"/>
    <p:sldId id="309" r:id="rId5"/>
    <p:sldId id="304" r:id="rId6"/>
    <p:sldId id="310" r:id="rId7"/>
    <p:sldId id="305" r:id="rId8"/>
    <p:sldId id="312" r:id="rId9"/>
    <p:sldId id="313" r:id="rId10"/>
    <p:sldId id="307" r:id="rId11"/>
    <p:sldId id="314" r:id="rId12"/>
    <p:sldId id="315" r:id="rId13"/>
    <p:sldId id="316" r:id="rId14"/>
    <p:sldId id="317" r:id="rId15"/>
    <p:sldId id="318" r:id="rId16"/>
    <p:sldId id="319" r:id="rId17"/>
    <p:sldId id="321" r:id="rId18"/>
    <p:sldId id="320" r:id="rId19"/>
    <p:sldId id="322" r:id="rId20"/>
    <p:sldId id="323" r:id="rId21"/>
    <p:sldId id="324" r:id="rId22"/>
    <p:sldId id="328" r:id="rId23"/>
    <p:sldId id="325" r:id="rId24"/>
    <p:sldId id="329" r:id="rId25"/>
    <p:sldId id="326" r:id="rId26"/>
    <p:sldId id="330" r:id="rId27"/>
    <p:sldId id="327" r:id="rId28"/>
    <p:sldId id="331" r:id="rId29"/>
    <p:sldId id="332" r:id="rId30"/>
    <p:sldId id="335" r:id="rId31"/>
    <p:sldId id="336" r:id="rId32"/>
    <p:sldId id="337" r:id="rId33"/>
    <p:sldId id="334" r:id="rId34"/>
    <p:sldId id="300" r:id="rId35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EAEAEA"/>
    <a:srgbClr val="AD9F73"/>
    <a:srgbClr val="C0B592"/>
    <a:srgbClr val="0066FF"/>
    <a:srgbClr val="99CCFF"/>
    <a:srgbClr val="FFFF99"/>
    <a:srgbClr val="CC3300"/>
    <a:srgbClr val="66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6" autoAdjust="0"/>
    <p:restoredTop sz="78149" autoAdjust="0"/>
  </p:normalViewPr>
  <p:slideViewPr>
    <p:cSldViewPr>
      <p:cViewPr varScale="1">
        <p:scale>
          <a:sx n="58" d="100"/>
          <a:sy n="58" d="100"/>
        </p:scale>
        <p:origin x="1506" y="66"/>
      </p:cViewPr>
      <p:guideLst>
        <p:guide orient="horz" pos="1117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269" y="-9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4667774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3BDFF771-34E0-46D6-859C-B7686A915E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3056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CBA32819-8918-41C6-BCC8-0CAA09EB709D}" type="datetimeFigureOut">
              <a:rPr lang="pt-BR"/>
              <a:pPr>
                <a:defRPr/>
              </a:pPr>
              <a:t>01/09/2015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23E36F6E-2779-4935-A7BE-27C4105330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1830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aseline="0" dirty="0" smtClean="0"/>
              <a:t>Os slides desse capítulo apenas apresentam uma breve noção básica das abordagens teóricas discutidas no livro.</a:t>
            </a:r>
          </a:p>
          <a:p>
            <a:r>
              <a:rPr lang="pt-BR" baseline="0" dirty="0" smtClean="0"/>
              <a:t>Se o professor desejar se aprofundar em alguma abordagem específica, recomendamos elaborar mais alguns slides.</a:t>
            </a:r>
          </a:p>
          <a:p>
            <a:r>
              <a:rPr lang="pt-BR" baseline="0" dirty="0" smtClean="0"/>
              <a:t>O próprio livro fornece mais conteúdo do que foi apresentado nesses slides.</a:t>
            </a:r>
          </a:p>
          <a:p>
            <a:r>
              <a:rPr lang="pt-BR" baseline="0" dirty="0" smtClean="0"/>
              <a:t>Além disso, as bibliografias citadas podem enriquecer ainda mais uma apresentação que discute alguma abordagem teórica mais profundamente.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901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Existem</a:t>
            </a:r>
            <a:r>
              <a:rPr lang="pt-BR" baseline="0" dirty="0" smtClean="0"/>
              <a:t> várias abordagens teóricas em IHC. Conhecer profundamente todas elas costuma requerer muito tempo.</a:t>
            </a:r>
          </a:p>
          <a:p>
            <a:r>
              <a:rPr lang="pt-BR" baseline="0" dirty="0" smtClean="0"/>
              <a:t>Então, é importante ter uma visão geral delas, para depois aprofundar o estudo em algumas abordagens escolhidas.</a:t>
            </a:r>
          </a:p>
          <a:p>
            <a:r>
              <a:rPr lang="pt-BR" baseline="0" dirty="0" smtClean="0"/>
              <a:t>O Capítulo 3 fornece uma introdução a algumas abordagens importantes.</a:t>
            </a:r>
          </a:p>
          <a:p>
            <a:r>
              <a:rPr lang="pt-BR" baseline="0" dirty="0" smtClean="0"/>
              <a:t>Se o leitor quiser aprofundar seu estudo, deve consultar as referências citadas no livro.</a:t>
            </a:r>
          </a:p>
          <a:p>
            <a:endParaRPr lang="pt-BR" baseline="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52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76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</a:t>
            </a:r>
            <a:r>
              <a:rPr lang="pt-BR" baseline="0" dirty="0" smtClean="0"/>
              <a:t> a pessoa não conhece um estado, ela pode não saber a que região do país ele pertence ou mesmo nem perceber que a lista está ordenada dessa forma.</a:t>
            </a:r>
          </a:p>
          <a:p>
            <a:r>
              <a:rPr lang="pt-BR" baseline="0" dirty="0" smtClean="0"/>
              <a:t>A ordem alfabética é mais fácil e rápida de ser percebida e os usuários podem localizar um elemento em uma busca (próxima da) binária.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580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32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058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90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 smtClean="0"/>
              <a:t>o golfo de </a:t>
            </a:r>
            <a:r>
              <a:rPr lang="pt-BR" b="1" dirty="0" smtClean="0"/>
              <a:t>execução</a:t>
            </a:r>
            <a:r>
              <a:rPr lang="pt-BR" dirty="0" smtClean="0"/>
              <a:t> distancia variáveis </a:t>
            </a:r>
            <a:r>
              <a:rPr lang="pt-BR" sz="3000" b="1" dirty="0"/>
              <a:t>psicológicas</a:t>
            </a:r>
            <a:r>
              <a:rPr lang="pt-BR" dirty="0" smtClean="0"/>
              <a:t> das </a:t>
            </a:r>
            <a:r>
              <a:rPr lang="pt-BR" b="1" dirty="0" smtClean="0"/>
              <a:t>físicas</a:t>
            </a:r>
          </a:p>
          <a:p>
            <a:r>
              <a:rPr lang="pt-BR" dirty="0" smtClean="0"/>
              <a:t>o golfo de </a:t>
            </a:r>
            <a:r>
              <a:rPr lang="pt-BR" b="1" dirty="0" smtClean="0"/>
              <a:t>avaliação</a:t>
            </a:r>
            <a:r>
              <a:rPr lang="pt-BR" dirty="0" smtClean="0"/>
              <a:t> distancia variáveis </a:t>
            </a:r>
            <a:r>
              <a:rPr lang="pt-BR" sz="3000" b="1" dirty="0"/>
              <a:t>físicas</a:t>
            </a:r>
            <a:r>
              <a:rPr lang="pt-BR" sz="2800" dirty="0"/>
              <a:t> </a:t>
            </a:r>
            <a:r>
              <a:rPr lang="pt-BR" dirty="0" smtClean="0"/>
              <a:t>das </a:t>
            </a:r>
            <a:r>
              <a:rPr lang="pt-BR" b="1" dirty="0" smtClean="0"/>
              <a:t>psicológicas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199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01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>
          <a:xfrm>
            <a:off x="762000" y="2362200"/>
            <a:ext cx="7543800" cy="25939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endParaRPr lang="pt-BR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:\Meus Documentos\Docs\FTP\Livro de IHC\InDesign 20100628e\imgs\logos\campus_lore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9113" y="5272088"/>
            <a:ext cx="9032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D:\Meus Documentos\Docs\FTP\Livro de IHC\InDesign 20100628e\imgs\logos\logo elsevier.t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5484813"/>
            <a:ext cx="687388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8"/>
          <p:cNvSpPr>
            <a:spLocks noChangeAspect="1" noEditPoints="1"/>
          </p:cNvSpPr>
          <p:nvPr userDrawn="1"/>
        </p:nvSpPr>
        <p:spPr bwMode="auto">
          <a:xfrm>
            <a:off x="7524328" y="2348880"/>
            <a:ext cx="608013" cy="12715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8" name="Freeform 13"/>
          <p:cNvSpPr>
            <a:spLocks noChangeAspect="1" noEditPoints="1"/>
          </p:cNvSpPr>
          <p:nvPr userDrawn="1"/>
        </p:nvSpPr>
        <p:spPr bwMode="auto">
          <a:xfrm>
            <a:off x="2830140" y="715665"/>
            <a:ext cx="485775" cy="127317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9" name="Oval Callout 1"/>
          <p:cNvSpPr/>
          <p:nvPr userDrawn="1"/>
        </p:nvSpPr>
        <p:spPr>
          <a:xfrm>
            <a:off x="3967211" y="476672"/>
            <a:ext cx="1004888" cy="698500"/>
          </a:xfrm>
          <a:prstGeom prst="wedgeEllipseCallout">
            <a:avLst>
              <a:gd name="adj1" fmla="val -64022"/>
              <a:gd name="adj2" fmla="val 44135"/>
            </a:avLst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oup 1"/>
          <p:cNvGrpSpPr>
            <a:grpSpLocks/>
          </p:cNvGrpSpPr>
          <p:nvPr userDrawn="1"/>
        </p:nvGrpSpPr>
        <p:grpSpPr bwMode="auto">
          <a:xfrm>
            <a:off x="5014565" y="1340768"/>
            <a:ext cx="893638" cy="812294"/>
            <a:chOff x="1200085" y="966246"/>
            <a:chExt cx="202002" cy="176754"/>
          </a:xfrm>
          <a:noFill/>
        </p:grpSpPr>
        <p:sp>
          <p:nvSpPr>
            <p:cNvPr id="11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"/>
          <p:cNvGrpSpPr/>
          <p:nvPr userDrawn="1"/>
        </p:nvGrpSpPr>
        <p:grpSpPr>
          <a:xfrm rot="426708">
            <a:off x="3958724" y="1368858"/>
            <a:ext cx="518672" cy="1044380"/>
            <a:chOff x="1004343" y="990600"/>
            <a:chExt cx="1648911" cy="3196081"/>
          </a:xfrm>
          <a:noFill/>
        </p:grpSpPr>
        <p:grpSp>
          <p:nvGrpSpPr>
            <p:cNvPr id="15" name="Group 31"/>
            <p:cNvGrpSpPr/>
            <p:nvPr/>
          </p:nvGrpSpPr>
          <p:grpSpPr>
            <a:xfrm>
              <a:off x="1004343" y="990600"/>
              <a:ext cx="1648911" cy="3196081"/>
              <a:chOff x="1004343" y="990600"/>
              <a:chExt cx="1648911" cy="3196081"/>
            </a:xfrm>
            <a:grpFill/>
          </p:grpSpPr>
          <p:sp>
            <p:nvSpPr>
              <p:cNvPr id="27" name="Rounded Rectangle 14"/>
              <p:cNvSpPr/>
              <p:nvPr/>
            </p:nvSpPr>
            <p:spPr>
              <a:xfrm rot="5400000">
                <a:off x="2080942" y="1090342"/>
                <a:ext cx="533400" cy="333916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Rounded Rectangle 2"/>
              <p:cNvSpPr/>
              <p:nvPr/>
            </p:nvSpPr>
            <p:spPr>
              <a:xfrm rot="5400000">
                <a:off x="427431" y="1960857"/>
                <a:ext cx="2802736" cy="164891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6" name="Group 32"/>
            <p:cNvGrpSpPr/>
            <p:nvPr/>
          </p:nvGrpSpPr>
          <p:grpSpPr>
            <a:xfrm>
              <a:off x="1239899" y="1641153"/>
              <a:ext cx="1177801" cy="2321247"/>
              <a:chOff x="1239899" y="1641153"/>
              <a:chExt cx="1177801" cy="2321247"/>
            </a:xfrm>
            <a:grpFill/>
          </p:grpSpPr>
          <p:sp>
            <p:nvSpPr>
              <p:cNvPr id="17" name="Rounded Rectangle 3"/>
              <p:cNvSpPr/>
              <p:nvPr/>
            </p:nvSpPr>
            <p:spPr>
              <a:xfrm rot="5400000">
                <a:off x="1291248" y="1589804"/>
                <a:ext cx="1075103" cy="117780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" name="Rounded Rectangle 5"/>
              <p:cNvSpPr/>
              <p:nvPr/>
            </p:nvSpPr>
            <p:spPr>
              <a:xfrm rot="5400000">
                <a:off x="1254457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" name="Rounded Rectangle 6"/>
              <p:cNvSpPr/>
              <p:nvPr/>
            </p:nvSpPr>
            <p:spPr>
              <a:xfrm rot="5400000">
                <a:off x="1676400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Rounded Rectangle 7"/>
              <p:cNvSpPr/>
              <p:nvPr/>
            </p:nvSpPr>
            <p:spPr>
              <a:xfrm rot="5400000">
                <a:off x="2098342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" name="Rounded Rectangle 8"/>
              <p:cNvSpPr/>
              <p:nvPr/>
            </p:nvSpPr>
            <p:spPr>
              <a:xfrm rot="5400000">
                <a:off x="1254457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ounded Rectangle 9"/>
              <p:cNvSpPr/>
              <p:nvPr/>
            </p:nvSpPr>
            <p:spPr>
              <a:xfrm rot="5400000">
                <a:off x="1676400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Rounded Rectangle 10"/>
              <p:cNvSpPr/>
              <p:nvPr/>
            </p:nvSpPr>
            <p:spPr>
              <a:xfrm rot="5400000">
                <a:off x="2098342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" name="Rounded Rectangle 11"/>
              <p:cNvSpPr/>
              <p:nvPr/>
            </p:nvSpPr>
            <p:spPr>
              <a:xfrm rot="5400000">
                <a:off x="1254457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5" name="Rounded Rectangle 12"/>
              <p:cNvSpPr/>
              <p:nvPr/>
            </p:nvSpPr>
            <p:spPr>
              <a:xfrm rot="5400000">
                <a:off x="1676400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Rounded Rectangle 13"/>
              <p:cNvSpPr/>
              <p:nvPr/>
            </p:nvSpPr>
            <p:spPr>
              <a:xfrm rot="5400000">
                <a:off x="2098342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29" name="Freeform 1"/>
          <p:cNvSpPr/>
          <p:nvPr userDrawn="1"/>
        </p:nvSpPr>
        <p:spPr>
          <a:xfrm>
            <a:off x="4701331" y="2372047"/>
            <a:ext cx="558800" cy="696913"/>
          </a:xfrm>
          <a:custGeom>
            <a:avLst/>
            <a:gdLst>
              <a:gd name="connsiteX0" fmla="*/ 374121 w 1063625"/>
              <a:gd name="connsiteY0" fmla="*/ 1371600 h 1456796"/>
              <a:gd name="connsiteX1" fmla="*/ 37571 w 1063625"/>
              <a:gd name="connsiteY1" fmla="*/ 812800 h 1456796"/>
              <a:gd name="connsiteX2" fmla="*/ 148696 w 1063625"/>
              <a:gd name="connsiteY2" fmla="*/ 669925 h 1456796"/>
              <a:gd name="connsiteX3" fmla="*/ 164571 w 1063625"/>
              <a:gd name="connsiteY3" fmla="*/ 663575 h 1456796"/>
              <a:gd name="connsiteX4" fmla="*/ 278871 w 1063625"/>
              <a:gd name="connsiteY4" fmla="*/ 908050 h 1456796"/>
              <a:gd name="connsiteX5" fmla="*/ 291571 w 1063625"/>
              <a:gd name="connsiteY5" fmla="*/ 127000 h 1456796"/>
              <a:gd name="connsiteX6" fmla="*/ 497946 w 1063625"/>
              <a:gd name="connsiteY6" fmla="*/ 146050 h 1456796"/>
              <a:gd name="connsiteX7" fmla="*/ 472546 w 1063625"/>
              <a:gd name="connsiteY7" fmla="*/ 635000 h 1456796"/>
              <a:gd name="connsiteX8" fmla="*/ 488421 w 1063625"/>
              <a:gd name="connsiteY8" fmla="*/ 381000 h 1456796"/>
              <a:gd name="connsiteX9" fmla="*/ 631296 w 1063625"/>
              <a:gd name="connsiteY9" fmla="*/ 387350 h 1456796"/>
              <a:gd name="connsiteX10" fmla="*/ 672571 w 1063625"/>
              <a:gd name="connsiteY10" fmla="*/ 628650 h 1456796"/>
              <a:gd name="connsiteX11" fmla="*/ 688446 w 1063625"/>
              <a:gd name="connsiteY11" fmla="*/ 428625 h 1456796"/>
              <a:gd name="connsiteX12" fmla="*/ 809096 w 1063625"/>
              <a:gd name="connsiteY12" fmla="*/ 428625 h 1456796"/>
              <a:gd name="connsiteX13" fmla="*/ 828146 w 1063625"/>
              <a:gd name="connsiteY13" fmla="*/ 673100 h 1456796"/>
              <a:gd name="connsiteX14" fmla="*/ 844021 w 1063625"/>
              <a:gd name="connsiteY14" fmla="*/ 492125 h 1456796"/>
              <a:gd name="connsiteX15" fmla="*/ 1037696 w 1063625"/>
              <a:gd name="connsiteY15" fmla="*/ 603250 h 1456796"/>
              <a:gd name="connsiteX16" fmla="*/ 999596 w 1063625"/>
              <a:gd name="connsiteY16" fmla="*/ 977900 h 1456796"/>
              <a:gd name="connsiteX17" fmla="*/ 837671 w 1063625"/>
              <a:gd name="connsiteY17" fmla="*/ 1323975 h 1456796"/>
              <a:gd name="connsiteX18" fmla="*/ 374121 w 1063625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450975 h 1536171"/>
              <a:gd name="connsiteX1" fmla="*/ 37571 w 1060979"/>
              <a:gd name="connsiteY1" fmla="*/ 892175 h 1536171"/>
              <a:gd name="connsiteX2" fmla="*/ 148696 w 1060979"/>
              <a:gd name="connsiteY2" fmla="*/ 749300 h 1536171"/>
              <a:gd name="connsiteX3" fmla="*/ 164571 w 1060979"/>
              <a:gd name="connsiteY3" fmla="*/ 742950 h 1536171"/>
              <a:gd name="connsiteX4" fmla="*/ 278871 w 1060979"/>
              <a:gd name="connsiteY4" fmla="*/ 987425 h 1536171"/>
              <a:gd name="connsiteX5" fmla="*/ 291571 w 1060979"/>
              <a:gd name="connsiteY5" fmla="*/ 206375 h 1536171"/>
              <a:gd name="connsiteX6" fmla="*/ 497946 w 1060979"/>
              <a:gd name="connsiteY6" fmla="*/ 225425 h 1536171"/>
              <a:gd name="connsiteX7" fmla="*/ 472546 w 1060979"/>
              <a:gd name="connsiteY7" fmla="*/ 714375 h 1536171"/>
              <a:gd name="connsiteX8" fmla="*/ 488421 w 1060979"/>
              <a:gd name="connsiteY8" fmla="*/ 460375 h 1536171"/>
              <a:gd name="connsiteX9" fmla="*/ 631296 w 1060979"/>
              <a:gd name="connsiteY9" fmla="*/ 466725 h 1536171"/>
              <a:gd name="connsiteX10" fmla="*/ 672571 w 1060979"/>
              <a:gd name="connsiteY10" fmla="*/ 708025 h 1536171"/>
              <a:gd name="connsiteX11" fmla="*/ 688446 w 1060979"/>
              <a:gd name="connsiteY11" fmla="*/ 508000 h 1536171"/>
              <a:gd name="connsiteX12" fmla="*/ 809096 w 1060979"/>
              <a:gd name="connsiteY12" fmla="*/ 508000 h 1536171"/>
              <a:gd name="connsiteX13" fmla="*/ 828146 w 1060979"/>
              <a:gd name="connsiteY13" fmla="*/ 752475 h 1536171"/>
              <a:gd name="connsiteX14" fmla="*/ 859896 w 1060979"/>
              <a:gd name="connsiteY14" fmla="*/ 603250 h 1536171"/>
              <a:gd name="connsiteX15" fmla="*/ 1037696 w 1060979"/>
              <a:gd name="connsiteY15" fmla="*/ 682625 h 1536171"/>
              <a:gd name="connsiteX16" fmla="*/ 999596 w 1060979"/>
              <a:gd name="connsiteY16" fmla="*/ 1057275 h 1536171"/>
              <a:gd name="connsiteX17" fmla="*/ 837671 w 1060979"/>
              <a:gd name="connsiteY17" fmla="*/ 1403350 h 1536171"/>
              <a:gd name="connsiteX18" fmla="*/ 374121 w 1060979"/>
              <a:gd name="connsiteY18" fmla="*/ 1450975 h 1536171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7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99596 w 1037696"/>
              <a:gd name="connsiteY15" fmla="*/ 919691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12296"/>
              <a:gd name="connsiteY0" fmla="*/ 1313391 h 1313391"/>
              <a:gd name="connsiteX1" fmla="*/ 37571 w 1012296"/>
              <a:gd name="connsiteY1" fmla="*/ 754591 h 1313391"/>
              <a:gd name="connsiteX2" fmla="*/ 148696 w 1012296"/>
              <a:gd name="connsiteY2" fmla="*/ 611716 h 1313391"/>
              <a:gd name="connsiteX3" fmla="*/ 278871 w 1012296"/>
              <a:gd name="connsiteY3" fmla="*/ 849841 h 1313391"/>
              <a:gd name="connsiteX4" fmla="*/ 291571 w 1012296"/>
              <a:gd name="connsiteY4" fmla="*/ 68791 h 1313391"/>
              <a:gd name="connsiteX5" fmla="*/ 478896 w 1012296"/>
              <a:gd name="connsiteY5" fmla="*/ 84667 h 1313391"/>
              <a:gd name="connsiteX6" fmla="*/ 472546 w 1012296"/>
              <a:gd name="connsiteY6" fmla="*/ 576791 h 1313391"/>
              <a:gd name="connsiteX7" fmla="*/ 488421 w 1012296"/>
              <a:gd name="connsiteY7" fmla="*/ 322791 h 1313391"/>
              <a:gd name="connsiteX8" fmla="*/ 631296 w 1012296"/>
              <a:gd name="connsiteY8" fmla="*/ 329141 h 1313391"/>
              <a:gd name="connsiteX9" fmla="*/ 672571 w 1012296"/>
              <a:gd name="connsiteY9" fmla="*/ 570441 h 1313391"/>
              <a:gd name="connsiteX10" fmla="*/ 688446 w 1012296"/>
              <a:gd name="connsiteY10" fmla="*/ 370416 h 1313391"/>
              <a:gd name="connsiteX11" fmla="*/ 809096 w 1012296"/>
              <a:gd name="connsiteY11" fmla="*/ 370416 h 1313391"/>
              <a:gd name="connsiteX12" fmla="*/ 828146 w 1012296"/>
              <a:gd name="connsiteY12" fmla="*/ 614891 h 1313391"/>
              <a:gd name="connsiteX13" fmla="*/ 859896 w 1012296"/>
              <a:gd name="connsiteY13" fmla="*/ 465666 h 1313391"/>
              <a:gd name="connsiteX14" fmla="*/ 1012296 w 1012296"/>
              <a:gd name="connsiteY14" fmla="*/ 541868 h 1313391"/>
              <a:gd name="connsiteX15" fmla="*/ 974196 w 1012296"/>
              <a:gd name="connsiteY15" fmla="*/ 935566 h 1313391"/>
              <a:gd name="connsiteX16" fmla="*/ 885296 w 1012296"/>
              <a:gd name="connsiteY16" fmla="*/ 1253068 h 1313391"/>
              <a:gd name="connsiteX17" fmla="*/ 374121 w 1012296"/>
              <a:gd name="connsiteY17" fmla="*/ 1313391 h 1313391"/>
              <a:gd name="connsiteX0" fmla="*/ 374121 w 1013354"/>
              <a:gd name="connsiteY0" fmla="*/ 1313391 h 1313391"/>
              <a:gd name="connsiteX1" fmla="*/ 37571 w 1013354"/>
              <a:gd name="connsiteY1" fmla="*/ 754591 h 1313391"/>
              <a:gd name="connsiteX2" fmla="*/ 148696 w 1013354"/>
              <a:gd name="connsiteY2" fmla="*/ 611716 h 1313391"/>
              <a:gd name="connsiteX3" fmla="*/ 278871 w 1013354"/>
              <a:gd name="connsiteY3" fmla="*/ 849841 h 1313391"/>
              <a:gd name="connsiteX4" fmla="*/ 291571 w 1013354"/>
              <a:gd name="connsiteY4" fmla="*/ 68791 h 1313391"/>
              <a:gd name="connsiteX5" fmla="*/ 478896 w 1013354"/>
              <a:gd name="connsiteY5" fmla="*/ 84667 h 1313391"/>
              <a:gd name="connsiteX6" fmla="*/ 472546 w 1013354"/>
              <a:gd name="connsiteY6" fmla="*/ 576791 h 1313391"/>
              <a:gd name="connsiteX7" fmla="*/ 488421 w 1013354"/>
              <a:gd name="connsiteY7" fmla="*/ 322791 h 1313391"/>
              <a:gd name="connsiteX8" fmla="*/ 631296 w 1013354"/>
              <a:gd name="connsiteY8" fmla="*/ 329141 h 1313391"/>
              <a:gd name="connsiteX9" fmla="*/ 672571 w 1013354"/>
              <a:gd name="connsiteY9" fmla="*/ 570441 h 1313391"/>
              <a:gd name="connsiteX10" fmla="*/ 688446 w 1013354"/>
              <a:gd name="connsiteY10" fmla="*/ 370416 h 1313391"/>
              <a:gd name="connsiteX11" fmla="*/ 809096 w 1013354"/>
              <a:gd name="connsiteY11" fmla="*/ 370416 h 1313391"/>
              <a:gd name="connsiteX12" fmla="*/ 828146 w 1013354"/>
              <a:gd name="connsiteY12" fmla="*/ 614891 h 1313391"/>
              <a:gd name="connsiteX13" fmla="*/ 859896 w 1013354"/>
              <a:gd name="connsiteY13" fmla="*/ 465666 h 1313391"/>
              <a:gd name="connsiteX14" fmla="*/ 1012296 w 1013354"/>
              <a:gd name="connsiteY14" fmla="*/ 541868 h 1313391"/>
              <a:gd name="connsiteX15" fmla="*/ 974196 w 1013354"/>
              <a:gd name="connsiteY15" fmla="*/ 935566 h 1313391"/>
              <a:gd name="connsiteX16" fmla="*/ 885296 w 1013354"/>
              <a:gd name="connsiteY16" fmla="*/ 1253068 h 1313391"/>
              <a:gd name="connsiteX17" fmla="*/ 374121 w 1013354"/>
              <a:gd name="connsiteY17" fmla="*/ 1313391 h 131339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513821 w 1013354"/>
              <a:gd name="connsiteY7" fmla="*/ 332316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72546 w 1013354"/>
              <a:gd name="connsiteY6" fmla="*/ 555625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78946 w 1013354"/>
              <a:gd name="connsiteY13" fmla="*/ 415925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1015471 w 1016529"/>
              <a:gd name="connsiteY14" fmla="*/ 58737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32404"/>
              <a:gd name="connsiteY0" fmla="*/ 1292225 h 1292225"/>
              <a:gd name="connsiteX1" fmla="*/ 37571 w 1032404"/>
              <a:gd name="connsiteY1" fmla="*/ 733425 h 1292225"/>
              <a:gd name="connsiteX2" fmla="*/ 145521 w 1032404"/>
              <a:gd name="connsiteY2" fmla="*/ 603250 h 1292225"/>
              <a:gd name="connsiteX3" fmla="*/ 285221 w 1032404"/>
              <a:gd name="connsiteY3" fmla="*/ 765175 h 1292225"/>
              <a:gd name="connsiteX4" fmla="*/ 259821 w 1032404"/>
              <a:gd name="connsiteY4" fmla="*/ 73025 h 1292225"/>
              <a:gd name="connsiteX5" fmla="*/ 434446 w 1032404"/>
              <a:gd name="connsiteY5" fmla="*/ 98426 h 1292225"/>
              <a:gd name="connsiteX6" fmla="*/ 457200 w 1032404"/>
              <a:gd name="connsiteY6" fmla="*/ 609600 h 1292225"/>
              <a:gd name="connsiteX7" fmla="*/ 485246 w 1032404"/>
              <a:gd name="connsiteY7" fmla="*/ 327025 h 1292225"/>
              <a:gd name="connsiteX8" fmla="*/ 628121 w 1032404"/>
              <a:gd name="connsiteY8" fmla="*/ 346075 h 1292225"/>
              <a:gd name="connsiteX9" fmla="*/ 647171 w 1032404"/>
              <a:gd name="connsiteY9" fmla="*/ 565150 h 1292225"/>
              <a:gd name="connsiteX10" fmla="*/ 663046 w 1032404"/>
              <a:gd name="connsiteY10" fmla="*/ 365125 h 1292225"/>
              <a:gd name="connsiteX11" fmla="*/ 809096 w 1032404"/>
              <a:gd name="connsiteY11" fmla="*/ 374650 h 1292225"/>
              <a:gd name="connsiteX12" fmla="*/ 828146 w 1032404"/>
              <a:gd name="connsiteY12" fmla="*/ 593725 h 1292225"/>
              <a:gd name="connsiteX13" fmla="*/ 878946 w 1032404"/>
              <a:gd name="connsiteY13" fmla="*/ 415925 h 1292225"/>
              <a:gd name="connsiteX14" fmla="*/ 1015471 w 1032404"/>
              <a:gd name="connsiteY14" fmla="*/ 587377 h 1292225"/>
              <a:gd name="connsiteX15" fmla="*/ 974196 w 1032404"/>
              <a:gd name="connsiteY15" fmla="*/ 914400 h 1292225"/>
              <a:gd name="connsiteX16" fmla="*/ 885296 w 1032404"/>
              <a:gd name="connsiteY16" fmla="*/ 1231902 h 1292225"/>
              <a:gd name="connsiteX17" fmla="*/ 374121 w 10324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999596 w 1016529"/>
              <a:gd name="connsiteY14" fmla="*/ 58102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07004"/>
              <a:gd name="connsiteY0" fmla="*/ 1292225 h 1292225"/>
              <a:gd name="connsiteX1" fmla="*/ 37571 w 1007004"/>
              <a:gd name="connsiteY1" fmla="*/ 733425 h 1292225"/>
              <a:gd name="connsiteX2" fmla="*/ 145521 w 1007004"/>
              <a:gd name="connsiteY2" fmla="*/ 603250 h 1292225"/>
              <a:gd name="connsiteX3" fmla="*/ 285221 w 1007004"/>
              <a:gd name="connsiteY3" fmla="*/ 765175 h 1292225"/>
              <a:gd name="connsiteX4" fmla="*/ 259821 w 1007004"/>
              <a:gd name="connsiteY4" fmla="*/ 73025 h 1292225"/>
              <a:gd name="connsiteX5" fmla="*/ 434446 w 1007004"/>
              <a:gd name="connsiteY5" fmla="*/ 98426 h 1292225"/>
              <a:gd name="connsiteX6" fmla="*/ 457200 w 1007004"/>
              <a:gd name="connsiteY6" fmla="*/ 609600 h 1292225"/>
              <a:gd name="connsiteX7" fmla="*/ 485246 w 1007004"/>
              <a:gd name="connsiteY7" fmla="*/ 327025 h 1292225"/>
              <a:gd name="connsiteX8" fmla="*/ 628121 w 1007004"/>
              <a:gd name="connsiteY8" fmla="*/ 346075 h 1292225"/>
              <a:gd name="connsiteX9" fmla="*/ 647171 w 1007004"/>
              <a:gd name="connsiteY9" fmla="*/ 565150 h 1292225"/>
              <a:gd name="connsiteX10" fmla="*/ 663046 w 1007004"/>
              <a:gd name="connsiteY10" fmla="*/ 365125 h 1292225"/>
              <a:gd name="connsiteX11" fmla="*/ 809096 w 1007004"/>
              <a:gd name="connsiteY11" fmla="*/ 374650 h 1292225"/>
              <a:gd name="connsiteX12" fmla="*/ 828146 w 1007004"/>
              <a:gd name="connsiteY12" fmla="*/ 593725 h 1292225"/>
              <a:gd name="connsiteX13" fmla="*/ 878946 w 1007004"/>
              <a:gd name="connsiteY13" fmla="*/ 415925 h 1292225"/>
              <a:gd name="connsiteX14" fmla="*/ 999596 w 1007004"/>
              <a:gd name="connsiteY14" fmla="*/ 581027 h 1292225"/>
              <a:gd name="connsiteX15" fmla="*/ 974196 w 1007004"/>
              <a:gd name="connsiteY15" fmla="*/ 914400 h 1292225"/>
              <a:gd name="connsiteX16" fmla="*/ 885296 w 1007004"/>
              <a:gd name="connsiteY16" fmla="*/ 1231902 h 1292225"/>
              <a:gd name="connsiteX17" fmla="*/ 374121 w 1007004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34446 w 1001713"/>
              <a:gd name="connsiteY5" fmla="*/ 9842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50321 w 1001713"/>
              <a:gd name="connsiteY5" fmla="*/ 11747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82700 h 1282700"/>
              <a:gd name="connsiteX1" fmla="*/ 37571 w 1001713"/>
              <a:gd name="connsiteY1" fmla="*/ 723900 h 1282700"/>
              <a:gd name="connsiteX2" fmla="*/ 145521 w 1001713"/>
              <a:gd name="connsiteY2" fmla="*/ 593725 h 1282700"/>
              <a:gd name="connsiteX3" fmla="*/ 285221 w 1001713"/>
              <a:gd name="connsiteY3" fmla="*/ 755650 h 1282700"/>
              <a:gd name="connsiteX4" fmla="*/ 294746 w 1001713"/>
              <a:gd name="connsiteY4" fmla="*/ 73025 h 1282700"/>
              <a:gd name="connsiteX5" fmla="*/ 450321 w 1001713"/>
              <a:gd name="connsiteY5" fmla="*/ 107951 h 1282700"/>
              <a:gd name="connsiteX6" fmla="*/ 457200 w 1001713"/>
              <a:gd name="connsiteY6" fmla="*/ 600075 h 1282700"/>
              <a:gd name="connsiteX7" fmla="*/ 485246 w 1001713"/>
              <a:gd name="connsiteY7" fmla="*/ 317500 h 1282700"/>
              <a:gd name="connsiteX8" fmla="*/ 628121 w 1001713"/>
              <a:gd name="connsiteY8" fmla="*/ 336550 h 1282700"/>
              <a:gd name="connsiteX9" fmla="*/ 647171 w 1001713"/>
              <a:gd name="connsiteY9" fmla="*/ 555625 h 1282700"/>
              <a:gd name="connsiteX10" fmla="*/ 663046 w 1001713"/>
              <a:gd name="connsiteY10" fmla="*/ 355600 h 1282700"/>
              <a:gd name="connsiteX11" fmla="*/ 809096 w 1001713"/>
              <a:gd name="connsiteY11" fmla="*/ 365125 h 1282700"/>
              <a:gd name="connsiteX12" fmla="*/ 828146 w 1001713"/>
              <a:gd name="connsiteY12" fmla="*/ 584200 h 1282700"/>
              <a:gd name="connsiteX13" fmla="*/ 878946 w 1001713"/>
              <a:gd name="connsiteY13" fmla="*/ 406400 h 1282700"/>
              <a:gd name="connsiteX14" fmla="*/ 999596 w 1001713"/>
              <a:gd name="connsiteY14" fmla="*/ 571502 h 1282700"/>
              <a:gd name="connsiteX15" fmla="*/ 974196 w 1001713"/>
              <a:gd name="connsiteY15" fmla="*/ 904875 h 1282700"/>
              <a:gd name="connsiteX16" fmla="*/ 885296 w 1001713"/>
              <a:gd name="connsiteY16" fmla="*/ 1222377 h 1282700"/>
              <a:gd name="connsiteX17" fmla="*/ 374121 w 1001713"/>
              <a:gd name="connsiteY17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713" h="1282700">
                <a:moveTo>
                  <a:pt x="374121" y="1282700"/>
                </a:moveTo>
                <a:cubicBezTo>
                  <a:pt x="303742" y="1114954"/>
                  <a:pt x="167217" y="821796"/>
                  <a:pt x="37571" y="723900"/>
                </a:cubicBezTo>
                <a:cubicBezTo>
                  <a:pt x="0" y="606954"/>
                  <a:pt x="104246" y="588433"/>
                  <a:pt x="145521" y="593725"/>
                </a:cubicBezTo>
                <a:cubicBezTo>
                  <a:pt x="186796" y="599017"/>
                  <a:pt x="197909" y="642937"/>
                  <a:pt x="285221" y="755650"/>
                </a:cubicBezTo>
                <a:cubicBezTo>
                  <a:pt x="271463" y="663046"/>
                  <a:pt x="277284" y="203200"/>
                  <a:pt x="294746" y="73025"/>
                </a:cubicBezTo>
                <a:cubicBezTo>
                  <a:pt x="328084" y="0"/>
                  <a:pt x="420159" y="23284"/>
                  <a:pt x="450321" y="107951"/>
                </a:cubicBezTo>
                <a:cubicBezTo>
                  <a:pt x="451909" y="237068"/>
                  <a:pt x="451379" y="565150"/>
                  <a:pt x="457200" y="600075"/>
                </a:cubicBezTo>
                <a:cubicBezTo>
                  <a:pt x="463021" y="635000"/>
                  <a:pt x="458788" y="358775"/>
                  <a:pt x="485246" y="317500"/>
                </a:cubicBezTo>
                <a:cubicBezTo>
                  <a:pt x="533929" y="269875"/>
                  <a:pt x="601134" y="296863"/>
                  <a:pt x="628121" y="336550"/>
                </a:cubicBezTo>
                <a:cubicBezTo>
                  <a:pt x="655109" y="376238"/>
                  <a:pt x="641350" y="552450"/>
                  <a:pt x="647171" y="555625"/>
                </a:cubicBezTo>
                <a:cubicBezTo>
                  <a:pt x="652992" y="558800"/>
                  <a:pt x="636059" y="387350"/>
                  <a:pt x="663046" y="355600"/>
                </a:cubicBezTo>
                <a:cubicBezTo>
                  <a:pt x="690033" y="323850"/>
                  <a:pt x="781579" y="327025"/>
                  <a:pt x="809096" y="365125"/>
                </a:cubicBezTo>
                <a:cubicBezTo>
                  <a:pt x="836613" y="403225"/>
                  <a:pt x="816504" y="577321"/>
                  <a:pt x="828146" y="584200"/>
                </a:cubicBezTo>
                <a:cubicBezTo>
                  <a:pt x="839788" y="591079"/>
                  <a:pt x="844021" y="418042"/>
                  <a:pt x="878946" y="406400"/>
                </a:cubicBezTo>
                <a:cubicBezTo>
                  <a:pt x="974196" y="382058"/>
                  <a:pt x="1001713" y="508531"/>
                  <a:pt x="999596" y="571502"/>
                </a:cubicBezTo>
                <a:cubicBezTo>
                  <a:pt x="987954" y="736073"/>
                  <a:pt x="999596" y="786871"/>
                  <a:pt x="974196" y="904875"/>
                </a:cubicBezTo>
                <a:cubicBezTo>
                  <a:pt x="958321" y="1007004"/>
                  <a:pt x="934082" y="1035094"/>
                  <a:pt x="885296" y="1222377"/>
                </a:cubicBezTo>
                <a:cubicBezTo>
                  <a:pt x="795867" y="1256773"/>
                  <a:pt x="603250" y="1272646"/>
                  <a:pt x="374121" y="1282700"/>
                </a:cubicBezTo>
                <a:close/>
              </a:path>
            </a:pathLst>
          </a:custGeom>
          <a:noFill/>
          <a:ln w="28575" cmpd="sng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Callout 1"/>
          <p:cNvSpPr/>
          <p:nvPr userDrawn="1"/>
        </p:nvSpPr>
        <p:spPr>
          <a:xfrm>
            <a:off x="6919539" y="1202432"/>
            <a:ext cx="1004888" cy="698500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1" name="Group 239"/>
          <p:cNvGrpSpPr>
            <a:grpSpLocks noChangeAspect="1"/>
          </p:cNvGrpSpPr>
          <p:nvPr userDrawn="1"/>
        </p:nvGrpSpPr>
        <p:grpSpPr>
          <a:xfrm rot="19737339">
            <a:off x="5418615" y="295055"/>
            <a:ext cx="632172" cy="790214"/>
            <a:chOff x="838199" y="3733801"/>
            <a:chExt cx="489888" cy="457200"/>
          </a:xfrm>
          <a:noFill/>
        </p:grpSpPr>
        <p:sp>
          <p:nvSpPr>
            <p:cNvPr id="32" name="Rounded Rectangle 2"/>
            <p:cNvSpPr/>
            <p:nvPr/>
          </p:nvSpPr>
          <p:spPr>
            <a:xfrm rot="4777577">
              <a:off x="781664" y="3790336"/>
              <a:ext cx="457200" cy="344129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ounded Rectangle 3"/>
            <p:cNvSpPr/>
            <p:nvPr/>
          </p:nvSpPr>
          <p:spPr>
            <a:xfrm rot="4777577">
              <a:off x="846978" y="3839497"/>
              <a:ext cx="326572" cy="245807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Diagonal Stripe 4"/>
            <p:cNvSpPr/>
            <p:nvPr/>
          </p:nvSpPr>
          <p:spPr>
            <a:xfrm rot="12011087" flipV="1">
              <a:off x="997034" y="3940359"/>
              <a:ext cx="331053" cy="96218"/>
            </a:xfrm>
            <a:prstGeom prst="diagStrip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4"/>
          <p:cNvGrpSpPr/>
          <p:nvPr userDrawn="1"/>
        </p:nvGrpSpPr>
        <p:grpSpPr>
          <a:xfrm>
            <a:off x="6442347" y="2132856"/>
            <a:ext cx="762000" cy="762000"/>
            <a:chOff x="1524000" y="4191000"/>
            <a:chExt cx="1600200" cy="1524000"/>
          </a:xfrm>
          <a:noFill/>
        </p:grpSpPr>
        <p:sp>
          <p:nvSpPr>
            <p:cNvPr id="36" name="Rounded Rectangle 5"/>
            <p:cNvSpPr/>
            <p:nvPr/>
          </p:nvSpPr>
          <p:spPr>
            <a:xfrm>
              <a:off x="1524000" y="4191000"/>
              <a:ext cx="1600200" cy="15240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>
                <a:solidFill>
                  <a:srgbClr val="66FFFF"/>
                </a:solidFill>
              </a:endParaRPr>
            </a:p>
          </p:txBody>
        </p:sp>
        <p:sp>
          <p:nvSpPr>
            <p:cNvPr id="37" name="Rounded Rectangle 6"/>
            <p:cNvSpPr/>
            <p:nvPr/>
          </p:nvSpPr>
          <p:spPr>
            <a:xfrm>
              <a:off x="1828800" y="4343400"/>
              <a:ext cx="990600" cy="10668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dirty="0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8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Rectangle 3"/>
          <p:cNvSpPr txBox="1">
            <a:spLocks noChangeArrowheads="1"/>
          </p:cNvSpPr>
          <p:nvPr userDrawn="1"/>
        </p:nvSpPr>
        <p:spPr bwMode="auto">
          <a:xfrm>
            <a:off x="6516216" y="6226175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23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Barbosa e </a:t>
            </a:r>
            <a:r>
              <a:rPr lang="pt-BR" sz="23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Silva </a:t>
            </a:r>
            <a:r>
              <a:rPr lang="pt-BR" sz="2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2010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3217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5791200" cy="1066800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marL="0" indent="0" algn="l">
              <a:buNone/>
              <a:def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grpSp>
        <p:nvGrpSpPr>
          <p:cNvPr id="39" name="Group 208"/>
          <p:cNvGrpSpPr>
            <a:grpSpLocks noChangeAspect="1"/>
          </p:cNvGrpSpPr>
          <p:nvPr userDrawn="1"/>
        </p:nvGrpSpPr>
        <p:grpSpPr>
          <a:xfrm rot="2700000">
            <a:off x="6271452" y="751330"/>
            <a:ext cx="510230" cy="831428"/>
            <a:chOff x="4625052" y="3796473"/>
            <a:chExt cx="130906" cy="211400"/>
          </a:xfrm>
          <a:noFill/>
        </p:grpSpPr>
        <p:sp>
          <p:nvSpPr>
            <p:cNvPr id="40" name="Rounded Rectangle 2"/>
            <p:cNvSpPr/>
            <p:nvPr/>
          </p:nvSpPr>
          <p:spPr>
            <a:xfrm rot="3592972">
              <a:off x="4588073" y="3839987"/>
              <a:ext cx="211400" cy="124371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ounded Rectangle 3"/>
            <p:cNvSpPr/>
            <p:nvPr/>
          </p:nvSpPr>
          <p:spPr>
            <a:xfrm rot="3592972">
              <a:off x="4631828" y="3814607"/>
              <a:ext cx="75285" cy="88837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2" name="Freeform 1"/>
          <p:cNvSpPr/>
          <p:nvPr userDrawn="1"/>
        </p:nvSpPr>
        <p:spPr>
          <a:xfrm rot="900000">
            <a:off x="5612152" y="2501351"/>
            <a:ext cx="717875" cy="729944"/>
          </a:xfrm>
          <a:custGeom>
            <a:avLst/>
            <a:gdLst>
              <a:gd name="connsiteX0" fmla="*/ 0 w 621507"/>
              <a:gd name="connsiteY0" fmla="*/ 0 h 631032"/>
              <a:gd name="connsiteX1" fmla="*/ 604838 w 621507"/>
              <a:gd name="connsiteY1" fmla="*/ 278607 h 631032"/>
              <a:gd name="connsiteX2" fmla="*/ 426244 w 621507"/>
              <a:gd name="connsiteY2" fmla="*/ 376238 h 631032"/>
              <a:gd name="connsiteX3" fmla="*/ 621507 w 621507"/>
              <a:gd name="connsiteY3" fmla="*/ 576263 h 631032"/>
              <a:gd name="connsiteX4" fmla="*/ 576263 w 621507"/>
              <a:gd name="connsiteY4" fmla="*/ 631032 h 631032"/>
              <a:gd name="connsiteX5" fmla="*/ 364332 w 621507"/>
              <a:gd name="connsiteY5" fmla="*/ 426244 h 631032"/>
              <a:gd name="connsiteX6" fmla="*/ 276225 w 621507"/>
              <a:gd name="connsiteY6" fmla="*/ 619125 h 631032"/>
              <a:gd name="connsiteX7" fmla="*/ 0 w 621507"/>
              <a:gd name="connsiteY7" fmla="*/ 0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507" h="631032">
                <a:moveTo>
                  <a:pt x="0" y="0"/>
                </a:moveTo>
                <a:lnTo>
                  <a:pt x="604838" y="278607"/>
                </a:lnTo>
                <a:lnTo>
                  <a:pt x="426244" y="376238"/>
                </a:lnTo>
                <a:lnTo>
                  <a:pt x="621507" y="576263"/>
                </a:lnTo>
                <a:lnTo>
                  <a:pt x="576263" y="631032"/>
                </a:lnTo>
                <a:lnTo>
                  <a:pt x="364332" y="426244"/>
                </a:lnTo>
                <a:lnTo>
                  <a:pt x="276225" y="619125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4918F-7C28-4510-85E6-85193F91E89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D7FF8-F950-445D-90C0-8BAC7CC5892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spect="1" noEditPoints="1"/>
          </p:cNvSpPr>
          <p:nvPr userDrawn="1"/>
        </p:nvSpPr>
        <p:spPr bwMode="auto">
          <a:xfrm>
            <a:off x="8654439" y="2133600"/>
            <a:ext cx="311150" cy="6492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5" name="Freeform 13"/>
          <p:cNvSpPr>
            <a:spLocks noChangeAspect="1" noEditPoints="1"/>
          </p:cNvSpPr>
          <p:nvPr userDrawn="1"/>
        </p:nvSpPr>
        <p:spPr bwMode="auto">
          <a:xfrm>
            <a:off x="8697913" y="112713"/>
            <a:ext cx="234950" cy="61912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6" name="Oval Callout 1"/>
          <p:cNvSpPr/>
          <p:nvPr userDrawn="1"/>
        </p:nvSpPr>
        <p:spPr>
          <a:xfrm>
            <a:off x="8621713" y="885825"/>
            <a:ext cx="354012" cy="250825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1"/>
          <p:cNvGrpSpPr>
            <a:grpSpLocks/>
          </p:cNvGrpSpPr>
          <p:nvPr userDrawn="1"/>
        </p:nvGrpSpPr>
        <p:grpSpPr bwMode="auto">
          <a:xfrm>
            <a:off x="8621233" y="1291140"/>
            <a:ext cx="353932" cy="339436"/>
            <a:chOff x="1200085" y="966246"/>
            <a:chExt cx="202002" cy="176754"/>
          </a:xfrm>
          <a:noFill/>
        </p:grpSpPr>
        <p:sp>
          <p:nvSpPr>
            <p:cNvPr id="8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Oval Callout 1"/>
          <p:cNvSpPr/>
          <p:nvPr userDrawn="1"/>
        </p:nvSpPr>
        <p:spPr>
          <a:xfrm>
            <a:off x="8621713" y="1784350"/>
            <a:ext cx="354012" cy="195263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CaixaDeTexto 37"/>
          <p:cNvSpPr txBox="1">
            <a:spLocks noChangeArrowheads="1"/>
          </p:cNvSpPr>
          <p:nvPr userDrawn="1"/>
        </p:nvSpPr>
        <p:spPr bwMode="auto">
          <a:xfrm>
            <a:off x="8513390" y="56388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fld id="{62A23D76-1214-463F-B4A5-A6BD5845F9B8}" type="slidenum">
              <a:rPr lang="pt-BR" sz="2000" b="1">
                <a:solidFill>
                  <a:schemeClr val="bg1"/>
                </a:solidFill>
              </a:rPr>
              <a:pPr algn="ctr">
                <a:defRPr/>
              </a:pPr>
              <a:t>‹nº›</a:t>
            </a:fld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8532440" y="6237312"/>
            <a:ext cx="555149" cy="50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Barbosa e </a:t>
            </a:r>
            <a:r>
              <a:rPr lang="pt-BR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Silva    </a:t>
            </a:r>
            <a:r>
              <a:rPr lang="pt-BR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2010</a:t>
            </a:r>
            <a:endParaRPr lang="pt-BR" sz="8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303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F4280-796B-4F18-AF67-E272DBC97D8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03AC3-577C-411D-AEF1-2F7C1951FCC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C381F-1433-4348-967E-AF8D266334C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A813C-264A-482A-96BE-EEC1FC80C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FB8B9-6BAE-458C-AFC1-D793DBAFF06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ACE8-9BD4-4B85-AD3B-0ACC73D33D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0F08F-EAA6-45CF-A55F-8097622CA44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FAE36F4-BBF0-4B80-81E3-3E19848A86F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7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85776D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AEAFA9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8D878B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2008" y="4077072"/>
            <a:ext cx="7772400" cy="1231776"/>
          </a:xfrm>
        </p:spPr>
        <p:txBody>
          <a:bodyPr/>
          <a:lstStyle/>
          <a:p>
            <a:r>
              <a:rPr lang="pt-BR" sz="5400" dirty="0" smtClean="0"/>
              <a:t>Abordagens Teóricas de IHC</a:t>
            </a:r>
            <a:endParaRPr lang="pt-BR" sz="5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2008" y="5341640"/>
            <a:ext cx="5791200" cy="1066800"/>
          </a:xfrm>
        </p:spPr>
        <p:txBody>
          <a:bodyPr/>
          <a:lstStyle/>
          <a:p>
            <a:r>
              <a:rPr lang="pt-BR" dirty="0" smtClean="0"/>
              <a:t>Capítulo 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(1/11)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mundo psicológico  </a:t>
            </a:r>
            <a:r>
              <a:rPr lang="pt-BR" dirty="0" smtClean="0">
                <a:latin typeface="Comic Sans MS" pitchFamily="66" charset="0"/>
              </a:rPr>
              <a:t>X</a:t>
            </a:r>
            <a:r>
              <a:rPr lang="pt-BR" dirty="0" smtClean="0"/>
              <a:t>  mundo físico</a:t>
            </a:r>
            <a:endParaRPr lang="pt-BR" dirty="0"/>
          </a:p>
        </p:txBody>
      </p:sp>
      <p:pic>
        <p:nvPicPr>
          <p:cNvPr id="1026" name="Picture 2" descr="D:\Meus Documentos\Docs\FTP\Livro de IHC\material para o site\figuras\Figura 3.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40" y="2414096"/>
            <a:ext cx="5832000" cy="223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6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(2/11)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84784"/>
            <a:ext cx="7787208" cy="5141168"/>
          </a:xfrm>
        </p:spPr>
        <p:txBody>
          <a:bodyPr/>
          <a:lstStyle/>
          <a:p>
            <a:r>
              <a:rPr lang="pt-BR" dirty="0" smtClean="0"/>
              <a:t>controle da </a:t>
            </a:r>
            <a:r>
              <a:rPr lang="pt-BR" b="1" dirty="0" smtClean="0"/>
              <a:t>temperatura</a:t>
            </a:r>
            <a:r>
              <a:rPr lang="pt-BR" dirty="0" smtClean="0"/>
              <a:t> e </a:t>
            </a:r>
            <a:r>
              <a:rPr lang="pt-BR" b="1" dirty="0" smtClean="0"/>
              <a:t>fluxo de água</a:t>
            </a:r>
            <a:r>
              <a:rPr lang="pt-BR" dirty="0" smtClean="0"/>
              <a:t> na torneira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lvl="1"/>
            <a:r>
              <a:rPr lang="pt-BR" b="1" dirty="0" smtClean="0"/>
              <a:t>problemas </a:t>
            </a:r>
            <a:r>
              <a:rPr lang="pt-BR" b="1" dirty="0"/>
              <a:t>de mapeamento </a:t>
            </a:r>
            <a:r>
              <a:rPr lang="pt-BR" dirty="0"/>
              <a:t>(a): Qual é o controle de água quente e qual é o de água fria? De que maneira cada controle deve ser girado para aumentar ou reduzir o </a:t>
            </a:r>
            <a:r>
              <a:rPr lang="pt-BR" dirty="0" err="1"/>
              <a:t>ﬂuxo</a:t>
            </a:r>
            <a:r>
              <a:rPr lang="pt-BR" dirty="0"/>
              <a:t> da água? </a:t>
            </a:r>
          </a:p>
          <a:p>
            <a:pPr lvl="1"/>
            <a:r>
              <a:rPr lang="pt-BR" b="1" dirty="0" err="1"/>
              <a:t>diﬁculdade</a:t>
            </a:r>
            <a:r>
              <a:rPr lang="pt-BR" b="1" dirty="0"/>
              <a:t> de controle</a:t>
            </a:r>
            <a:r>
              <a:rPr lang="pt-BR" dirty="0"/>
              <a:t> (b): Para aumentar a temperatura da água mantendo o </a:t>
            </a:r>
            <a:r>
              <a:rPr lang="pt-BR" dirty="0" err="1"/>
              <a:t>ﬂuxo</a:t>
            </a:r>
            <a:r>
              <a:rPr lang="pt-BR" dirty="0"/>
              <a:t> constante, é necessário manipular </a:t>
            </a:r>
            <a:r>
              <a:rPr lang="pt-BR" dirty="0" smtClean="0"/>
              <a:t>simultaneamente </a:t>
            </a:r>
            <a:r>
              <a:rPr lang="pt-BR" dirty="0"/>
              <a:t>as duas torneiras.</a:t>
            </a:r>
          </a:p>
          <a:p>
            <a:pPr lvl="1"/>
            <a:r>
              <a:rPr lang="pt-BR" b="1" dirty="0" err="1"/>
              <a:t>diﬁculdade</a:t>
            </a:r>
            <a:r>
              <a:rPr lang="pt-BR" b="1" dirty="0"/>
              <a:t> de avaliação </a:t>
            </a:r>
            <a:r>
              <a:rPr lang="pt-BR" dirty="0"/>
              <a:t>(c): Quando há dois bicos de torneira, às vezes se torna difícil avaliar se o resultado desejado foi alcançado.</a:t>
            </a:r>
          </a:p>
          <a:p>
            <a:endParaRPr lang="pt-BR" dirty="0"/>
          </a:p>
        </p:txBody>
      </p:sp>
      <p:pic>
        <p:nvPicPr>
          <p:cNvPr id="2050" name="Picture 2" descr="D:\Meus Documentos\Docs\FTP\Livro de IHC\material para o site\figuras\Figura 3.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40522"/>
            <a:ext cx="5904000" cy="157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(3/11)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84784"/>
            <a:ext cx="7787208" cy="5141168"/>
          </a:xfrm>
        </p:spPr>
        <p:txBody>
          <a:bodyPr/>
          <a:lstStyle/>
          <a:p>
            <a:r>
              <a:rPr lang="pt-BR" dirty="0" smtClean="0"/>
              <a:t>controle da </a:t>
            </a:r>
            <a:r>
              <a:rPr lang="pt-BR" b="1" dirty="0" smtClean="0"/>
              <a:t>temperatura</a:t>
            </a:r>
            <a:r>
              <a:rPr lang="pt-BR" dirty="0" smtClean="0"/>
              <a:t> e </a:t>
            </a:r>
            <a:r>
              <a:rPr lang="pt-BR" b="1" dirty="0" smtClean="0"/>
              <a:t>fluxo de água</a:t>
            </a:r>
            <a:r>
              <a:rPr lang="pt-BR" dirty="0" smtClean="0"/>
              <a:t> na torneira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411163" lvl="1" indent="0">
              <a:buNone/>
            </a:pPr>
            <a:r>
              <a:rPr lang="pt-BR" sz="1800" dirty="0" smtClean="0"/>
              <a:t>problemas </a:t>
            </a:r>
            <a:r>
              <a:rPr lang="pt-BR" sz="1800" dirty="0"/>
              <a:t>de </a:t>
            </a:r>
            <a:r>
              <a:rPr lang="pt-BR" sz="1800" dirty="0" smtClean="0"/>
              <a:t>mapeamento, </a:t>
            </a:r>
          </a:p>
          <a:p>
            <a:pPr marL="411163" lvl="1" indent="0">
              <a:buNone/>
            </a:pPr>
            <a:r>
              <a:rPr lang="pt-BR" sz="1800" dirty="0" err="1" smtClean="0"/>
              <a:t>diﬁculdade</a:t>
            </a:r>
            <a:r>
              <a:rPr lang="pt-BR" sz="1800" dirty="0" smtClean="0"/>
              <a:t> </a:t>
            </a:r>
            <a:r>
              <a:rPr lang="pt-BR" sz="1800" dirty="0"/>
              <a:t>de </a:t>
            </a:r>
            <a:r>
              <a:rPr lang="pt-BR" sz="1800" dirty="0" smtClean="0"/>
              <a:t>controle, </a:t>
            </a:r>
          </a:p>
          <a:p>
            <a:pPr marL="411163" lvl="1" indent="0">
              <a:buNone/>
            </a:pPr>
            <a:r>
              <a:rPr lang="pt-BR" sz="1800" dirty="0" err="1" smtClean="0"/>
              <a:t>diﬁculdade</a:t>
            </a:r>
            <a:r>
              <a:rPr lang="pt-BR" sz="1800" dirty="0" smtClean="0"/>
              <a:t> </a:t>
            </a:r>
            <a:r>
              <a:rPr lang="pt-BR" sz="1800" dirty="0"/>
              <a:t>de </a:t>
            </a:r>
            <a:r>
              <a:rPr lang="pt-BR" sz="1800" dirty="0" smtClean="0"/>
              <a:t>avaliação</a:t>
            </a:r>
            <a:endParaRPr lang="pt-BR" sz="1800" dirty="0"/>
          </a:p>
        </p:txBody>
      </p:sp>
      <p:pic>
        <p:nvPicPr>
          <p:cNvPr id="2050" name="Picture 2" descr="D:\Meus Documentos\Docs\FTP\Livro de IHC\material para o site\figuras\Figura 3.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5904000" cy="157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Meus Documentos\Docs\FTP\Livro de IHC\material para o site\figuras\Figura 3.12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35" y="3955256"/>
            <a:ext cx="3628915" cy="242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8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(4/11)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61709"/>
            <a:ext cx="7787208" cy="5141168"/>
          </a:xfrm>
        </p:spPr>
        <p:txBody>
          <a:bodyPr/>
          <a:lstStyle/>
          <a:p>
            <a:r>
              <a:rPr lang="pt-BR" dirty="0" smtClean="0"/>
              <a:t>definição de cor via componentes [</a:t>
            </a:r>
            <a:r>
              <a:rPr lang="pt-BR" b="1" dirty="0" smtClean="0"/>
              <a:t>R</a:t>
            </a:r>
            <a:r>
              <a:rPr lang="pt-BR" dirty="0" smtClean="0"/>
              <a:t>ed, </a:t>
            </a:r>
            <a:r>
              <a:rPr lang="pt-BR" b="1" dirty="0" smtClean="0"/>
              <a:t>G</a:t>
            </a:r>
            <a:r>
              <a:rPr lang="pt-BR" dirty="0" smtClean="0"/>
              <a:t>reen </a:t>
            </a:r>
            <a:r>
              <a:rPr lang="pt-BR" dirty="0"/>
              <a:t>e </a:t>
            </a:r>
            <a:r>
              <a:rPr lang="pt-BR" b="1" dirty="0"/>
              <a:t>B</a:t>
            </a:r>
            <a:r>
              <a:rPr lang="pt-BR" dirty="0"/>
              <a:t>lue] </a:t>
            </a:r>
            <a:r>
              <a:rPr lang="pt-BR" dirty="0" smtClean="0"/>
              <a:t>ou </a:t>
            </a:r>
            <a:br>
              <a:rPr lang="pt-BR" dirty="0" smtClean="0"/>
            </a:br>
            <a:r>
              <a:rPr lang="pt-BR" dirty="0" smtClean="0"/>
              <a:t>[</a:t>
            </a:r>
            <a:r>
              <a:rPr lang="pt-BR" b="1" dirty="0" smtClean="0"/>
              <a:t>H</a:t>
            </a:r>
            <a:r>
              <a:rPr lang="pt-BR" dirty="0" smtClean="0"/>
              <a:t>ue (matiz), </a:t>
            </a:r>
            <a:r>
              <a:rPr lang="pt-BR" b="1" dirty="0" smtClean="0"/>
              <a:t>S</a:t>
            </a:r>
            <a:r>
              <a:rPr lang="pt-BR" dirty="0" smtClean="0"/>
              <a:t>aturation , </a:t>
            </a:r>
            <a:r>
              <a:rPr lang="pt-BR" b="1" dirty="0" smtClean="0"/>
              <a:t>L</a:t>
            </a:r>
            <a:r>
              <a:rPr lang="pt-BR" dirty="0" smtClean="0"/>
              <a:t>uminance]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099" name="Picture 3" descr="D:\Meus Documentos\Docs\FTP\Livro de IHC\material para o site\figuras\Figura 3.1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15923"/>
            <a:ext cx="2772788" cy="206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Meus Documentos\Docs\FTP\Livro de IHC\material para o site\figuras\Figura 3.13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864" y="3815923"/>
            <a:ext cx="2736304" cy="20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o explicativo retangular com cantos arredondados 9"/>
          <p:cNvSpPr/>
          <p:nvPr/>
        </p:nvSpPr>
        <p:spPr>
          <a:xfrm>
            <a:off x="571527" y="2564904"/>
            <a:ext cx="5840706" cy="1008112"/>
          </a:xfrm>
          <a:prstGeom prst="wedgeRoundRectCallout">
            <a:avLst>
              <a:gd name="adj1" fmla="val -20493"/>
              <a:gd name="adj2" fmla="val 7826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problemas de </a:t>
            </a:r>
            <a:r>
              <a:rPr lang="pt-BR" b="1" dirty="0" smtClean="0"/>
              <a:t>mapeamento </a:t>
            </a:r>
            <a:r>
              <a:rPr lang="pt-BR" dirty="0" smtClean="0"/>
              <a:t>das componentes RGB e HSL</a:t>
            </a:r>
          </a:p>
          <a:p>
            <a:r>
              <a:rPr lang="pt-BR" b="1" dirty="0"/>
              <a:t>dificuldade de controle </a:t>
            </a:r>
            <a:r>
              <a:rPr lang="pt-BR" dirty="0"/>
              <a:t>das componentes </a:t>
            </a:r>
            <a:r>
              <a:rPr lang="pt-BR" dirty="0" smtClean="0"/>
              <a:t>HSL</a:t>
            </a:r>
            <a:endParaRPr lang="pt-BR" dirty="0"/>
          </a:p>
        </p:txBody>
      </p:sp>
      <p:sp>
        <p:nvSpPr>
          <p:cNvPr id="11" name="Texto explicativo retangular com cantos arredondados 10"/>
          <p:cNvSpPr/>
          <p:nvPr/>
        </p:nvSpPr>
        <p:spPr>
          <a:xfrm>
            <a:off x="593318" y="5945191"/>
            <a:ext cx="2970570" cy="796177"/>
          </a:xfrm>
          <a:prstGeom prst="wedgeRoundRectCallout">
            <a:avLst>
              <a:gd name="adj1" fmla="val 19652"/>
              <a:gd name="adj2" fmla="val -8717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 smtClean="0"/>
              <a:t>dificuldade de avaliação</a:t>
            </a:r>
            <a:r>
              <a:rPr lang="pt-BR" dirty="0" smtClean="0"/>
              <a:t>, </a:t>
            </a:r>
            <a:br>
              <a:rPr lang="pt-BR" dirty="0" smtClean="0"/>
            </a:br>
            <a:r>
              <a:rPr lang="pt-BR" dirty="0" smtClean="0"/>
              <a:t>pois não se vê a cor definida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80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(5/11)</a:t>
            </a:r>
            <a:endParaRPr lang="pt-BR" dirty="0"/>
          </a:p>
        </p:txBody>
      </p:sp>
      <p:pic>
        <p:nvPicPr>
          <p:cNvPr id="4098" name="Picture 2" descr="D:\Meus Documentos\Docs\FTP\Livro de IHC\material para o site\figuras\Figura 3.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4074437" cy="299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o explicativo retangular com cantos arredondados 8"/>
          <p:cNvSpPr/>
          <p:nvPr/>
        </p:nvSpPr>
        <p:spPr>
          <a:xfrm>
            <a:off x="5324055" y="2492896"/>
            <a:ext cx="2920353" cy="1800200"/>
          </a:xfrm>
          <a:prstGeom prst="wedgeRoundRectCallout">
            <a:avLst>
              <a:gd name="adj1" fmla="val -55936"/>
              <a:gd name="adj2" fmla="val -613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reduz</a:t>
            </a:r>
            <a:r>
              <a:rPr lang="pt-BR" b="1" dirty="0" smtClean="0"/>
              <a:t> problemas </a:t>
            </a:r>
            <a:r>
              <a:rPr lang="pt-BR" b="1" dirty="0"/>
              <a:t>de </a:t>
            </a:r>
            <a:r>
              <a:rPr lang="pt-BR" b="1" dirty="0" smtClean="0"/>
              <a:t>mapeamento  e </a:t>
            </a:r>
            <a:r>
              <a:rPr lang="pt-BR" b="1" dirty="0"/>
              <a:t>dificuldade de controle </a:t>
            </a:r>
            <a:r>
              <a:rPr lang="pt-BR" dirty="0" smtClean="0"/>
              <a:t>das componentes RGB e HSL</a:t>
            </a:r>
          </a:p>
        </p:txBody>
      </p:sp>
      <p:sp>
        <p:nvSpPr>
          <p:cNvPr id="12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61709"/>
            <a:ext cx="7787208" cy="5141168"/>
          </a:xfrm>
        </p:spPr>
        <p:txBody>
          <a:bodyPr/>
          <a:lstStyle/>
          <a:p>
            <a:r>
              <a:rPr lang="pt-BR" dirty="0" smtClean="0"/>
              <a:t>definição de cor via componentes [</a:t>
            </a:r>
            <a:r>
              <a:rPr lang="pt-BR" b="1" dirty="0" err="1" smtClean="0"/>
              <a:t>R</a:t>
            </a:r>
            <a:r>
              <a:rPr lang="pt-BR" dirty="0" err="1" smtClean="0"/>
              <a:t>ed</a:t>
            </a:r>
            <a:r>
              <a:rPr lang="pt-BR" dirty="0" smtClean="0"/>
              <a:t>, </a:t>
            </a:r>
            <a:r>
              <a:rPr lang="pt-BR" b="1" dirty="0" smtClean="0"/>
              <a:t>G</a:t>
            </a:r>
            <a:r>
              <a:rPr lang="pt-BR" dirty="0" smtClean="0"/>
              <a:t>reen </a:t>
            </a:r>
            <a:r>
              <a:rPr lang="pt-BR" dirty="0"/>
              <a:t>e </a:t>
            </a:r>
            <a:r>
              <a:rPr lang="pt-BR" b="1" dirty="0"/>
              <a:t>B</a:t>
            </a:r>
            <a:r>
              <a:rPr lang="pt-BR" dirty="0"/>
              <a:t>lue] 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[</a:t>
            </a:r>
            <a:r>
              <a:rPr lang="pt-BR" b="1" dirty="0" err="1" smtClean="0"/>
              <a:t>H</a:t>
            </a:r>
            <a:r>
              <a:rPr lang="pt-BR" dirty="0" err="1" smtClean="0"/>
              <a:t>ue</a:t>
            </a:r>
            <a:r>
              <a:rPr lang="pt-BR" dirty="0" smtClean="0"/>
              <a:t> (matiz), </a:t>
            </a:r>
            <a:r>
              <a:rPr lang="pt-BR" b="1" dirty="0" err="1" smtClean="0"/>
              <a:t>S</a:t>
            </a:r>
            <a:r>
              <a:rPr lang="pt-BR" dirty="0" err="1" smtClean="0"/>
              <a:t>aturation</a:t>
            </a:r>
            <a:r>
              <a:rPr lang="pt-BR" dirty="0" smtClean="0"/>
              <a:t> , </a:t>
            </a:r>
            <a:r>
              <a:rPr lang="pt-BR" b="1" dirty="0" err="1" smtClean="0"/>
              <a:t>L</a:t>
            </a:r>
            <a:r>
              <a:rPr lang="pt-BR" dirty="0" err="1" smtClean="0"/>
              <a:t>uminance</a:t>
            </a:r>
            <a:r>
              <a:rPr lang="pt-BR" dirty="0" smtClean="0"/>
              <a:t>]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7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(6/11)</a:t>
            </a:r>
            <a:endParaRPr lang="pt-BR" dirty="0"/>
          </a:p>
        </p:txBody>
      </p:sp>
      <p:sp>
        <p:nvSpPr>
          <p:cNvPr id="12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61709"/>
            <a:ext cx="7992888" cy="5141168"/>
          </a:xfrm>
        </p:spPr>
        <p:txBody>
          <a:bodyPr/>
          <a:lstStyle/>
          <a:p>
            <a:r>
              <a:rPr lang="pt-BR" dirty="0" smtClean="0"/>
              <a:t>Teoria da Ação - </a:t>
            </a:r>
            <a:r>
              <a:rPr lang="pt-BR" b="1" dirty="0" smtClean="0">
                <a:cs typeface="BrowalliaUPC" pitchFamily="34" charset="-34"/>
              </a:rPr>
              <a:t>golfos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122" name="Picture 2" descr="D:\Meus Documentos\Docs\FTP\Livro de IHC\material para o site\figuras\Figura 3.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5760000" cy="264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3528" y="5301208"/>
            <a:ext cx="194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variáveis </a:t>
            </a:r>
            <a:r>
              <a:rPr lang="pt-B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psicológicas</a:t>
            </a:r>
            <a:endParaRPr lang="pt-BR" sz="2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32040" y="5301208"/>
            <a:ext cx="18002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variáveis</a:t>
            </a:r>
          </a:p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 controles </a:t>
            </a:r>
            <a:r>
              <a:rPr lang="pt-BR" sz="2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físicos</a:t>
            </a:r>
            <a:endParaRPr lang="pt-BR" sz="27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339752" y="5491832"/>
            <a:ext cx="2880320" cy="0"/>
          </a:xfrm>
          <a:prstGeom prst="line">
            <a:avLst/>
          </a:prstGeom>
          <a:ln w="60325" cap="rnd">
            <a:solidFill>
              <a:schemeClr val="bg1">
                <a:lumMod val="50000"/>
              </a:schemeClr>
            </a:solidFill>
            <a:prstDash val="sysDot"/>
            <a:round/>
            <a:headEnd type="none" w="med" len="sm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2969822" y="5588079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distância entre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23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(7/11)</a:t>
            </a:r>
            <a:endParaRPr lang="pt-BR" dirty="0"/>
          </a:p>
        </p:txBody>
      </p:sp>
      <p:sp>
        <p:nvSpPr>
          <p:cNvPr id="12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61709"/>
            <a:ext cx="7992888" cy="5141168"/>
          </a:xfrm>
        </p:spPr>
        <p:txBody>
          <a:bodyPr/>
          <a:lstStyle/>
          <a:p>
            <a:r>
              <a:rPr lang="pt-BR" dirty="0" smtClean="0"/>
              <a:t>Teoria da Ação – </a:t>
            </a:r>
            <a:r>
              <a:rPr lang="pt-BR" b="1" dirty="0" smtClean="0"/>
              <a:t>travessia dos golfos</a:t>
            </a:r>
            <a:endParaRPr lang="pt-BR" b="1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6146" name="Picture 2" descr="D:\Meus Documentos\Docs\FTP\Livro de IHC\material para o site\figuras\Figura 3.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7272000" cy="27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6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Meus Documentos\Docs\FTP\Livro de IHC\material para o site\figuras\Figura 3.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59" y="5000984"/>
            <a:ext cx="254508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(8/11)</a:t>
            </a:r>
            <a:endParaRPr lang="pt-BR" dirty="0"/>
          </a:p>
        </p:txBody>
      </p:sp>
      <p:sp>
        <p:nvSpPr>
          <p:cNvPr id="12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61709"/>
            <a:ext cx="8280920" cy="5141168"/>
          </a:xfrm>
        </p:spPr>
        <p:txBody>
          <a:bodyPr/>
          <a:lstStyle/>
          <a:p>
            <a:r>
              <a:rPr lang="pt-BR" dirty="0" smtClean="0"/>
              <a:t>Teoria da Ação – </a:t>
            </a:r>
            <a:r>
              <a:rPr lang="pt-BR" b="1" dirty="0" smtClean="0"/>
              <a:t>travessia dos golfos</a:t>
            </a:r>
            <a:endParaRPr lang="pt-BR" b="1" dirty="0"/>
          </a:p>
          <a:p>
            <a:pPr lvl="1"/>
            <a:r>
              <a:rPr lang="pt-BR" sz="1600" b="1" dirty="0" smtClean="0"/>
              <a:t>estabelecimento do objetivo</a:t>
            </a:r>
            <a:r>
              <a:rPr lang="pt-BR" sz="1600" dirty="0" smtClean="0"/>
              <a:t>: mudar a cor de fundo do retângulo selecionado</a:t>
            </a:r>
          </a:p>
          <a:p>
            <a:pPr lvl="1"/>
            <a:r>
              <a:rPr lang="pt-BR" sz="1600" b="1" dirty="0" smtClean="0"/>
              <a:t>formulação da intenção</a:t>
            </a:r>
            <a:r>
              <a:rPr lang="pt-BR" sz="1600" dirty="0" smtClean="0"/>
              <a:t>: definir uma cor verde oliva com os valores R=85, G=107, B=47</a:t>
            </a:r>
          </a:p>
          <a:p>
            <a:pPr lvl="1"/>
            <a:r>
              <a:rPr lang="pt-BR" sz="1600" b="1" dirty="0" smtClean="0"/>
              <a:t>especificação das ações</a:t>
            </a:r>
            <a:r>
              <a:rPr lang="pt-BR" sz="1600" dirty="0" smtClean="0"/>
              <a:t>: </a:t>
            </a:r>
          </a:p>
          <a:p>
            <a:pPr marL="1119188" lvl="2" indent="-342900">
              <a:buFont typeface="+mj-lt"/>
              <a:buAutoNum type="arabicPeriod"/>
            </a:pPr>
            <a:r>
              <a:rPr lang="pt-BR" sz="1400" dirty="0" smtClean="0"/>
              <a:t>acionar o item de menu Formatar &gt; Cor de fundo</a:t>
            </a:r>
          </a:p>
          <a:p>
            <a:pPr marL="1119188" lvl="2" indent="-342900">
              <a:buFont typeface="+mj-lt"/>
              <a:buAutoNum type="arabicPeriod"/>
            </a:pPr>
            <a:r>
              <a:rPr lang="pt-BR" sz="1400" dirty="0" smtClean="0"/>
              <a:t>informar o valor 85 para a componente R</a:t>
            </a:r>
          </a:p>
          <a:p>
            <a:pPr marL="1119188" lvl="2" indent="-342900">
              <a:buFont typeface="+mj-lt"/>
              <a:buAutoNum type="arabicPeriod"/>
            </a:pPr>
            <a:r>
              <a:rPr lang="pt-BR" sz="1400" dirty="0" smtClean="0"/>
              <a:t>informar o valor 107 para a componente G</a:t>
            </a:r>
          </a:p>
          <a:p>
            <a:pPr marL="1119188" lvl="2" indent="-342900">
              <a:buFont typeface="+mj-lt"/>
              <a:buAutoNum type="arabicPeriod"/>
            </a:pPr>
            <a:r>
              <a:rPr lang="pt-BR" sz="1400" dirty="0" smtClean="0"/>
              <a:t>informar o valor 47 para a componente B</a:t>
            </a:r>
          </a:p>
          <a:p>
            <a:pPr marL="1119188" lvl="2" indent="-342900">
              <a:buFont typeface="+mj-lt"/>
              <a:buAutoNum type="arabicPeriod"/>
            </a:pPr>
            <a:r>
              <a:rPr lang="pt-BR" sz="1400" dirty="0" smtClean="0"/>
              <a:t>confirmar a cor definida pelos valores informados</a:t>
            </a:r>
          </a:p>
          <a:p>
            <a:pPr lvl="1"/>
            <a:r>
              <a:rPr lang="pt-BR" sz="1600" b="1" dirty="0" smtClean="0"/>
              <a:t>execução</a:t>
            </a:r>
            <a:r>
              <a:rPr lang="pt-BR" sz="1600" dirty="0" smtClean="0"/>
              <a:t>: ação #1 - acionar o item de menu Formatar &gt; Cor de fundo </a:t>
            </a:r>
          </a:p>
          <a:p>
            <a:pPr lvl="1"/>
            <a:r>
              <a:rPr lang="pt-BR" sz="1600" b="1" dirty="0" smtClean="0"/>
              <a:t>percepção</a:t>
            </a:r>
            <a:r>
              <a:rPr lang="pt-BR" sz="1600" dirty="0" smtClean="0"/>
              <a:t>: observou que apareceu uma janela de diálogo</a:t>
            </a:r>
          </a:p>
          <a:p>
            <a:pPr lvl="1"/>
            <a:r>
              <a:rPr lang="pt-BR" sz="1600" b="1" dirty="0" smtClean="0"/>
              <a:t>interpretação</a:t>
            </a:r>
            <a:r>
              <a:rPr lang="pt-BR" sz="1600" dirty="0" smtClean="0"/>
              <a:t>: o título da janela de diálogo é “Selecionar cor” e há controles </a:t>
            </a:r>
            <a:br>
              <a:rPr lang="pt-BR" sz="1600" dirty="0" smtClean="0"/>
            </a:br>
            <a:r>
              <a:rPr lang="pt-BR" sz="1600" dirty="0" smtClean="0"/>
              <a:t>de definição de cada componente de cor individual</a:t>
            </a:r>
          </a:p>
          <a:p>
            <a:pPr lvl="1"/>
            <a:r>
              <a:rPr lang="pt-BR" sz="1600" b="1" dirty="0" smtClean="0"/>
              <a:t>avaliação</a:t>
            </a:r>
            <a:r>
              <a:rPr lang="pt-BR" sz="1600" dirty="0" smtClean="0"/>
              <a:t>: me aproximei do meu objetivo. </a:t>
            </a:r>
            <a:br>
              <a:rPr lang="pt-BR" sz="1600" dirty="0" smtClean="0"/>
            </a:br>
            <a:r>
              <a:rPr lang="pt-BR" sz="1600" dirty="0" smtClean="0"/>
              <a:t>A especificação de ações parece correta e portanto </a:t>
            </a:r>
            <a:br>
              <a:rPr lang="pt-BR" sz="1600" dirty="0" smtClean="0"/>
            </a:br>
            <a:r>
              <a:rPr lang="pt-BR" sz="1600" dirty="0" smtClean="0"/>
              <a:t>posso prosseguir para o próximo passo.</a:t>
            </a:r>
          </a:p>
          <a:p>
            <a:pPr lvl="1"/>
            <a:r>
              <a:rPr lang="pt-BR" sz="1600" dirty="0" smtClean="0"/>
              <a:t>continua...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46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(9/11)</a:t>
            </a:r>
            <a:endParaRPr lang="pt-BR" dirty="0"/>
          </a:p>
        </p:txBody>
      </p:sp>
      <p:sp>
        <p:nvSpPr>
          <p:cNvPr id="12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61709"/>
            <a:ext cx="8052704" cy="5141168"/>
          </a:xfrm>
        </p:spPr>
        <p:txBody>
          <a:bodyPr/>
          <a:lstStyle/>
          <a:p>
            <a:r>
              <a:rPr lang="pt-BR" dirty="0" smtClean="0"/>
              <a:t>Teoria da Ação – </a:t>
            </a:r>
            <a:r>
              <a:rPr lang="pt-BR" b="1" dirty="0" smtClean="0"/>
              <a:t>travessia dos golfos</a:t>
            </a:r>
            <a:endParaRPr lang="pt-BR" b="1" dirty="0"/>
          </a:p>
          <a:p>
            <a:pPr lvl="1"/>
            <a:r>
              <a:rPr lang="pt-BR" sz="1600" b="1" dirty="0" smtClean="0"/>
              <a:t>execução</a:t>
            </a:r>
            <a:r>
              <a:rPr lang="pt-BR" sz="1600" dirty="0" smtClean="0"/>
              <a:t>: ação #2 - informar o valor 85 para a componente R, digitando esse valor na caixa de texto correspondente</a:t>
            </a:r>
          </a:p>
          <a:p>
            <a:pPr lvl="1"/>
            <a:r>
              <a:rPr lang="pt-BR" sz="1600" b="1" dirty="0" smtClean="0"/>
              <a:t>percepção</a:t>
            </a:r>
            <a:r>
              <a:rPr lang="pt-BR" sz="1600" dirty="0" smtClean="0"/>
              <a:t>: o valor na caixa de texto correspondente à componente R mudou, assim como a cor da imagem de pré-visualização</a:t>
            </a:r>
          </a:p>
          <a:p>
            <a:pPr lvl="1"/>
            <a:r>
              <a:rPr lang="pt-BR" sz="1600" b="1" dirty="0" smtClean="0"/>
              <a:t>interpretação</a:t>
            </a:r>
            <a:r>
              <a:rPr lang="pt-BR" sz="1600" dirty="0" smtClean="0"/>
              <a:t>: o novo valor corresponde ao valor digitado</a:t>
            </a:r>
          </a:p>
          <a:p>
            <a:pPr lvl="1"/>
            <a:r>
              <a:rPr lang="pt-BR" sz="1600" b="1" dirty="0" smtClean="0"/>
              <a:t>avaliação</a:t>
            </a:r>
            <a:r>
              <a:rPr lang="pt-BR" sz="1600" dirty="0" smtClean="0"/>
              <a:t>: me aproximei do meu objetivo. A especificação de ações parece correta e portanto posso prosseguir para o próximo passo.</a:t>
            </a:r>
          </a:p>
          <a:p>
            <a:pPr lvl="1"/>
            <a:r>
              <a:rPr lang="pt-BR" sz="1600" b="1" dirty="0" smtClean="0"/>
              <a:t>execução</a:t>
            </a:r>
            <a:r>
              <a:rPr lang="pt-BR" sz="1600" dirty="0" smtClean="0"/>
              <a:t>: ação #3 - informar o valor 107 para a componente G, digitando esse valor na caixa de texto correspondente</a:t>
            </a:r>
          </a:p>
          <a:p>
            <a:pPr lvl="1"/>
            <a:r>
              <a:rPr lang="pt-BR" sz="1600" b="1" dirty="0" smtClean="0"/>
              <a:t>percepção</a:t>
            </a:r>
            <a:r>
              <a:rPr lang="pt-BR" sz="1600" dirty="0" smtClean="0"/>
              <a:t>: o valor na caixa de texto correspondente à componente G mudou, assim como a cor da imagem de pré-visualização</a:t>
            </a:r>
          </a:p>
          <a:p>
            <a:pPr lvl="1"/>
            <a:r>
              <a:rPr lang="pt-BR" sz="1600" b="1" dirty="0" smtClean="0"/>
              <a:t>interpretação</a:t>
            </a:r>
            <a:r>
              <a:rPr lang="pt-BR" sz="1600" dirty="0" smtClean="0"/>
              <a:t>: o novo valor corresponde ao valor digitado</a:t>
            </a:r>
          </a:p>
          <a:p>
            <a:pPr lvl="1"/>
            <a:r>
              <a:rPr lang="pt-BR" sz="1600" b="1" dirty="0" smtClean="0"/>
              <a:t>avaliação</a:t>
            </a:r>
            <a:r>
              <a:rPr lang="pt-BR" sz="1600" dirty="0" smtClean="0"/>
              <a:t>: me aproximei do meu objetivo. </a:t>
            </a:r>
            <a:br>
              <a:rPr lang="pt-BR" sz="1600" dirty="0" smtClean="0"/>
            </a:br>
            <a:r>
              <a:rPr lang="pt-BR" sz="1600" dirty="0" smtClean="0"/>
              <a:t>A especificação de ações parece correta e portanto </a:t>
            </a:r>
            <a:br>
              <a:rPr lang="pt-BR" sz="1600" dirty="0" smtClean="0"/>
            </a:br>
            <a:r>
              <a:rPr lang="pt-BR" sz="1600" dirty="0" smtClean="0"/>
              <a:t>posso prosseguir para o próximo passo.</a:t>
            </a:r>
          </a:p>
          <a:p>
            <a:pPr lvl="1"/>
            <a:r>
              <a:rPr lang="pt-BR" sz="1600" dirty="0" smtClean="0"/>
              <a:t>continua...</a:t>
            </a:r>
            <a:endParaRPr lang="pt-BR" dirty="0"/>
          </a:p>
        </p:txBody>
      </p:sp>
      <p:pic>
        <p:nvPicPr>
          <p:cNvPr id="7" name="Picture 2" descr="D:\Meus Documentos\Docs\FTP\Livro de IHC\material para o site\figuras\Figura 3.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59" y="5000984"/>
            <a:ext cx="254508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3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(10/11)</a:t>
            </a:r>
            <a:endParaRPr lang="pt-BR" dirty="0"/>
          </a:p>
        </p:txBody>
      </p:sp>
      <p:sp>
        <p:nvSpPr>
          <p:cNvPr id="12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61709"/>
            <a:ext cx="8052704" cy="5141168"/>
          </a:xfrm>
        </p:spPr>
        <p:txBody>
          <a:bodyPr/>
          <a:lstStyle/>
          <a:p>
            <a:r>
              <a:rPr lang="pt-BR" dirty="0" smtClean="0"/>
              <a:t>Teoria da Ação – </a:t>
            </a:r>
            <a:r>
              <a:rPr lang="pt-BR" b="1" dirty="0" smtClean="0"/>
              <a:t>travessia dos golfos</a:t>
            </a:r>
            <a:endParaRPr lang="pt-BR" b="1" dirty="0"/>
          </a:p>
          <a:p>
            <a:pPr lvl="1"/>
            <a:r>
              <a:rPr lang="pt-BR" sz="1600" b="1" dirty="0" smtClean="0"/>
              <a:t>execução</a:t>
            </a:r>
            <a:r>
              <a:rPr lang="pt-BR" sz="1600" dirty="0" smtClean="0"/>
              <a:t>: ação #4 - informar o valor 47 para a componente B, digitando esse valor na caixa de texto correspondente</a:t>
            </a:r>
          </a:p>
          <a:p>
            <a:pPr lvl="1"/>
            <a:r>
              <a:rPr lang="pt-BR" sz="1600" b="1" dirty="0" smtClean="0"/>
              <a:t>percepção</a:t>
            </a:r>
            <a:r>
              <a:rPr lang="pt-BR" sz="1600" dirty="0" smtClean="0"/>
              <a:t>: o valor na caixa de texto correspondente à componente B mudou, assim como a cor da imagem de pré-visualização</a:t>
            </a:r>
          </a:p>
          <a:p>
            <a:pPr lvl="1"/>
            <a:r>
              <a:rPr lang="pt-BR" sz="1600" b="1" dirty="0" smtClean="0"/>
              <a:t>interpretação</a:t>
            </a:r>
            <a:r>
              <a:rPr lang="pt-BR" sz="1600" dirty="0" smtClean="0"/>
              <a:t>: o novo valor corresponde ao valor digitado e a cor da imagem de pré-visualização corresponde à cor desejada</a:t>
            </a:r>
          </a:p>
          <a:p>
            <a:pPr lvl="1"/>
            <a:r>
              <a:rPr lang="pt-BR" sz="1600" b="1" dirty="0" smtClean="0"/>
              <a:t>avaliação</a:t>
            </a:r>
            <a:r>
              <a:rPr lang="pt-BR" sz="1600" dirty="0" smtClean="0"/>
              <a:t>: me aproximei do meu objetivo. A especificação de ações parece correta e portanto posso prosseguir para o próximo passo.</a:t>
            </a:r>
          </a:p>
          <a:p>
            <a:pPr lvl="1"/>
            <a:r>
              <a:rPr lang="pt-BR" sz="1600" b="1" dirty="0" smtClean="0"/>
              <a:t>execução</a:t>
            </a:r>
            <a:r>
              <a:rPr lang="pt-BR" sz="1600" dirty="0" smtClean="0"/>
              <a:t>: ação #5 (confirmar a cor definida pelos valores informados, clicando em OK)</a:t>
            </a:r>
          </a:p>
          <a:p>
            <a:pPr lvl="1"/>
            <a:r>
              <a:rPr lang="pt-BR" sz="1600" b="1" dirty="0" smtClean="0"/>
              <a:t>percepção</a:t>
            </a:r>
            <a:r>
              <a:rPr lang="pt-BR" sz="1600" dirty="0" smtClean="0"/>
              <a:t>: a janela de diálogo foi ocultada; a cor do retângulo mudou</a:t>
            </a:r>
          </a:p>
          <a:p>
            <a:pPr lvl="1"/>
            <a:r>
              <a:rPr lang="pt-BR" sz="1600" b="1" dirty="0" smtClean="0"/>
              <a:t>interpretação</a:t>
            </a:r>
            <a:r>
              <a:rPr lang="pt-BR" sz="1600" dirty="0" smtClean="0"/>
              <a:t>: a nova cor do retângulo é verde oliva</a:t>
            </a:r>
          </a:p>
          <a:p>
            <a:pPr lvl="1"/>
            <a:r>
              <a:rPr lang="pt-BR" sz="1600" b="1" dirty="0" smtClean="0"/>
              <a:t>avaliação</a:t>
            </a:r>
            <a:r>
              <a:rPr lang="pt-BR" sz="1600" dirty="0" smtClean="0"/>
              <a:t>: alcancei meu objetivo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7" name="Picture 2" descr="D:\Meus Documentos\Docs\FTP\Livro de IHC\material para o site\figuras\Figura 3.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59" y="5000984"/>
            <a:ext cx="254508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1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Abordagens Teóricas de IHC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fundamentos de base psicológica, etnográfica e semiótica:</a:t>
            </a:r>
          </a:p>
          <a:p>
            <a:pPr lvl="1"/>
            <a:r>
              <a:rPr lang="pt-BR" dirty="0"/>
              <a:t>leis </a:t>
            </a:r>
            <a:r>
              <a:rPr lang="pt-BR" dirty="0" smtClean="0"/>
              <a:t>de </a:t>
            </a:r>
            <a:r>
              <a:rPr lang="pt-BR" dirty="0" err="1"/>
              <a:t>Hick-Hyman</a:t>
            </a:r>
            <a:r>
              <a:rPr lang="pt-BR" dirty="0"/>
              <a:t> e de </a:t>
            </a:r>
            <a:r>
              <a:rPr lang="pt-BR" dirty="0" err="1" smtClean="0"/>
              <a:t>Fitts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processador humano de informação</a:t>
            </a:r>
          </a:p>
          <a:p>
            <a:pPr lvl="1"/>
            <a:r>
              <a:rPr lang="pt-BR" dirty="0" smtClean="0"/>
              <a:t>princípios </a:t>
            </a:r>
            <a:r>
              <a:rPr lang="pt-BR" dirty="0"/>
              <a:t>da </a:t>
            </a:r>
            <a:r>
              <a:rPr lang="pt-BR" dirty="0" smtClean="0"/>
              <a:t>Gestalt</a:t>
            </a:r>
          </a:p>
          <a:p>
            <a:pPr lvl="1"/>
            <a:r>
              <a:rPr lang="pt-BR" dirty="0" smtClean="0"/>
              <a:t>engenharia cognitiva</a:t>
            </a:r>
          </a:p>
          <a:p>
            <a:pPr lvl="1"/>
            <a:r>
              <a:rPr lang="pt-BR" dirty="0" smtClean="0"/>
              <a:t>abordagens </a:t>
            </a:r>
            <a:r>
              <a:rPr lang="pt-BR" dirty="0" err="1" smtClean="0"/>
              <a:t>etnometodológicas</a:t>
            </a:r>
            <a:endParaRPr lang="pt-BR" dirty="0" smtClean="0"/>
          </a:p>
          <a:p>
            <a:pPr lvl="1"/>
            <a:r>
              <a:rPr lang="pt-BR" dirty="0" smtClean="0"/>
              <a:t>teoria </a:t>
            </a:r>
            <a:r>
              <a:rPr lang="pt-BR" dirty="0"/>
              <a:t>da </a:t>
            </a:r>
            <a:r>
              <a:rPr lang="pt-BR" dirty="0" smtClean="0"/>
              <a:t>atividade</a:t>
            </a:r>
            <a:endParaRPr lang="pt-BR" dirty="0"/>
          </a:p>
          <a:p>
            <a:pPr lvl="1"/>
            <a:r>
              <a:rPr lang="pt-BR" dirty="0" smtClean="0"/>
              <a:t>cognição distribuída</a:t>
            </a:r>
          </a:p>
          <a:p>
            <a:pPr lvl="1"/>
            <a:r>
              <a:rPr lang="pt-BR" dirty="0" smtClean="0"/>
              <a:t>engenharia </a:t>
            </a:r>
            <a:r>
              <a:rPr lang="pt-BR" dirty="0"/>
              <a:t>semiótica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(11/11)</a:t>
            </a:r>
            <a:endParaRPr lang="pt-BR" dirty="0"/>
          </a:p>
        </p:txBody>
      </p:sp>
      <p:sp>
        <p:nvSpPr>
          <p:cNvPr id="12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61709"/>
            <a:ext cx="8052704" cy="5141168"/>
          </a:xfrm>
        </p:spPr>
        <p:txBody>
          <a:bodyPr/>
          <a:lstStyle/>
          <a:p>
            <a:r>
              <a:rPr lang="pt-BR" dirty="0" smtClean="0"/>
              <a:t>Modelos da engenharia cognitiva</a:t>
            </a:r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dirty="0" smtClean="0"/>
              <a:t>O </a:t>
            </a:r>
            <a:r>
              <a:rPr lang="pt-BR" dirty="0"/>
              <a:t>usuário </a:t>
            </a:r>
            <a:r>
              <a:rPr lang="pt-BR" dirty="0" smtClean="0"/>
              <a:t>deve ser capaz </a:t>
            </a:r>
            <a:r>
              <a:rPr lang="pt-BR" dirty="0"/>
              <a:t>de elaborar um modelo </a:t>
            </a:r>
            <a:r>
              <a:rPr lang="pt-BR" dirty="0" smtClean="0"/>
              <a:t>conceitual </a:t>
            </a:r>
            <a:r>
              <a:rPr lang="pt-BR" dirty="0"/>
              <a:t>compatível com o modelo de design através da sua interação com a imagem </a:t>
            </a:r>
            <a:r>
              <a:rPr lang="pt-BR" dirty="0" smtClean="0"/>
              <a:t>do </a:t>
            </a:r>
            <a:r>
              <a:rPr lang="pt-BR" dirty="0"/>
              <a:t>sistema. Para isso, o designer deverá produzir uma imagem de sistema explícita, </a:t>
            </a:r>
            <a:r>
              <a:rPr lang="pt-BR" dirty="0" smtClean="0"/>
              <a:t>inteligível </a:t>
            </a:r>
            <a:r>
              <a:rPr lang="pt-BR" dirty="0"/>
              <a:t>e </a:t>
            </a:r>
            <a:r>
              <a:rPr lang="pt-BR" dirty="0" smtClean="0"/>
              <a:t>consistente com seu modelo de design. </a:t>
            </a:r>
            <a:endParaRPr lang="pt-BR" dirty="0"/>
          </a:p>
        </p:txBody>
      </p:sp>
      <p:pic>
        <p:nvPicPr>
          <p:cNvPr id="7170" name="Picture 2" descr="D:\Meus Documentos\Docs\FTP\Livro de IHC\material para o site\figuras\Figura 3.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72" y="2388186"/>
            <a:ext cx="6120000" cy="186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11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Abordagens </a:t>
            </a:r>
            <a:r>
              <a:rPr lang="pt-BR" dirty="0" err="1" smtClean="0"/>
              <a:t>Etnometodológicas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enfatizam as influências entre </a:t>
            </a:r>
            <a:r>
              <a:rPr lang="pt-BR" b="1" dirty="0" smtClean="0"/>
              <a:t>contexto físico e sociocultural</a:t>
            </a:r>
            <a:r>
              <a:rPr lang="pt-BR" dirty="0" smtClean="0"/>
              <a:t> e o uso de sistemas computacionais interativos</a:t>
            </a:r>
          </a:p>
          <a:p>
            <a:r>
              <a:rPr lang="pt-BR" dirty="0" smtClean="0"/>
              <a:t>algumas das principais iniciativas</a:t>
            </a:r>
          </a:p>
          <a:p>
            <a:pPr lvl="1"/>
            <a:r>
              <a:rPr lang="pt-BR" dirty="0" smtClean="0"/>
              <a:t>Plano = conjunto de ações para se obter um objetivos</a:t>
            </a:r>
          </a:p>
          <a:p>
            <a:pPr lvl="1"/>
            <a:r>
              <a:rPr lang="pt-BR" dirty="0" smtClean="0"/>
              <a:t>ações </a:t>
            </a:r>
            <a:r>
              <a:rPr lang="pt-BR" dirty="0"/>
              <a:t>situadas (Suchman) </a:t>
            </a:r>
            <a:r>
              <a:rPr lang="pt-BR" dirty="0" smtClean="0"/>
              <a:t>× ações planejadas (Norman)</a:t>
            </a:r>
          </a:p>
          <a:p>
            <a:pPr lvl="1"/>
            <a:r>
              <a:rPr lang="pt-BR" dirty="0" smtClean="0"/>
              <a:t>análise da conversação entre </a:t>
            </a:r>
            <a:r>
              <a:rPr lang="pt-BR" dirty="0" smtClean="0"/>
              <a:t>pessoas (turnos de fala)</a:t>
            </a:r>
            <a:endParaRPr lang="pt-BR" dirty="0" smtClean="0"/>
          </a:p>
          <a:p>
            <a:pPr lvl="1"/>
            <a:r>
              <a:rPr lang="pt-BR" dirty="0" smtClean="0"/>
              <a:t>estudo da comunicação usuário-sistema</a:t>
            </a:r>
          </a:p>
          <a:p>
            <a:pPr lvl="1"/>
            <a:r>
              <a:rPr lang="pt-BR" dirty="0" smtClean="0"/>
              <a:t>estudos de campo no trabalho, em casa, em movimento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4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 da Atividade (1/3)</a:t>
            </a:r>
            <a:endParaRPr lang="pt-BR" dirty="0"/>
          </a:p>
        </p:txBody>
      </p:sp>
      <p:pic>
        <p:nvPicPr>
          <p:cNvPr id="7" name="Picture 2" descr="D:\Meus Documentos\Docs\FTP\Livro de IHC\material para o site\figuras\Figura 3.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65473"/>
            <a:ext cx="3096000" cy="173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97854" y="1916113"/>
            <a:ext cx="7618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n-lt"/>
              </a:rPr>
              <a:t>A  </a:t>
            </a:r>
            <a:r>
              <a:rPr lang="pt-BR" sz="2400" b="1" dirty="0">
                <a:latin typeface="+mn-lt"/>
              </a:rPr>
              <a:t>atividade</a:t>
            </a:r>
            <a:r>
              <a:rPr lang="pt-BR" sz="2400" dirty="0">
                <a:latin typeface="+mn-lt"/>
              </a:rPr>
              <a:t> é realizada através de </a:t>
            </a:r>
            <a:r>
              <a:rPr lang="pt-BR" sz="2400" dirty="0" smtClean="0">
                <a:latin typeface="+mn-lt"/>
              </a:rPr>
              <a:t>ações </a:t>
            </a:r>
            <a:r>
              <a:rPr lang="pt-BR" sz="2400" dirty="0">
                <a:latin typeface="+mn-lt"/>
              </a:rPr>
              <a:t>conscientes direcionadas a </a:t>
            </a:r>
            <a:r>
              <a:rPr lang="pt-BR" sz="2400" dirty="0" smtClean="0">
                <a:latin typeface="+mn-lt"/>
              </a:rPr>
              <a:t>objetivos </a:t>
            </a:r>
            <a:r>
              <a:rPr lang="pt-BR" sz="2400" dirty="0">
                <a:latin typeface="+mn-lt"/>
              </a:rPr>
              <a:t>do sujeito. As </a:t>
            </a:r>
            <a:r>
              <a:rPr lang="pt-BR" sz="2400" b="1" dirty="0">
                <a:latin typeface="+mn-lt"/>
              </a:rPr>
              <a:t>ações</a:t>
            </a:r>
            <a:r>
              <a:rPr lang="pt-BR" sz="2400" dirty="0">
                <a:latin typeface="+mn-lt"/>
              </a:rPr>
              <a:t> são </a:t>
            </a:r>
            <a:r>
              <a:rPr lang="pt-BR" sz="2400" dirty="0" smtClean="0">
                <a:latin typeface="+mn-lt"/>
              </a:rPr>
              <a:t>realizadas </a:t>
            </a:r>
            <a:r>
              <a:rPr lang="pt-BR" sz="2400" dirty="0">
                <a:latin typeface="+mn-lt"/>
              </a:rPr>
              <a:t>através de  </a:t>
            </a:r>
            <a:r>
              <a:rPr lang="pt-BR" sz="2400" b="1" dirty="0">
                <a:latin typeface="+mn-lt"/>
              </a:rPr>
              <a:t>operações</a:t>
            </a:r>
            <a:r>
              <a:rPr lang="pt-BR" sz="2400" dirty="0">
                <a:latin typeface="+mn-lt"/>
              </a:rPr>
              <a:t> </a:t>
            </a:r>
            <a:r>
              <a:rPr lang="pt-BR" sz="2400" dirty="0" smtClean="0">
                <a:latin typeface="+mn-lt"/>
              </a:rPr>
              <a:t>inconscientes</a:t>
            </a:r>
            <a:r>
              <a:rPr lang="pt-BR" sz="2400" dirty="0">
                <a:latin typeface="+mn-lt"/>
              </a:rPr>
              <a:t>, disparadas pela </a:t>
            </a:r>
            <a:r>
              <a:rPr lang="pt-BR" sz="2400" dirty="0" smtClean="0">
                <a:latin typeface="+mn-lt"/>
              </a:rPr>
              <a:t>estrutura </a:t>
            </a:r>
            <a:r>
              <a:rPr lang="pt-BR" sz="2400" dirty="0">
                <a:latin typeface="+mn-lt"/>
              </a:rPr>
              <a:t>da atividade e </a:t>
            </a:r>
            <a:r>
              <a:rPr lang="pt-BR" sz="2400" dirty="0" smtClean="0">
                <a:latin typeface="+mn-lt"/>
              </a:rPr>
              <a:t>as condições </a:t>
            </a:r>
            <a:r>
              <a:rPr lang="pt-BR" sz="2400" dirty="0">
                <a:latin typeface="+mn-lt"/>
              </a:rPr>
              <a:t>do ambiente.</a:t>
            </a:r>
          </a:p>
        </p:txBody>
      </p:sp>
    </p:spTree>
    <p:extLst>
      <p:ext uri="{BB962C8B-B14F-4D97-AF65-F5344CB8AC3E}">
        <p14:creationId xmlns:p14="http://schemas.microsoft.com/office/powerpoint/2010/main" val="389422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 da Atividade (2/3)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atividade humana possui três características básicas:</a:t>
            </a:r>
          </a:p>
          <a:p>
            <a:pPr lvl="1"/>
            <a:r>
              <a:rPr lang="pt-BR" dirty="0" smtClean="0"/>
              <a:t>é </a:t>
            </a:r>
            <a:r>
              <a:rPr lang="pt-BR" b="1" dirty="0" smtClean="0"/>
              <a:t>dirigida </a:t>
            </a:r>
            <a:r>
              <a:rPr lang="pt-BR" b="1" dirty="0"/>
              <a:t>a um objeto</a:t>
            </a:r>
            <a:r>
              <a:rPr lang="pt-BR" dirty="0"/>
              <a:t> material ou ideal;</a:t>
            </a:r>
          </a:p>
          <a:p>
            <a:pPr lvl="1"/>
            <a:r>
              <a:rPr lang="pt-BR" dirty="0"/>
              <a:t>é </a:t>
            </a:r>
            <a:r>
              <a:rPr lang="pt-BR" b="1" dirty="0" smtClean="0"/>
              <a:t>mediada</a:t>
            </a:r>
            <a:r>
              <a:rPr lang="pt-BR" dirty="0" smtClean="0"/>
              <a:t> </a:t>
            </a:r>
            <a:r>
              <a:rPr lang="pt-BR" dirty="0"/>
              <a:t>por artefatos;</a:t>
            </a:r>
          </a:p>
          <a:p>
            <a:pPr lvl="1"/>
            <a:r>
              <a:rPr lang="pt-BR" dirty="0" smtClean="0"/>
              <a:t>é </a:t>
            </a:r>
            <a:r>
              <a:rPr lang="pt-BR" b="1" dirty="0" smtClean="0"/>
              <a:t>socialmente </a:t>
            </a:r>
            <a:r>
              <a:rPr lang="pt-BR" b="1" dirty="0"/>
              <a:t>constituída </a:t>
            </a:r>
            <a:r>
              <a:rPr lang="pt-BR" dirty="0"/>
              <a:t>dentro de uma </a:t>
            </a:r>
            <a:r>
              <a:rPr lang="pt-BR" b="1" dirty="0" smtClean="0"/>
              <a:t>cultura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6" name="Picture 2" descr="D:\Meus Documentos\Docs\FTP\Livro de IHC\material para o site\figuras\Figura 3.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01008"/>
            <a:ext cx="473115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7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 da Atividade (3/3)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7620000" cy="4800600"/>
          </a:xfrm>
        </p:spPr>
        <p:txBody>
          <a:bodyPr/>
          <a:lstStyle/>
          <a:p>
            <a:pPr lvl="0"/>
            <a:r>
              <a:rPr lang="pt-BR" dirty="0" smtClean="0"/>
              <a:t>alguns pontos abordados em IHC </a:t>
            </a:r>
          </a:p>
          <a:p>
            <a:pPr lvl="1"/>
            <a:r>
              <a:rPr lang="pt-BR" dirty="0" smtClean="0"/>
              <a:t>análise </a:t>
            </a:r>
            <a:r>
              <a:rPr lang="pt-BR" dirty="0"/>
              <a:t>e design de uma prática de trabalho específica, considerando as qualificações, o ambiente de trabalho, a divisão de trabalho e assim por diante;</a:t>
            </a:r>
          </a:p>
          <a:p>
            <a:pPr lvl="1"/>
            <a:r>
              <a:rPr lang="pt-BR" dirty="0"/>
              <a:t>análise e design com foco no uso real e na complexidade da atividade multiusuário e, em particular, na noção essencial do artefato como mediador da atividade humana;</a:t>
            </a:r>
          </a:p>
          <a:p>
            <a:pPr lvl="1"/>
            <a:r>
              <a:rPr lang="pt-BR" dirty="0"/>
              <a:t>o desenvolvimento da experiência e do uso em geral;</a:t>
            </a:r>
          </a:p>
          <a:p>
            <a:pPr lvl="1"/>
            <a:r>
              <a:rPr lang="pt-BR" dirty="0"/>
              <a:t>a participação ativa do usuário no design, e foco no uso como parte do design.</a:t>
            </a:r>
          </a:p>
          <a:p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0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Cognição Distribuída (1/2)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7859216" cy="4800600"/>
          </a:xfrm>
        </p:spPr>
        <p:txBody>
          <a:bodyPr/>
          <a:lstStyle/>
          <a:p>
            <a:r>
              <a:rPr lang="pt-BR" dirty="0"/>
              <a:t>amplia a semântica de cognitivo para </a:t>
            </a:r>
            <a:r>
              <a:rPr lang="pt-BR" dirty="0" smtClean="0"/>
              <a:t>abranger </a:t>
            </a:r>
            <a:r>
              <a:rPr lang="pt-BR" dirty="0"/>
              <a:t>as interações entre pessoas, recursos e materiais no </a:t>
            </a:r>
            <a:r>
              <a:rPr lang="pt-BR" dirty="0" smtClean="0"/>
              <a:t>ambiente</a:t>
            </a:r>
            <a:endParaRPr lang="pt-BR" dirty="0"/>
          </a:p>
        </p:txBody>
      </p:sp>
      <p:pic>
        <p:nvPicPr>
          <p:cNvPr id="5" name="Picture 2" descr="D:\Meus Documentos\Docs\FTP\Livro de IHC\material para o site\figuras\Figura 3.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53" y="2420888"/>
            <a:ext cx="3002352" cy="115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93096"/>
            <a:ext cx="7423098" cy="240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eta entalhada para a direita 10"/>
          <p:cNvSpPr/>
          <p:nvPr/>
        </p:nvSpPr>
        <p:spPr>
          <a:xfrm rot="2740431">
            <a:off x="3705376" y="3619188"/>
            <a:ext cx="687658" cy="588611"/>
          </a:xfrm>
          <a:prstGeom prst="notchedRightArrow">
            <a:avLst>
              <a:gd name="adj1" fmla="val 45189"/>
              <a:gd name="adj2" fmla="val 4502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25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Cognição Distribuída (2/2)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7859216" cy="5112568"/>
          </a:xfrm>
        </p:spPr>
        <p:txBody>
          <a:bodyPr/>
          <a:lstStyle/>
          <a:p>
            <a:endParaRPr lang="pt-BR" sz="2100" dirty="0" smtClean="0"/>
          </a:p>
          <a:p>
            <a:endParaRPr lang="pt-BR" sz="2100" dirty="0"/>
          </a:p>
          <a:p>
            <a:endParaRPr lang="pt-BR" sz="2100" dirty="0" smtClean="0"/>
          </a:p>
          <a:p>
            <a:endParaRPr lang="pt-BR" sz="2100" dirty="0"/>
          </a:p>
          <a:p>
            <a:endParaRPr lang="pt-BR" sz="1600" dirty="0" smtClean="0"/>
          </a:p>
          <a:p>
            <a:endParaRPr lang="pt-BR" sz="2100" dirty="0" smtClean="0"/>
          </a:p>
          <a:p>
            <a:endParaRPr lang="pt-BR" sz="1600" dirty="0" smtClean="0"/>
          </a:p>
          <a:p>
            <a:r>
              <a:rPr lang="pt-BR" sz="2100" dirty="0" smtClean="0"/>
              <a:t>descreve </a:t>
            </a:r>
            <a:r>
              <a:rPr lang="pt-BR" sz="2100" dirty="0"/>
              <a:t>o contexto da atividade, os objetivos do sistema funcional e seus recursos disponíveis;</a:t>
            </a:r>
          </a:p>
          <a:p>
            <a:r>
              <a:rPr lang="pt-BR" sz="2100" dirty="0" smtClean="0"/>
              <a:t>identifica </a:t>
            </a:r>
            <a:r>
              <a:rPr lang="pt-BR" sz="2100" dirty="0"/>
              <a:t>as entradas e saídas do sistema funcional;</a:t>
            </a:r>
          </a:p>
          <a:p>
            <a:r>
              <a:rPr lang="pt-BR" sz="2100" dirty="0" smtClean="0"/>
              <a:t>identifica </a:t>
            </a:r>
            <a:r>
              <a:rPr lang="pt-BR" sz="2100" dirty="0"/>
              <a:t>as representações e processos disponíveis;</a:t>
            </a:r>
          </a:p>
          <a:p>
            <a:r>
              <a:rPr lang="pt-BR" sz="2100" dirty="0" smtClean="0"/>
              <a:t>identifica </a:t>
            </a:r>
            <a:r>
              <a:rPr lang="pt-BR" sz="2100" dirty="0"/>
              <a:t>as atividades de transformação que ocorrem durante a resolução de problemas para atingir o objetivo do sistema funcional.</a:t>
            </a:r>
          </a:p>
          <a:p>
            <a:endParaRPr lang="pt-BR" sz="2100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9" y="1529675"/>
            <a:ext cx="7423098" cy="240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2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Semiótica (1/7)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caracteriza </a:t>
            </a:r>
            <a:r>
              <a:rPr lang="pt-BR" dirty="0"/>
              <a:t>a interação humano-computador como um caso particular de comunicação </a:t>
            </a:r>
            <a:r>
              <a:rPr lang="pt-BR" dirty="0" smtClean="0"/>
              <a:t>humana </a:t>
            </a:r>
            <a:r>
              <a:rPr lang="pt-BR" dirty="0"/>
              <a:t>mediada por sistemas </a:t>
            </a:r>
            <a:r>
              <a:rPr lang="pt-BR" dirty="0" smtClean="0"/>
              <a:t>computacionais </a:t>
            </a:r>
          </a:p>
          <a:p>
            <a:r>
              <a:rPr lang="pt-BR" dirty="0" smtClean="0"/>
              <a:t>foco na comunicação </a:t>
            </a:r>
            <a:r>
              <a:rPr lang="pt-BR" dirty="0"/>
              <a:t>entre </a:t>
            </a:r>
            <a:r>
              <a:rPr lang="pt-BR" b="1" dirty="0"/>
              <a:t>designers</a:t>
            </a:r>
            <a:r>
              <a:rPr lang="pt-BR" dirty="0"/>
              <a:t>, </a:t>
            </a:r>
            <a:r>
              <a:rPr lang="pt-BR" b="1" dirty="0"/>
              <a:t>usuários</a:t>
            </a:r>
            <a:r>
              <a:rPr lang="pt-BR" dirty="0"/>
              <a:t> e </a:t>
            </a:r>
            <a:r>
              <a:rPr lang="pt-BR" b="1" dirty="0" smtClean="0"/>
              <a:t>sistemas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1452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Semiótica (2/7)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investiga </a:t>
            </a:r>
            <a:r>
              <a:rPr lang="pt-BR" dirty="0"/>
              <a:t>processos de comunicação </a:t>
            </a:r>
            <a:r>
              <a:rPr lang="pt-BR" dirty="0" smtClean="0"/>
              <a:t>em </a:t>
            </a:r>
            <a:r>
              <a:rPr lang="pt-BR" dirty="0"/>
              <a:t>dois níveis distintos: </a:t>
            </a:r>
            <a:endParaRPr lang="pt-BR" dirty="0" smtClean="0"/>
          </a:p>
          <a:p>
            <a:pPr lvl="1"/>
            <a:r>
              <a:rPr lang="pt-BR" dirty="0" smtClean="0"/>
              <a:t>a </a:t>
            </a:r>
            <a:r>
              <a:rPr lang="pt-BR" dirty="0"/>
              <a:t>comunicação direta </a:t>
            </a:r>
            <a:r>
              <a:rPr lang="pt-BR" b="1" dirty="0" smtClean="0"/>
              <a:t>usuário–sistema</a:t>
            </a:r>
            <a:r>
              <a:rPr lang="pt-BR" dirty="0" smtClean="0"/>
              <a:t> </a:t>
            </a:r>
            <a:r>
              <a:rPr lang="pt-BR" dirty="0"/>
              <a:t>e </a:t>
            </a:r>
            <a:endParaRPr lang="pt-BR" dirty="0" smtClean="0"/>
          </a:p>
          <a:p>
            <a:pPr lvl="1"/>
            <a:r>
              <a:rPr lang="pt-BR" dirty="0" smtClean="0"/>
              <a:t>a </a:t>
            </a:r>
            <a:r>
              <a:rPr lang="pt-BR" dirty="0"/>
              <a:t>metacomunicação </a:t>
            </a:r>
            <a:r>
              <a:rPr lang="pt-BR" dirty="0" smtClean="0"/>
              <a:t>do </a:t>
            </a:r>
            <a:r>
              <a:rPr lang="pt-BR" b="1" dirty="0" smtClean="0"/>
              <a:t>designer </a:t>
            </a:r>
            <a:r>
              <a:rPr lang="pt-BR" b="1" dirty="0"/>
              <a:t>para o usuário </a:t>
            </a:r>
            <a:r>
              <a:rPr lang="pt-BR" dirty="0"/>
              <a:t>mediada pelo sistema, através da sua </a:t>
            </a:r>
            <a:r>
              <a:rPr lang="pt-BR" dirty="0" smtClean="0"/>
              <a:t>interface.</a:t>
            </a:r>
            <a:endParaRPr lang="pt-BR" dirty="0"/>
          </a:p>
        </p:txBody>
      </p:sp>
      <p:pic>
        <p:nvPicPr>
          <p:cNvPr id="11266" name="Picture 2" descr="D:\Meus Documentos\Docs\FTP\Livro de IHC\material para o site\figuras\Figura 3.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87948"/>
            <a:ext cx="6915603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0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Semiótica (3/7)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paráfrase da </a:t>
            </a:r>
            <a:r>
              <a:rPr lang="pt-BR" dirty="0" err="1" smtClean="0"/>
              <a:t>metamensagem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27584" y="2204864"/>
            <a:ext cx="6768752" cy="2677656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n-lt"/>
              </a:rPr>
              <a:t>Este é o meu </a:t>
            </a:r>
            <a:r>
              <a:rPr lang="pt-BR" sz="2400" dirty="0" smtClean="0">
                <a:latin typeface="+mn-lt"/>
              </a:rPr>
              <a:t>(designer) entendimento de </a:t>
            </a:r>
            <a:r>
              <a:rPr lang="pt-BR" sz="2400" dirty="0">
                <a:latin typeface="+mn-lt"/>
              </a:rPr>
              <a:t>quem </a:t>
            </a:r>
            <a:r>
              <a:rPr lang="pt-BR" sz="2400" dirty="0" smtClean="0">
                <a:latin typeface="+mn-lt"/>
              </a:rPr>
              <a:t>você (usuário) </a:t>
            </a:r>
            <a:r>
              <a:rPr lang="pt-BR" sz="2400" dirty="0">
                <a:latin typeface="+mn-lt"/>
              </a:rPr>
              <a:t>é, do que aprendi que você quer ou precisa fazer, de que maneiras prefere fazer, e por quê. Este, portanto, é o sistema que projetei para você, e esta é a forma como </a:t>
            </a:r>
            <a:r>
              <a:rPr lang="pt-BR" sz="2400" dirty="0" smtClean="0">
                <a:latin typeface="+mn-lt"/>
              </a:rPr>
              <a:t>você </a:t>
            </a:r>
            <a:r>
              <a:rPr lang="pt-BR" sz="2400" dirty="0">
                <a:latin typeface="+mn-lt"/>
              </a:rPr>
              <a:t>pode ou deve utilizá-lo para alcançar uma gama de objetivos que se encaixam nesta visão.</a:t>
            </a:r>
          </a:p>
        </p:txBody>
      </p:sp>
    </p:spTree>
    <p:extLst>
      <p:ext uri="{BB962C8B-B14F-4D97-AF65-F5344CB8AC3E}">
        <p14:creationId xmlns:p14="http://schemas.microsoft.com/office/powerpoint/2010/main" val="38757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</a:t>
            </a:r>
            <a:r>
              <a:rPr lang="pt-BR" dirty="0"/>
              <a:t>de </a:t>
            </a:r>
            <a:r>
              <a:rPr lang="pt-BR" dirty="0" err="1"/>
              <a:t>Hick-Hyman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relaciona </a:t>
            </a:r>
            <a:r>
              <a:rPr lang="pt-BR" dirty="0"/>
              <a:t>o tempo que </a:t>
            </a:r>
            <a:r>
              <a:rPr lang="pt-BR" dirty="0" smtClean="0"/>
              <a:t>uma pessoa leva para </a:t>
            </a:r>
            <a:r>
              <a:rPr lang="pt-BR" dirty="0"/>
              <a:t>tomar uma </a:t>
            </a:r>
            <a:r>
              <a:rPr lang="pt-BR" dirty="0" smtClean="0"/>
              <a:t>decisão </a:t>
            </a:r>
            <a:r>
              <a:rPr lang="pt-BR" dirty="0"/>
              <a:t>com o número de possíveis escolhas que ela </a:t>
            </a:r>
            <a:r>
              <a:rPr lang="pt-BR" dirty="0" smtClean="0"/>
              <a:t>possui</a:t>
            </a:r>
          </a:p>
          <a:p>
            <a:endParaRPr lang="pt-BR" dirty="0"/>
          </a:p>
          <a:p>
            <a:pPr lvl="1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849275" y="2564904"/>
                <a:ext cx="7323126" cy="2957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/>
                        </a:rPr>
                        <m:t>𝑇</m:t>
                      </m:r>
                      <m:r>
                        <a:rPr lang="pt-BR" sz="2000" i="1" smtClean="0">
                          <a:latin typeface="Cambria Math"/>
                        </a:rPr>
                        <m:t> = </m:t>
                      </m:r>
                      <m:r>
                        <a:rPr lang="pt-BR" sz="2000" i="1" smtClean="0">
                          <a:latin typeface="Cambria Math"/>
                        </a:rPr>
                        <m:t>𝑘</m:t>
                      </m:r>
                      <m:r>
                        <a:rPr lang="pt-BR" sz="2000" i="1" smtClean="0">
                          <a:latin typeface="Cambria Math"/>
                        </a:rPr>
                        <m:t> × </m:t>
                      </m:r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/>
                            </a:rPr>
                            <m:t>𝑁</m:t>
                          </m:r>
                          <m:r>
                            <a:rPr lang="pt-BR" sz="2000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2000" i="1">
                          <a:latin typeface="Cambria Math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pt-BR" sz="2000" i="1">
                          <a:latin typeface="Cambria Math"/>
                        </a:rPr>
                        <m:t>𝑐𝑎𝑠𝑜</m:t>
                      </m:r>
                      <m:r>
                        <a:rPr lang="pt-BR" sz="2000" i="1">
                          <a:latin typeface="Cambria Math"/>
                        </a:rPr>
                        <m:t> </m:t>
                      </m:r>
                      <m:r>
                        <a:rPr lang="pt-BR" sz="2000" i="1">
                          <a:latin typeface="Cambria Math"/>
                        </a:rPr>
                        <m:t>𝑎𝑠</m:t>
                      </m:r>
                      <m:r>
                        <a:rPr lang="pt-BR" sz="2000" i="1">
                          <a:latin typeface="Cambria Math"/>
                        </a:rPr>
                        <m:t> </m:t>
                      </m:r>
                      <m:r>
                        <a:rPr lang="pt-BR" sz="2000" i="1">
                          <a:latin typeface="Cambria Math"/>
                        </a:rPr>
                        <m:t>𝑜𝑝</m:t>
                      </m:r>
                      <m:r>
                        <a:rPr lang="pt-BR" sz="2000" i="1">
                          <a:latin typeface="Cambria Math"/>
                        </a:rPr>
                        <m:t>çõ</m:t>
                      </m:r>
                      <m:r>
                        <a:rPr lang="pt-BR" sz="2000" i="1">
                          <a:latin typeface="Cambria Math"/>
                        </a:rPr>
                        <m:t>𝑒𝑠</m:t>
                      </m:r>
                      <m:r>
                        <a:rPr lang="pt-BR" sz="2000" i="1">
                          <a:latin typeface="Cambria Math"/>
                        </a:rPr>
                        <m:t> </m:t>
                      </m:r>
                      <m:r>
                        <a:rPr lang="pt-BR" sz="2000" i="1">
                          <a:latin typeface="Cambria Math"/>
                        </a:rPr>
                        <m:t>𝑡𝑒𝑛h𝑎𝑚</m:t>
                      </m:r>
                      <m:r>
                        <a:rPr lang="pt-BR" sz="2000" i="1">
                          <a:latin typeface="Cambria Math"/>
                        </a:rPr>
                        <m:t> </m:t>
                      </m:r>
                      <m:r>
                        <a:rPr lang="pt-BR" sz="2000" i="1">
                          <a:latin typeface="Cambria Math"/>
                        </a:rPr>
                        <m:t>𝑖𝑔𝑢𝑎𝑙</m:t>
                      </m:r>
                      <m:r>
                        <a:rPr lang="pt-BR" sz="2000" i="1">
                          <a:latin typeface="Cambria Math"/>
                        </a:rPr>
                        <m:t> </m:t>
                      </m:r>
                      <m:r>
                        <a:rPr lang="pt-BR" sz="2000" i="1">
                          <a:latin typeface="Cambria Math"/>
                        </a:rPr>
                        <m:t>𝑝𝑟𝑜𝑏𝑎𝑏𝑖𝑙𝑖𝑑𝑎𝑑𝑒</m:t>
                      </m:r>
                      <m:r>
                        <a:rPr lang="pt-BR" sz="2000" i="1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pt-BR" sz="2000" i="1" dirty="0" smtClean="0">
                  <a:latin typeface="Cambria Math"/>
                </a:endParaRPr>
              </a:p>
              <a:p>
                <a:endParaRPr lang="pt-BR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𝑇</m:t>
                      </m:r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r>
                        <a:rPr lang="pt-BR" sz="2000" b="0" i="1" smtClean="0">
                          <a:latin typeface="Cambria Math"/>
                        </a:rPr>
                        <m:t>𝑘</m:t>
                      </m:r>
                      <m:r>
                        <a:rPr lang="pt-BR" sz="2000" b="0" i="1" smtClean="0">
                          <a:latin typeface="Cambria Math"/>
                        </a:rPr>
                        <m:t> ×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1+ </m:t>
                          </m:r>
                          <m:f>
                            <m:fPr>
                              <m:type m:val="lin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t-BR" sz="2000" b="0" i="1" dirty="0" smtClean="0">
                  <a:latin typeface="Cambria Math"/>
                  <a:ea typeface="Cambria Math"/>
                </a:endParaRPr>
              </a:p>
              <a:p>
                <a:r>
                  <a:rPr lang="pt-BR" sz="2000" i="1" dirty="0" smtClean="0">
                    <a:latin typeface="Cambria Math"/>
                  </a:rPr>
                  <a:t>onde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pt-BR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pt-BR" sz="2000" i="1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BR" sz="2000" i="1" dirty="0" smtClean="0">
                    <a:latin typeface="Cambria Math"/>
                  </a:rPr>
                  <a:t> é a probabilidade da alternativa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pt-BR" sz="2000" i="1" dirty="0" smtClean="0">
                    <a:latin typeface="Cambria Math"/>
                  </a:rPr>
                  <a:t>, </a:t>
                </a:r>
                <a:br>
                  <a:rPr lang="pt-BR" sz="2000" i="1" dirty="0" smtClean="0">
                    <a:latin typeface="Cambria Math"/>
                  </a:rPr>
                </a:br>
                <a:r>
                  <a:rPr lang="pt-BR" sz="2000" i="1" dirty="0" smtClean="0">
                    <a:latin typeface="Cambria Math"/>
                  </a:rPr>
                  <a:t>caso tenham probabilidades diferentes</a:t>
                </a:r>
              </a:p>
              <a:p>
                <a:endParaRPr lang="pt-BR" sz="2000" i="1" dirty="0" smtClean="0">
                  <a:latin typeface="Cambria Math"/>
                </a:endParaRPr>
              </a:p>
              <a:p>
                <a:endParaRPr lang="pt-BR" sz="20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𝑘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≈150 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𝑚𝑠</m:t>
                    </m:r>
                  </m:oMath>
                </a14:m>
                <a:r>
                  <a:rPr lang="pt-BR" sz="2000" dirty="0" smtClean="0">
                    <a:latin typeface="Cambria Math"/>
                  </a:rPr>
                  <a:t> (constante obtida empiricamente)</a:t>
                </a:r>
                <a:endParaRPr lang="pt-BR" sz="20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75" y="2564904"/>
                <a:ext cx="7323126" cy="2957541"/>
              </a:xfrm>
              <a:prstGeom prst="rect">
                <a:avLst/>
              </a:prstGeom>
              <a:blipFill rotWithShape="1">
                <a:blip r:embed="rId3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Semiótica (4/7)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97152"/>
          </a:xfrm>
        </p:spPr>
        <p:txBody>
          <a:bodyPr/>
          <a:lstStyle/>
          <a:p>
            <a:r>
              <a:rPr lang="pt-BR" dirty="0" smtClean="0"/>
              <a:t>espaço de design de IHC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114300" indent="0">
              <a:buNone/>
            </a:pPr>
            <a:endParaRPr lang="pt-BR" sz="2800" dirty="0"/>
          </a:p>
          <a:p>
            <a:pPr lvl="1"/>
            <a:r>
              <a:rPr lang="pt-BR" b="1" dirty="0"/>
              <a:t>quem  é  o  emissor  (designer)?</a:t>
            </a:r>
            <a:r>
              <a:rPr lang="pt-BR" dirty="0"/>
              <a:t> </a:t>
            </a:r>
            <a:r>
              <a:rPr lang="pt-BR" dirty="0" smtClean="0"/>
              <a:t>Que  </a:t>
            </a:r>
            <a:r>
              <a:rPr lang="pt-BR" dirty="0"/>
              <a:t>aspectos  das  limitações,  motivações, crenças e preferências do designer devem ser comunicados ao usuário para o benefício da metacomunicação;</a:t>
            </a:r>
          </a:p>
          <a:p>
            <a:pPr lvl="1"/>
            <a:r>
              <a:rPr lang="pt-BR" b="1" dirty="0"/>
              <a:t>quem  é  o  receptor  (</a:t>
            </a:r>
            <a:r>
              <a:rPr lang="pt-BR" b="1" dirty="0" smtClean="0"/>
              <a:t>usuário)?  </a:t>
            </a:r>
            <a:r>
              <a:rPr lang="pt-BR" dirty="0" smtClean="0"/>
              <a:t>Que  </a:t>
            </a:r>
            <a:r>
              <a:rPr lang="pt-BR" dirty="0"/>
              <a:t>aspectos  das  limitações,  motivações, crenças e preferências do usuário, tal como interpretado pelo designer, devem ser comunicados aos usuários reais para que eles assumam seu papel como interlocutores do sistema;</a:t>
            </a:r>
          </a:p>
          <a:p>
            <a:pPr marL="11430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 descr="D:\Meus Documentos\Docs\FTP\Livro de IHC\material para o site\figuras\Figura 3.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07" y="2132856"/>
            <a:ext cx="5103453" cy="17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2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Semiótica (5/7)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97152"/>
          </a:xfrm>
        </p:spPr>
        <p:txBody>
          <a:bodyPr/>
          <a:lstStyle/>
          <a:p>
            <a:r>
              <a:rPr lang="pt-BR" dirty="0" smtClean="0"/>
              <a:t>espaço de design de IHC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114300" indent="0">
              <a:buNone/>
            </a:pPr>
            <a:endParaRPr lang="pt-BR" sz="2800" dirty="0"/>
          </a:p>
          <a:p>
            <a:pPr lvl="1"/>
            <a:r>
              <a:rPr lang="pt-BR" b="1" dirty="0"/>
              <a:t>qual é o contexto da comunicação? </a:t>
            </a:r>
            <a:r>
              <a:rPr lang="pt-BR" dirty="0"/>
              <a:t>Que elementos do contexto de interação — psicológico, sociocultural, tecnológico, físico etc. — devem ser processados pelo sistema, e como;</a:t>
            </a:r>
          </a:p>
          <a:p>
            <a:pPr lvl="1"/>
            <a:r>
              <a:rPr lang="pt-BR" b="1" dirty="0" smtClean="0"/>
              <a:t>qual é o código da comunicação?</a:t>
            </a:r>
            <a:r>
              <a:rPr lang="pt-BR" dirty="0" smtClean="0"/>
              <a:t> Que códigos computáveis podem ou devem ser utilizados para apoiar a metacomunicação eﬁciente, ou seja, qual deve ser a linguagem de interface;</a:t>
            </a:r>
          </a:p>
          <a:p>
            <a:pPr marL="11430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 descr="D:\Meus Documentos\Docs\FTP\Livro de IHC\material para o site\figuras\Figura 3.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07" y="2132856"/>
            <a:ext cx="5103453" cy="17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2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Semiótica (6/7)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97152"/>
          </a:xfrm>
        </p:spPr>
        <p:txBody>
          <a:bodyPr/>
          <a:lstStyle/>
          <a:p>
            <a:r>
              <a:rPr lang="pt-BR" dirty="0" smtClean="0"/>
              <a:t>espaço de design de IHC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114300" indent="0">
              <a:buNone/>
            </a:pPr>
            <a:endParaRPr lang="pt-BR" sz="2800" dirty="0"/>
          </a:p>
          <a:p>
            <a:pPr lvl="1"/>
            <a:r>
              <a:rPr lang="pt-BR" b="1" dirty="0"/>
              <a:t>qual é o canal?</a:t>
            </a:r>
            <a:r>
              <a:rPr lang="pt-BR" dirty="0"/>
              <a:t> Quais canais de comunicação estão disponíveis para a metacomunicação designer–usuário, e como eles podem ou devem ser utilizados;</a:t>
            </a:r>
          </a:p>
          <a:p>
            <a:pPr lvl="1"/>
            <a:r>
              <a:rPr lang="pt-BR" b="1" dirty="0"/>
              <a:t>qual é a mensagem? </a:t>
            </a:r>
            <a:r>
              <a:rPr lang="pt-BR" dirty="0"/>
              <a:t>O que o designer quer contar aos usuários, e com que efeito, ou seja, qual é a intenção comunicativa do designer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026" name="Picture 2" descr="D:\Meus Documentos\Docs\FTP\Livro de IHC\material para o site\figuras\Figura 3.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07" y="2132856"/>
            <a:ext cx="5103453" cy="17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91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Semiótica (7/7)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 smtClean="0"/>
              <a:t>objetivo </a:t>
            </a:r>
            <a:r>
              <a:rPr lang="pt-BR" dirty="0"/>
              <a:t>do </a:t>
            </a:r>
            <a:r>
              <a:rPr lang="pt-BR" dirty="0" smtClean="0"/>
              <a:t>designer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987824" y="2636912"/>
            <a:ext cx="5364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 smtClean="0">
                <a:latin typeface="+mn-lt"/>
              </a:rPr>
              <a:t>introduzir</a:t>
            </a:r>
            <a:endParaRPr lang="pt-BR" sz="9600" b="1" dirty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39552" y="3140968"/>
            <a:ext cx="179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+mn-lt"/>
              </a:rPr>
              <a:t>produzir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340397" y="2876743"/>
            <a:ext cx="1079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latin typeface="+mn-lt"/>
              </a:rPr>
              <a:t>+</a:t>
            </a:r>
            <a:endParaRPr lang="pt-BR" sz="7200" dirty="0">
              <a:latin typeface="+mn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12204" y="5127575"/>
            <a:ext cx="72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n-lt"/>
              </a:rPr>
              <a:t>o </a:t>
            </a:r>
            <a:r>
              <a:rPr lang="pt-BR" sz="2400" dirty="0">
                <a:latin typeface="+mn-lt"/>
              </a:rPr>
              <a:t>sistema interativo para os </a:t>
            </a:r>
            <a:r>
              <a:rPr lang="pt-BR" sz="2400" dirty="0" smtClean="0">
                <a:latin typeface="+mn-lt"/>
              </a:rPr>
              <a:t>usuários através da interface</a:t>
            </a:r>
          </a:p>
        </p:txBody>
      </p:sp>
    </p:spTree>
    <p:extLst>
      <p:ext uri="{BB962C8B-B14F-4D97-AF65-F5344CB8AC3E}">
        <p14:creationId xmlns:p14="http://schemas.microsoft.com/office/powerpoint/2010/main" val="20754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extraclasse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leitura do Capítulo 3 é fundamental para compreender melhor as abordagens teóricas de IHC. </a:t>
            </a:r>
          </a:p>
          <a:p>
            <a:r>
              <a:rPr lang="pt-BR" dirty="0" smtClean="0"/>
              <a:t>Realização das atividades do Capítulo 3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</a:t>
            </a:r>
            <a:r>
              <a:rPr lang="pt-BR" dirty="0"/>
              <a:t>de </a:t>
            </a:r>
            <a:r>
              <a:rPr lang="pt-BR" dirty="0" err="1"/>
              <a:t>Hick-Hyman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relaciona </a:t>
            </a:r>
            <a:r>
              <a:rPr lang="pt-BR" dirty="0"/>
              <a:t>o tempo que </a:t>
            </a:r>
            <a:r>
              <a:rPr lang="pt-BR" dirty="0" smtClean="0"/>
              <a:t>uma pessoa leva para </a:t>
            </a:r>
            <a:r>
              <a:rPr lang="pt-BR" dirty="0"/>
              <a:t>tomar uma </a:t>
            </a:r>
            <a:r>
              <a:rPr lang="pt-BR" dirty="0" smtClean="0"/>
              <a:t>decisão </a:t>
            </a:r>
            <a:r>
              <a:rPr lang="pt-BR" dirty="0"/>
              <a:t>com o número de possíveis escolhas que ela </a:t>
            </a:r>
            <a:r>
              <a:rPr lang="pt-BR" dirty="0" smtClean="0"/>
              <a:t>possui</a:t>
            </a:r>
          </a:p>
          <a:p>
            <a:endParaRPr lang="pt-BR" dirty="0"/>
          </a:p>
          <a:p>
            <a:pPr lvl="1">
              <a:buNone/>
            </a:pPr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5"/>
            <a:ext cx="4176464" cy="3581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827584" y="6156593"/>
            <a:ext cx="18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ordem alfabética</a:t>
            </a:r>
            <a:endParaRPr lang="pt-BR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326656" y="6156593"/>
            <a:ext cx="1872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ordem por região </a:t>
            </a:r>
            <a:b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(Norte, Nordeste, ...)</a:t>
            </a:r>
            <a:endParaRPr lang="pt-BR" sz="14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364088" y="3175523"/>
            <a:ext cx="2808312" cy="2125685"/>
          </a:xfrm>
          <a:prstGeom prst="wedgeRoundRectCallout">
            <a:avLst>
              <a:gd name="adj1" fmla="val 26651"/>
              <a:gd name="adj2" fmla="val 647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 smtClean="0"/>
              <a:t>Em </a:t>
            </a:r>
            <a:r>
              <a:rPr lang="pt-BR" sz="2200" dirty="0"/>
              <a:t>qual alternativa é mais rápido localizar um estado que você não </a:t>
            </a:r>
            <a:r>
              <a:rPr lang="pt-BR" sz="2200" dirty="0" smtClean="0"/>
              <a:t>conhece? </a:t>
            </a:r>
          </a:p>
          <a:p>
            <a:r>
              <a:rPr lang="pt-BR" sz="2200" dirty="0" smtClean="0"/>
              <a:t>Por </a:t>
            </a:r>
            <a:r>
              <a:rPr lang="pt-BR" sz="2200" dirty="0"/>
              <a:t>quê?</a:t>
            </a:r>
          </a:p>
        </p:txBody>
      </p:sp>
    </p:spTree>
    <p:extLst>
      <p:ext uri="{BB962C8B-B14F-4D97-AF65-F5344CB8AC3E}">
        <p14:creationId xmlns:p14="http://schemas.microsoft.com/office/powerpoint/2010/main" val="12121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</a:t>
            </a:r>
            <a:r>
              <a:rPr lang="pt-BR" dirty="0"/>
              <a:t>de </a:t>
            </a:r>
            <a:r>
              <a:rPr lang="pt-BR" dirty="0" err="1"/>
              <a:t>Fitts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relaciona o tempo (T) que uma </a:t>
            </a:r>
            <a:r>
              <a:rPr lang="pt-BR" dirty="0" smtClean="0"/>
              <a:t>pessoa </a:t>
            </a:r>
            <a:r>
              <a:rPr lang="pt-BR" dirty="0"/>
              <a:t>leva para apontar para algo com o tamanho (S) do objeto-alvo e com a </a:t>
            </a:r>
            <a:r>
              <a:rPr lang="pt-BR" dirty="0" smtClean="0"/>
              <a:t>distância </a:t>
            </a:r>
            <a:r>
              <a:rPr lang="pt-BR" dirty="0"/>
              <a:t>(D) entre a mão da pessoa e esse </a:t>
            </a:r>
            <a:r>
              <a:rPr lang="pt-BR" dirty="0" smtClean="0"/>
              <a:t>objeto-alvo</a:t>
            </a:r>
          </a:p>
        </p:txBody>
      </p:sp>
      <p:pic>
        <p:nvPicPr>
          <p:cNvPr id="2050" name="Picture 2" descr="D:\Meus Documentos\Docs\FTP\Livro de IHC\material para o site\figuras\Figura 3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95" y="3873872"/>
            <a:ext cx="5444297" cy="149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827584" y="2852936"/>
                <a:ext cx="4326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𝑇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𝑘</m:t>
                    </m:r>
                    <m:r>
                      <a:rPr lang="pt-BR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/>
                              </a:rPr>
                              <m:t>𝐷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/>
                              </a:rPr>
                              <m:t>𝑆</m:t>
                            </m:r>
                          </m:den>
                        </m:f>
                        <m:r>
                          <a:rPr lang="pt-BR" b="0" i="1" smtClean="0">
                            <a:latin typeface="Cambria Math"/>
                          </a:rPr>
                          <m:t>+0,5</m:t>
                        </m:r>
                      </m:e>
                    </m:d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onde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k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≈100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𝑚𝑠</m:t>
                    </m:r>
                  </m:oMath>
                </a14:m>
                <a:r>
                  <a:rPr lang="pt-BR" dirty="0" smtClean="0"/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852936"/>
                <a:ext cx="432618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7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</a:t>
            </a:r>
            <a:r>
              <a:rPr lang="pt-BR" dirty="0"/>
              <a:t>de </a:t>
            </a:r>
            <a:r>
              <a:rPr lang="pt-BR" dirty="0" err="1" smtClean="0"/>
              <a:t>Fitts</a:t>
            </a:r>
            <a:r>
              <a:rPr lang="pt-BR" dirty="0" smtClean="0"/>
              <a:t> – exemplos em IHC</a:t>
            </a:r>
            <a:endParaRPr lang="pt-BR" dirty="0"/>
          </a:p>
        </p:txBody>
      </p:sp>
      <p:pic>
        <p:nvPicPr>
          <p:cNvPr id="3074" name="Picture 2" descr="D:\Meus Documentos\Docs\FTP\Livro de IHC\material para o site\figuras\Figura 3.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88" y="1448043"/>
            <a:ext cx="4788000" cy="212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Meus Documentos\Docs\FTP\Livro de IHC\material para o site\figuras\Figura 3.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32" y="3848425"/>
            <a:ext cx="3852000" cy="224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 explicativo retangular com cantos arredondados 7"/>
          <p:cNvSpPr/>
          <p:nvPr/>
        </p:nvSpPr>
        <p:spPr>
          <a:xfrm>
            <a:off x="5652120" y="1988840"/>
            <a:ext cx="2520280" cy="1224260"/>
          </a:xfrm>
          <a:prstGeom prst="wedgeRoundRectCallout">
            <a:avLst>
              <a:gd name="adj1" fmla="val 26651"/>
              <a:gd name="adj2" fmla="val 647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Em </a:t>
            </a:r>
            <a:r>
              <a:rPr lang="pt-BR" dirty="0"/>
              <a:t>qual alternativa é mais </a:t>
            </a:r>
            <a:r>
              <a:rPr lang="pt-BR" dirty="0" smtClean="0"/>
              <a:t>rápido alcançar o </a:t>
            </a:r>
            <a:r>
              <a:rPr lang="pt-BR" b="1" dirty="0" smtClean="0"/>
              <a:t>botão salvar</a:t>
            </a:r>
            <a:r>
              <a:rPr lang="pt-BR" dirty="0" smtClean="0"/>
              <a:t>? Por </a:t>
            </a:r>
            <a:r>
              <a:rPr lang="pt-BR" dirty="0"/>
              <a:t>quê?</a:t>
            </a: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5652120" y="4437112"/>
            <a:ext cx="2520280" cy="1224260"/>
          </a:xfrm>
          <a:prstGeom prst="wedgeRoundRectCallout">
            <a:avLst>
              <a:gd name="adj1" fmla="val 26651"/>
              <a:gd name="adj2" fmla="val 647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Em </a:t>
            </a:r>
            <a:r>
              <a:rPr lang="pt-BR" dirty="0"/>
              <a:t>qual alternativa é mais </a:t>
            </a:r>
            <a:r>
              <a:rPr lang="pt-BR" dirty="0" smtClean="0"/>
              <a:t>rápido alcançar o </a:t>
            </a:r>
            <a:r>
              <a:rPr lang="pt-BR" b="1" dirty="0" smtClean="0"/>
              <a:t>menu</a:t>
            </a:r>
            <a:r>
              <a:rPr lang="pt-BR" dirty="0" smtClean="0"/>
              <a:t>? Por </a:t>
            </a:r>
            <a:r>
              <a:rPr lang="pt-BR" dirty="0"/>
              <a:t>quê?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83569" y="6093296"/>
            <a:ext cx="216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menu no topo da tela, como no MAC OS</a:t>
            </a:r>
            <a:endParaRPr lang="pt-BR" sz="16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987824" y="6093296"/>
            <a:ext cx="2253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menu no topo da janela, como no Windows</a:t>
            </a:r>
            <a:endParaRPr lang="pt-BR" sz="12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2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sz="4300" dirty="0" smtClean="0"/>
              <a:t>Processador Humano de Informação</a:t>
            </a:r>
            <a:endParaRPr lang="pt-BR" sz="4300" dirty="0"/>
          </a:p>
        </p:txBody>
      </p:sp>
      <p:pic>
        <p:nvPicPr>
          <p:cNvPr id="4098" name="Picture 2" descr="D:\Meus Documentos\Docs\FTP\Livro de IHC\material para o site\figuras\Figura 3.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08" y="1579281"/>
            <a:ext cx="5724000" cy="49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5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Princípios de </a:t>
            </a:r>
            <a:r>
              <a:rPr lang="pt-BR" dirty="0" err="1" smtClean="0"/>
              <a:t>Gestalt</a:t>
            </a:r>
            <a:r>
              <a:rPr lang="pt-BR" dirty="0" smtClean="0"/>
              <a:t> (1/2)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1560" y="1556792"/>
            <a:ext cx="5759552" cy="5069160"/>
          </a:xfrm>
        </p:spPr>
        <p:txBody>
          <a:bodyPr>
            <a:normAutofit/>
          </a:bodyPr>
          <a:lstStyle/>
          <a:p>
            <a:r>
              <a:rPr lang="pt-BR" b="1" dirty="0" smtClean="0"/>
              <a:t>proximidade</a:t>
            </a:r>
            <a:r>
              <a:rPr lang="pt-BR" dirty="0" smtClean="0"/>
              <a:t>: as entidades visuais que estão próximas umas das outras são percebidas como um grupo ou unidade;</a:t>
            </a:r>
          </a:p>
          <a:p>
            <a:pPr marL="114300" indent="0">
              <a:buNone/>
            </a:pPr>
            <a:endParaRPr lang="pt-BR" dirty="0" smtClean="0"/>
          </a:p>
          <a:p>
            <a:r>
              <a:rPr lang="pt-BR" b="1" dirty="0" smtClean="0"/>
              <a:t>boa continuidade</a:t>
            </a:r>
            <a:r>
              <a:rPr lang="pt-BR" dirty="0" smtClean="0"/>
              <a:t>: traços contínuos são percebidos mais prontamente do que contornos que mudem de direção rapidamente;</a:t>
            </a:r>
          </a:p>
          <a:p>
            <a:pPr marL="114300" indent="0">
              <a:buNone/>
            </a:pPr>
            <a:endParaRPr lang="pt-BR" dirty="0" smtClean="0"/>
          </a:p>
          <a:p>
            <a:r>
              <a:rPr lang="pt-BR" b="1" dirty="0" smtClean="0"/>
              <a:t>simetria</a:t>
            </a:r>
            <a:r>
              <a:rPr lang="pt-BR" dirty="0" smtClean="0"/>
              <a:t>: objetos simétricos são mais prontamente percebidos do que objetos assimétricos;</a:t>
            </a:r>
          </a:p>
        </p:txBody>
      </p:sp>
      <p:pic>
        <p:nvPicPr>
          <p:cNvPr id="20482" name="Picture 2" descr="C:\Users\Bruno\Documents\FTP\Livro de IHC\material para o site\figuras\Figura 3.7 continuida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51" y="3212976"/>
            <a:ext cx="1555517" cy="1152128"/>
          </a:xfrm>
          <a:prstGeom prst="rect">
            <a:avLst/>
          </a:prstGeom>
          <a:noFill/>
        </p:spPr>
      </p:pic>
      <p:pic>
        <p:nvPicPr>
          <p:cNvPr id="20485" name="Picture 5" descr="C:\Users\Bruno\Documents\FTP\Livro de IHC\material para o site\figuras\Figura 3.7 proximidad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4629" y="1530618"/>
            <a:ext cx="1399560" cy="1080120"/>
          </a:xfrm>
          <a:prstGeom prst="rect">
            <a:avLst/>
          </a:prstGeom>
          <a:noFill/>
        </p:spPr>
      </p:pic>
      <p:pic>
        <p:nvPicPr>
          <p:cNvPr id="20487" name="Picture 7" descr="C:\Users\Bruno\Documents\FTP\Livro de IHC\material para o site\figuras\Figura 3.7 simetri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6418" y="4941168"/>
            <a:ext cx="1755982" cy="792088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73596" y="120945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416B2EB-95EB-4C9D-ACFC-7AB2B208C023}" type="slidenum">
              <a:rPr lang="pt-BR" sz="1600" smtClean="0">
                <a:solidFill>
                  <a:schemeClr val="bg1"/>
                </a:solidFill>
                <a:latin typeface="+mn-lt"/>
              </a:rPr>
              <a:pPr/>
              <a:t>8</a:t>
            </a:fld>
            <a:endParaRPr lang="pt-BR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53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Princípios de </a:t>
            </a:r>
            <a:r>
              <a:rPr lang="pt-BR" dirty="0" err="1" smtClean="0"/>
              <a:t>Gestalt</a:t>
            </a:r>
            <a:r>
              <a:rPr lang="pt-BR" dirty="0" smtClean="0"/>
              <a:t> (2/2)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5400600" cy="5069160"/>
          </a:xfrm>
        </p:spPr>
        <p:txBody>
          <a:bodyPr>
            <a:normAutofit/>
          </a:bodyPr>
          <a:lstStyle/>
          <a:p>
            <a:r>
              <a:rPr lang="pt-BR" b="1" dirty="0" smtClean="0"/>
              <a:t>similaridade</a:t>
            </a:r>
            <a:r>
              <a:rPr lang="pt-BR" dirty="0" smtClean="0"/>
              <a:t>: objetos semelhantes são percebidos como um grupo;</a:t>
            </a:r>
          </a:p>
          <a:p>
            <a:pPr>
              <a:spcBef>
                <a:spcPts val="5400"/>
              </a:spcBef>
            </a:pPr>
            <a:r>
              <a:rPr lang="pt-BR" b="1" dirty="0" smtClean="0"/>
              <a:t>destino comum</a:t>
            </a:r>
            <a:r>
              <a:rPr lang="pt-BR" dirty="0" smtClean="0"/>
              <a:t>: objetos com a mesma direção de movimento são percebidos como um grupo;</a:t>
            </a:r>
          </a:p>
          <a:p>
            <a:pPr>
              <a:spcBef>
                <a:spcPts val="4200"/>
              </a:spcBef>
            </a:pPr>
            <a:r>
              <a:rPr lang="pt-BR" b="1" dirty="0" smtClean="0"/>
              <a:t>fecho</a:t>
            </a:r>
            <a:r>
              <a:rPr lang="pt-BR" dirty="0" smtClean="0"/>
              <a:t>: a mente tende a fechar contornos para completar figuras regulares, “completando as falhas” e aumentando a regularidade</a:t>
            </a:r>
            <a:endParaRPr lang="pt-BR" dirty="0"/>
          </a:p>
        </p:txBody>
      </p:sp>
      <p:pic>
        <p:nvPicPr>
          <p:cNvPr id="20483" name="Picture 3" descr="C:\Users\Bruno\Documents\FTP\Livro de IHC\material para o site\figuras\Figura 3.7 destino comu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3068960"/>
            <a:ext cx="2032031" cy="936104"/>
          </a:xfrm>
          <a:prstGeom prst="rect">
            <a:avLst/>
          </a:prstGeom>
          <a:noFill/>
        </p:spPr>
      </p:pic>
      <p:pic>
        <p:nvPicPr>
          <p:cNvPr id="20484" name="Picture 4" descr="C:\Users\Bruno\Documents\FTP\Livro de IHC\material para o site\figuras\Figura 3.7 fech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9190" y="4797152"/>
            <a:ext cx="1221162" cy="864096"/>
          </a:xfrm>
          <a:prstGeom prst="rect">
            <a:avLst/>
          </a:prstGeom>
          <a:noFill/>
        </p:spPr>
      </p:pic>
      <p:pic>
        <p:nvPicPr>
          <p:cNvPr id="20486" name="Picture 6" descr="C:\Users\Bruno\Documents\FTP\Livro de IHC\material para o site\figuras\Figura 3.7 semelhanc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3641" y="1374093"/>
            <a:ext cx="1133085" cy="1118803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73596" y="120945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416B2EB-95EB-4C9D-ACFC-7AB2B208C023}" type="slidenum">
              <a:rPr lang="pt-BR" sz="1600" smtClean="0">
                <a:solidFill>
                  <a:schemeClr val="bg1"/>
                </a:solidFill>
                <a:latin typeface="+mn-lt"/>
              </a:rPr>
              <a:pPr/>
              <a:t>9</a:t>
            </a:fld>
            <a:endParaRPr lang="pt-BR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11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rbosa e Silva 2010 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Barbosa e Silva 2010 modelo</Template>
  <TotalTime>1967</TotalTime>
  <Words>2053</Words>
  <Application>Microsoft Office PowerPoint</Application>
  <PresentationFormat>Apresentação na tela (4:3)</PresentationFormat>
  <Paragraphs>260</Paragraphs>
  <Slides>34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BrowalliaUPC</vt:lpstr>
      <vt:lpstr>Calibri</vt:lpstr>
      <vt:lpstr>Cambria Math</vt:lpstr>
      <vt:lpstr>Comic Sans MS</vt:lpstr>
      <vt:lpstr>Barbosa e Silva 2010 modelo</vt:lpstr>
      <vt:lpstr>Abordagens Teóricas de IHC</vt:lpstr>
      <vt:lpstr>Abordagens Teóricas de IHC</vt:lpstr>
      <vt:lpstr>Lei de Hick-Hyman</vt:lpstr>
      <vt:lpstr>Lei de Hick-Hyman</vt:lpstr>
      <vt:lpstr>Lei de Fitts</vt:lpstr>
      <vt:lpstr>Lei de Fitts – exemplos em IHC</vt:lpstr>
      <vt:lpstr>Processador Humano de Informação</vt:lpstr>
      <vt:lpstr>Princípios de Gestalt (1/2)</vt:lpstr>
      <vt:lpstr>Princípios de Gestalt (2/2)</vt:lpstr>
      <vt:lpstr>Engenharia Cognitiva (1/11)</vt:lpstr>
      <vt:lpstr>Engenharia Cognitiva (2/11)</vt:lpstr>
      <vt:lpstr>Engenharia Cognitiva (3/11)</vt:lpstr>
      <vt:lpstr>Engenharia Cognitiva (4/11)</vt:lpstr>
      <vt:lpstr>Engenharia Cognitiva (5/11)</vt:lpstr>
      <vt:lpstr>Engenharia Cognitiva (6/11)</vt:lpstr>
      <vt:lpstr>Engenharia Cognitiva (7/11)</vt:lpstr>
      <vt:lpstr>Engenharia Cognitiva (8/11)</vt:lpstr>
      <vt:lpstr>Engenharia Cognitiva (9/11)</vt:lpstr>
      <vt:lpstr>Engenharia Cognitiva (10/11)</vt:lpstr>
      <vt:lpstr>Engenharia Cognitiva (11/11)</vt:lpstr>
      <vt:lpstr>Abordagens Etnometodológicas</vt:lpstr>
      <vt:lpstr>Teoria da Atividade (1/3)</vt:lpstr>
      <vt:lpstr>Teoria da Atividade (2/3)</vt:lpstr>
      <vt:lpstr>Teoria da Atividade (3/3)</vt:lpstr>
      <vt:lpstr>Cognição Distribuída (1/2)</vt:lpstr>
      <vt:lpstr>Cognição Distribuída (2/2)</vt:lpstr>
      <vt:lpstr>Engenharia Semiótica (1/7)</vt:lpstr>
      <vt:lpstr>Engenharia Semiótica (2/7)</vt:lpstr>
      <vt:lpstr>Engenharia Semiótica (3/7)</vt:lpstr>
      <vt:lpstr>Engenharia Semiótica (4/7)</vt:lpstr>
      <vt:lpstr>Engenharia Semiótica (5/7)</vt:lpstr>
      <vt:lpstr>Engenharia Semiótica (6/7)</vt:lpstr>
      <vt:lpstr>Engenharia Semiótica (7/7)</vt:lpstr>
      <vt:lpstr>Atividades extraclasse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 Humano-Computador</dc:title>
  <dc:creator>Bruno</dc:creator>
  <cp:lastModifiedBy>Geraldo Corrêa</cp:lastModifiedBy>
  <cp:revision>131</cp:revision>
  <cp:lastPrinted>2011-04-25T02:06:18Z</cp:lastPrinted>
  <dcterms:created xsi:type="dcterms:W3CDTF">2010-10-25T10:54:51Z</dcterms:created>
  <dcterms:modified xsi:type="dcterms:W3CDTF">2015-09-02T00:13:51Z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