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4" r:id="rId9"/>
    <p:sldId id="275" r:id="rId10"/>
    <p:sldId id="265" r:id="rId11"/>
    <p:sldId id="262" r:id="rId12"/>
    <p:sldId id="272" r:id="rId13"/>
    <p:sldId id="263" r:id="rId14"/>
    <p:sldId id="266" r:id="rId15"/>
    <p:sldId id="267" r:id="rId16"/>
    <p:sldId id="268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37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3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7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15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346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2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73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6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8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8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3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2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77AD87-3F2C-4E0C-9359-E743003D0BDB}" type="datetimeFigureOut">
              <a:rPr lang="pt-BR" smtClean="0"/>
              <a:t>22/02/2017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F040F-BED5-4918-B7D0-1D94BC2DF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phaPSFArsE&amp;t=299s" TargetMode="External"/><Relationship Id="rId2" Type="http://schemas.openxmlformats.org/officeDocument/2006/relationships/hyperlink" Target="https://technet.microsoft.com/pt-br/library/jj206711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ko-KR" dirty="0"/>
              <a:t>Active </a:t>
            </a:r>
            <a:r>
              <a:rPr lang="pt-BR" altLang="ko-KR" dirty="0" err="1"/>
              <a:t>Directory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9575" y="3577590"/>
            <a:ext cx="8508492" cy="1783080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en-US" sz="2400" b="1" dirty="0"/>
              <a:t>Gustavo</a:t>
            </a:r>
          </a:p>
          <a:p>
            <a:pPr algn="r"/>
            <a:r>
              <a:rPr lang="en-US" sz="2400" b="1" dirty="0"/>
              <a:t>Leonardo</a:t>
            </a:r>
          </a:p>
          <a:p>
            <a:pPr algn="r"/>
            <a:r>
              <a:rPr lang="en-US" sz="2400" b="1" dirty="0"/>
              <a:t>Leopoldo</a:t>
            </a:r>
          </a:p>
          <a:p>
            <a:pPr algn="r"/>
            <a:r>
              <a:rPr lang="en-US" sz="2400" b="1" dirty="0" err="1"/>
              <a:t>Lorenna</a:t>
            </a:r>
            <a:endParaRPr lang="en-US" sz="2400" b="1" dirty="0"/>
          </a:p>
          <a:p>
            <a:pPr algn="r"/>
            <a:r>
              <a:rPr lang="en-US" sz="2400" b="1" dirty="0"/>
              <a:t>Murillo</a:t>
            </a:r>
          </a:p>
          <a:p>
            <a:pPr algn="r"/>
            <a:r>
              <a:rPr lang="en-US" sz="2400" b="1" dirty="0"/>
              <a:t>Samuel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025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Organizacionais</a:t>
            </a:r>
          </a:p>
        </p:txBody>
      </p:sp>
      <p:pic>
        <p:nvPicPr>
          <p:cNvPr id="2050" name="Picture 2" descr="JJ206711.B58B407D62A9783E3214A5E894EA3950(pt-br,TechNet.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79675"/>
            <a:ext cx="3237639" cy="359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Árvores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precisamos criar um segundo domínio, na maioria das vezes por necessidades no processo de segurança temos o que chamamos de domínios filhos.</a:t>
            </a:r>
          </a:p>
          <a:p>
            <a:r>
              <a:rPr lang="pt-BR" dirty="0"/>
              <a:t>Quando temos um domínio pai com seus domínios filhos, chamamos de árvore de domínio, pois dividem o mesmo sufixo DNS, porém em distribuição hierárquica.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Árvores</a:t>
            </a:r>
            <a:endParaRPr lang="pt-BR" dirty="0"/>
          </a:p>
        </p:txBody>
      </p:sp>
      <p:pic>
        <p:nvPicPr>
          <p:cNvPr id="4" name="Picture 2" descr="JJ206711.D37F0A0DDA0B6BCCA7349A1A10268B84(pt-br,TechNet.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85" y="2904565"/>
            <a:ext cx="5762829" cy="261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Floresta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floresta consiste no agrupamento de uma ou mais árvores de domínios. O primeiro domínio da floresta é chamado domínio </a:t>
            </a:r>
            <a:r>
              <a:rPr lang="pt-BR" dirty="0" err="1"/>
              <a:t>rais</a:t>
            </a:r>
            <a:r>
              <a:rPr lang="pt-BR" dirty="0"/>
              <a:t> da floresta. O nome desse domínio faz referência à floresta.</a:t>
            </a:r>
          </a:p>
          <a:p>
            <a:endParaRPr lang="pt-BR" dirty="0"/>
          </a:p>
        </p:txBody>
      </p:sp>
      <p:pic>
        <p:nvPicPr>
          <p:cNvPr id="4" name="Picture 2" descr="C:\Users\Leopoldo\Desktop\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21" y="3985985"/>
            <a:ext cx="3793177" cy="20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Física do Active </a:t>
            </a:r>
            <a:r>
              <a:rPr lang="pt-BR" dirty="0" err="1"/>
              <a:t>Directory</a:t>
            </a:r>
            <a:endParaRPr lang="pt-BR" dirty="0"/>
          </a:p>
        </p:txBody>
      </p:sp>
      <p:pic>
        <p:nvPicPr>
          <p:cNvPr id="4" name="Picture 2" descr="C:\Users\Leonardo\Desktop\Domain 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2" y="2528316"/>
            <a:ext cx="2092741" cy="27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eonardo\Desktop\Domain Contro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89" y="2528316"/>
            <a:ext cx="2092741" cy="27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eonardo\Desktop\Si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84" y="2720340"/>
            <a:ext cx="5174631" cy="24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18"/>
          <p:cNvSpPr>
            <a:spLocks noGrp="1"/>
          </p:cNvSpPr>
          <p:nvPr/>
        </p:nvSpPr>
        <p:spPr>
          <a:xfrm>
            <a:off x="7928679" y="5148436"/>
            <a:ext cx="817520" cy="49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 (Corpo)"/>
                <a:cs typeface="Times New Roman" panose="02020603050405020304" pitchFamily="18" charset="0"/>
              </a:rPr>
              <a:t>Sites</a:t>
            </a:r>
            <a:endParaRPr lang="pt-BR" sz="2400" dirty="0">
              <a:solidFill>
                <a:srgbClr val="FF0000">
                  <a:alpha val="80000"/>
                </a:srgbClr>
              </a:solidFill>
              <a:latin typeface="Garamond (Corpo)"/>
              <a:cs typeface="Times New Roman" panose="02020603050405020304" pitchFamily="18" charset="0"/>
            </a:endParaRPr>
          </a:p>
        </p:txBody>
      </p:sp>
      <p:sp>
        <p:nvSpPr>
          <p:cNvPr id="8" name="Text Placeholder 18"/>
          <p:cNvSpPr>
            <a:spLocks noGrp="1"/>
          </p:cNvSpPr>
          <p:nvPr/>
        </p:nvSpPr>
        <p:spPr>
          <a:xfrm>
            <a:off x="2771429" y="5160646"/>
            <a:ext cx="817520" cy="498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 (Corpo)"/>
                <a:cs typeface="Times New Roman" panose="02020603050405020304" pitchFamily="18" charset="0"/>
              </a:rPr>
              <a:t>DC’s</a:t>
            </a:r>
            <a:endParaRPr lang="pt-B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amond (Corpo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8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Controllers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são?</a:t>
            </a:r>
          </a:p>
          <a:p>
            <a:r>
              <a:rPr lang="pt-BR" dirty="0" smtClean="0"/>
              <a:t>Função</a:t>
            </a:r>
            <a:endParaRPr lang="pt-BR" dirty="0"/>
          </a:p>
          <a:p>
            <a:r>
              <a:rPr lang="pt-BR" dirty="0" smtClean="0"/>
              <a:t>Limitação</a:t>
            </a:r>
            <a:endParaRPr lang="pt-BR" dirty="0"/>
          </a:p>
          <a:p>
            <a:r>
              <a:rPr lang="pt-BR" dirty="0" smtClean="0"/>
              <a:t>Solução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87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Partições de um Domain </a:t>
            </a:r>
            <a:r>
              <a:rPr lang="pt-BR" dirty="0" err="1"/>
              <a:t>Controller</a:t>
            </a:r>
            <a:endParaRPr lang="pt-BR" dirty="0"/>
          </a:p>
        </p:txBody>
      </p:sp>
      <p:pic>
        <p:nvPicPr>
          <p:cNvPr id="3074" name="Picture 2" descr="JJ206711.8076806D14A5138054AC4DBF2A1E4EA5(pt-br,TechNet.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89" y="2646345"/>
            <a:ext cx="4954821" cy="34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0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sites do AD são utilizados para fazer com que um determinado Range IP, mesmo que separados por distâncias físicas, possam propiciar acesso e resposta aos serviços de diretório e infraestrutura de forma organizada. Porém para que os dados dos </a:t>
            </a:r>
            <a:r>
              <a:rPr lang="pt-BR" dirty="0" err="1"/>
              <a:t>DC’s</a:t>
            </a:r>
            <a:r>
              <a:rPr lang="pt-BR" dirty="0"/>
              <a:t> sejam replicados continuamente ou em horários pré-agendados, precisamos configurar os Sites e as replicações, com isto mantemos todo nosso parque atualizado, mesmo trabalhando em grandes distâncias.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92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</a:t>
            </a:r>
          </a:p>
        </p:txBody>
      </p:sp>
      <p:pic>
        <p:nvPicPr>
          <p:cNvPr id="4" name="Picture 2" descr="C:\Users\Leonardo\Desktop\Sites Exempl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27" y="3021497"/>
            <a:ext cx="7570545" cy="260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0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latin typeface="+mj-lt"/>
                <a:cs typeface="Arial" panose="020B0604020202020204" pitchFamily="34" charset="0"/>
              </a:rPr>
              <a:t>O que é Active </a:t>
            </a:r>
            <a:r>
              <a:rPr lang="pt-BR" sz="2000" dirty="0" err="1" smtClean="0">
                <a:latin typeface="+mj-lt"/>
                <a:cs typeface="Arial" panose="020B0604020202020204" pitchFamily="34" charset="0"/>
              </a:rPr>
              <a:t>Directory</a:t>
            </a:r>
            <a:r>
              <a:rPr lang="pt-BR" sz="2000" dirty="0" smtClean="0">
                <a:latin typeface="+mj-lt"/>
                <a:cs typeface="Arial" panose="020B0604020202020204" pitchFamily="34" charset="0"/>
              </a:rPr>
              <a:t>, topologia física lógica: </a:t>
            </a:r>
          </a:p>
          <a:p>
            <a:pPr marL="0" indent="0">
              <a:buNone/>
            </a:pPr>
            <a:r>
              <a:rPr lang="pt-BR" sz="2000" dirty="0" smtClean="0">
                <a:latin typeface="+mj-lt"/>
                <a:cs typeface="Arial" panose="020B0604020202020204" pitchFamily="34" charset="0"/>
                <a:hlinkClick r:id="rId2"/>
              </a:rPr>
              <a:t>https</a:t>
            </a:r>
            <a:r>
              <a:rPr lang="pt-BR" sz="2000" dirty="0">
                <a:latin typeface="+mj-lt"/>
                <a:cs typeface="Arial" panose="020B0604020202020204" pitchFamily="34" charset="0"/>
                <a:hlinkClick r:id="rId2"/>
              </a:rPr>
              <a:t>://</a:t>
            </a:r>
            <a:r>
              <a:rPr lang="pt-BR" sz="2000" dirty="0" smtClean="0">
                <a:latin typeface="+mj-lt"/>
                <a:cs typeface="Arial" panose="020B0604020202020204" pitchFamily="34" charset="0"/>
                <a:hlinkClick r:id="rId2"/>
              </a:rPr>
              <a:t>technet.microsoft.com/pt-br/library/jj206711.aspx</a:t>
            </a:r>
            <a:r>
              <a:rPr lang="pt-BR" sz="2000" dirty="0" smtClean="0">
                <a:latin typeface="+mj-lt"/>
                <a:cs typeface="Arial" panose="020B0604020202020204" pitchFamily="34" charset="0"/>
              </a:rPr>
              <a:t> </a:t>
            </a:r>
            <a:br>
              <a:rPr lang="pt-BR" sz="2000" dirty="0" smtClean="0">
                <a:latin typeface="+mj-lt"/>
                <a:cs typeface="Arial" panose="020B0604020202020204" pitchFamily="34" charset="0"/>
              </a:rPr>
            </a:br>
            <a:endParaRPr lang="pt-BR" sz="2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+mj-lt"/>
                <a:cs typeface="Arial" panose="020B0604020202020204" pitchFamily="34" charset="0"/>
              </a:rPr>
              <a:t>O que é Active </a:t>
            </a:r>
            <a:r>
              <a:rPr lang="pt-BR" sz="2000" dirty="0" err="1" smtClean="0">
                <a:latin typeface="+mj-lt"/>
                <a:cs typeface="Arial" panose="020B0604020202020204" pitchFamily="34" charset="0"/>
              </a:rPr>
              <a:t>Directory</a:t>
            </a:r>
            <a:r>
              <a:rPr lang="pt-BR" sz="2000" dirty="0">
                <a:latin typeface="+mj-lt"/>
                <a:cs typeface="Arial" panose="020B0604020202020204" pitchFamily="34" charset="0"/>
              </a:rPr>
              <a:t>.</a:t>
            </a:r>
            <a:endParaRPr lang="pt-BR" sz="2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+mj-lt"/>
                <a:cs typeface="Arial" panose="020B0604020202020204" pitchFamily="34" charset="0"/>
                <a:hlinkClick r:id="rId3"/>
              </a:rPr>
              <a:t>https</a:t>
            </a:r>
            <a:r>
              <a:rPr lang="pt-BR" sz="2000" dirty="0">
                <a:latin typeface="+mj-lt"/>
                <a:cs typeface="Arial" panose="020B0604020202020204" pitchFamily="34" charset="0"/>
                <a:hlinkClick r:id="rId3"/>
              </a:rPr>
              <a:t>://</a:t>
            </a:r>
            <a:r>
              <a:rPr lang="pt-BR" sz="2000" dirty="0" smtClean="0">
                <a:latin typeface="+mj-lt"/>
                <a:cs typeface="Arial" panose="020B0604020202020204" pitchFamily="34" charset="0"/>
                <a:hlinkClick r:id="rId3"/>
              </a:rPr>
              <a:t>www.youtube.com/watch?v=jphaPSFArsE&amp;t=299s</a:t>
            </a:r>
            <a:r>
              <a:rPr lang="pt-BR" sz="2000" dirty="0" smtClean="0">
                <a:latin typeface="+mj-lt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0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Active Directory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repositório estruturado de informações sobre pessoas e recursos de uma organização.</a:t>
            </a:r>
          </a:p>
          <a:p>
            <a:r>
              <a:rPr lang="pt-BR" dirty="0"/>
              <a:t>As suas funções primarias são organizar e principalmente ter um local centralizado para busca de informações necessárias no dia a dia, para nossos trabalhos.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86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Banco de dados centralizado.</a:t>
            </a:r>
          </a:p>
          <a:p>
            <a:r>
              <a:rPr lang="pt-BR" dirty="0"/>
              <a:t>Escalabilidade.</a:t>
            </a:r>
          </a:p>
          <a:p>
            <a:r>
              <a:rPr lang="pt-BR" dirty="0"/>
              <a:t>Segurança Integrada.</a:t>
            </a:r>
          </a:p>
          <a:p>
            <a:r>
              <a:rPr lang="pt-BR" dirty="0" err="1"/>
              <a:t>Logon</a:t>
            </a:r>
            <a:r>
              <a:rPr lang="pt-BR" dirty="0"/>
              <a:t> Único.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63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anose="02020603050405020304" pitchFamily="18" charset="0"/>
              </a:rPr>
              <a:t>Estrutura Lógica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  <a:p>
            <a:r>
              <a:rPr lang="pt-BR" dirty="0"/>
              <a:t>Domínios.</a:t>
            </a:r>
          </a:p>
          <a:p>
            <a:r>
              <a:rPr lang="pt-BR" dirty="0"/>
              <a:t>Árvores.</a:t>
            </a:r>
          </a:p>
          <a:p>
            <a:r>
              <a:rPr lang="pt-BR" dirty="0"/>
              <a:t>Florestas.</a:t>
            </a:r>
          </a:p>
          <a:p>
            <a:r>
              <a:rPr lang="pt-BR" dirty="0"/>
              <a:t>Unidades Organizacionais (</a:t>
            </a:r>
            <a:r>
              <a:rPr lang="pt-BR" dirty="0" err="1"/>
              <a:t>OUs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01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os componentes mais básicos da estrutura lógica e representam, usuários, computadores e impressoras.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38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domínio é a estrutura mais importante do Active </a:t>
            </a:r>
            <a:r>
              <a:rPr lang="pt-BR" dirty="0" err="1"/>
              <a:t>Directory</a:t>
            </a:r>
            <a:r>
              <a:rPr lang="pt-BR" dirty="0"/>
              <a:t> e tem 2 funções principais:</a:t>
            </a:r>
          </a:p>
          <a:p>
            <a:r>
              <a:rPr lang="pt-BR" dirty="0"/>
              <a:t>Fecham um limite administrativo para objetos. “Quem esta fora não entra, quem esta dentro não sai”, claro que esta regra pode sofrer alteração mediante permissões de entrada e saída, como relações de confiança.</a:t>
            </a:r>
          </a:p>
          <a:p>
            <a:r>
              <a:rPr lang="pt-BR" dirty="0"/>
              <a:t>Gerenciam a segurança de contas e recursos dentro do Active </a:t>
            </a:r>
            <a:r>
              <a:rPr lang="pt-BR" dirty="0" err="1"/>
              <a:t>Directory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2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Domínio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Vale lembrar que um domínio do Active </a:t>
            </a:r>
            <a:r>
              <a:rPr lang="pt-BR" dirty="0" err="1"/>
              <a:t>Directory</a:t>
            </a:r>
            <a:r>
              <a:rPr lang="pt-BR" dirty="0"/>
              <a:t> compartilham:</a:t>
            </a:r>
          </a:p>
          <a:p>
            <a:r>
              <a:rPr lang="pt-BR" dirty="0"/>
              <a:t>Mesmo banco de dados com cada Domain </a:t>
            </a:r>
            <a:r>
              <a:rPr lang="pt-BR" dirty="0" err="1"/>
              <a:t>Controller</a:t>
            </a:r>
            <a:r>
              <a:rPr lang="pt-BR" dirty="0"/>
              <a:t> dentro deste domínio.</a:t>
            </a:r>
          </a:p>
          <a:p>
            <a:r>
              <a:rPr lang="pt-BR" dirty="0"/>
              <a:t>Diretivas de segurança.</a:t>
            </a:r>
          </a:p>
          <a:p>
            <a:r>
              <a:rPr lang="pt-BR" dirty="0"/>
              <a:t>Relações de Confiança com outros domínios.</a:t>
            </a:r>
          </a:p>
          <a:p>
            <a:r>
              <a:rPr lang="pt-BR" dirty="0"/>
              <a:t>Podemos representar o domínio do Active </a:t>
            </a:r>
            <a:r>
              <a:rPr lang="pt-BR" dirty="0" err="1"/>
              <a:t>Directory</a:t>
            </a:r>
            <a:r>
              <a:rPr lang="pt-BR" dirty="0"/>
              <a:t> pela forma geométrica de um triângulo.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40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Organizacionais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OU é um objeto de container, utilizado para organizar outros objetos. A organização pode ser feita de várias formas:</a:t>
            </a:r>
          </a:p>
          <a:p>
            <a:r>
              <a:rPr lang="pt-BR" dirty="0"/>
              <a:t>Geográfica – Onde as </a:t>
            </a:r>
            <a:r>
              <a:rPr lang="pt-BR" dirty="0" err="1"/>
              <a:t>OU’s</a:t>
            </a:r>
            <a:r>
              <a:rPr lang="pt-BR" dirty="0"/>
              <a:t> representam Estadas ou Cidades de sua estrutura física Exemplo: OU SP - OU RJ</a:t>
            </a:r>
          </a:p>
          <a:p>
            <a:r>
              <a:rPr lang="pt-BR" dirty="0"/>
              <a:t>Setorial – Onde as </a:t>
            </a:r>
            <a:r>
              <a:rPr lang="pt-BR" dirty="0" err="1"/>
              <a:t>OU’s</a:t>
            </a:r>
            <a:r>
              <a:rPr lang="pt-BR" dirty="0"/>
              <a:t> representam setores da estrutura física da empresa, por unidade de negócio. Exemplo: OU Administrativo – OU Produção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50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Organizacionais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Departamental – Onde as </a:t>
            </a:r>
            <a:r>
              <a:rPr lang="pt-BR" dirty="0" err="1"/>
              <a:t>OU’s</a:t>
            </a:r>
            <a:r>
              <a:rPr lang="pt-BR" dirty="0"/>
              <a:t> representam setores da estrutura física da empresa por departamento. Exemplo: OU RH – OU DP – OU Caldeira</a:t>
            </a:r>
          </a:p>
          <a:p>
            <a:r>
              <a:rPr lang="pt-BR" dirty="0"/>
              <a:t>Híbrido – Modelo onde podemos interagir todos os modelos </a:t>
            </a:r>
            <a:r>
              <a:rPr lang="pt-BR" dirty="0" smtClean="0"/>
              <a:t>acima.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821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446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돋움</vt:lpstr>
      <vt:lpstr>Garamond</vt:lpstr>
      <vt:lpstr>Garamond (Corpo)</vt:lpstr>
      <vt:lpstr>Times New Roman</vt:lpstr>
      <vt:lpstr>Orgânico</vt:lpstr>
      <vt:lpstr>Active Directory</vt:lpstr>
      <vt:lpstr>O que é Active Directory</vt:lpstr>
      <vt:lpstr>Características</vt:lpstr>
      <vt:lpstr>Estrutura Lógica </vt:lpstr>
      <vt:lpstr>Objetos</vt:lpstr>
      <vt:lpstr>Domínio</vt:lpstr>
      <vt:lpstr>Domínio</vt:lpstr>
      <vt:lpstr>Unidades Organizacionais</vt:lpstr>
      <vt:lpstr>Unidades Organizacionais</vt:lpstr>
      <vt:lpstr>Unidades Organizacionais</vt:lpstr>
      <vt:lpstr>Árvores</vt:lpstr>
      <vt:lpstr>Árvores</vt:lpstr>
      <vt:lpstr>Floresta</vt:lpstr>
      <vt:lpstr>Estrutura Física do Active Directory</vt:lpstr>
      <vt:lpstr>Domain Controllers</vt:lpstr>
      <vt:lpstr>Partições de um Domain Controller</vt:lpstr>
      <vt:lpstr>Sites</vt:lpstr>
      <vt:lpstr>Sites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</dc:title>
  <dc:creator>Gustavo Pinoti</dc:creator>
  <cp:lastModifiedBy>Usuário do Windows</cp:lastModifiedBy>
  <cp:revision>10</cp:revision>
  <dcterms:created xsi:type="dcterms:W3CDTF">2017-02-22T04:39:11Z</dcterms:created>
  <dcterms:modified xsi:type="dcterms:W3CDTF">2017-02-22T21:52:28Z</dcterms:modified>
</cp:coreProperties>
</file>