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130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76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3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354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500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991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097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85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054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1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460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5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70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18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991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66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10/5/2017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347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6497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904036-1FAD-4A83-BCA8-13E683B4B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30881"/>
            <a:ext cx="12084907" cy="1600568"/>
          </a:xfrm>
        </p:spPr>
        <p:txBody>
          <a:bodyPr>
            <a:normAutofit fontScale="90000"/>
          </a:bodyPr>
          <a:lstStyle/>
          <a:p>
            <a:pPr algn="ctr"/>
            <a:r>
              <a:rPr lang="pt-BR" sz="5400" dirty="0">
                <a:latin typeface="Century Gothic" panose="020B0502020202020204" pitchFamily="34" charset="0"/>
              </a:rPr>
              <a:t>Sistemas Distribuídos:</a:t>
            </a:r>
            <a:br>
              <a:rPr lang="pt-BR" sz="5400" dirty="0">
                <a:latin typeface="Century Gothic" panose="020B0502020202020204" pitchFamily="34" charset="0"/>
              </a:rPr>
            </a:br>
            <a:r>
              <a:rPr lang="pt-BR" sz="5400" dirty="0">
                <a:latin typeface="Century Gothic" panose="020B0502020202020204" pitchFamily="34" charset="0"/>
              </a:rPr>
              <a:t>Sockets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D0829B5-1D76-468E-9DAB-430B7777A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1578" y="2323062"/>
            <a:ext cx="1861750" cy="2397211"/>
          </a:xfrm>
        </p:spPr>
        <p:txBody>
          <a:bodyPr>
            <a:normAutofit/>
          </a:bodyPr>
          <a:lstStyle/>
          <a:p>
            <a:pPr algn="just"/>
            <a:r>
              <a:rPr lang="pt-BR" cap="none" dirty="0">
                <a:cs typeface="Arial" panose="020B0604020202020204" pitchFamily="34" charset="0"/>
              </a:rPr>
              <a:t>Gustavo </a:t>
            </a:r>
            <a:r>
              <a:rPr lang="pt-BR" cap="none" dirty="0" err="1">
                <a:cs typeface="Arial" panose="020B0604020202020204" pitchFamily="34" charset="0"/>
              </a:rPr>
              <a:t>Pinoti</a:t>
            </a:r>
            <a:endParaRPr lang="pt-BR" cap="none" dirty="0">
              <a:cs typeface="Arial" panose="020B0604020202020204" pitchFamily="34" charset="0"/>
            </a:endParaRPr>
          </a:p>
          <a:p>
            <a:pPr algn="just"/>
            <a:r>
              <a:rPr lang="pt-BR" cap="none" dirty="0">
                <a:cs typeface="Arial" panose="020B0604020202020204" pitchFamily="34" charset="0"/>
              </a:rPr>
              <a:t>Leonardo Baldo</a:t>
            </a:r>
          </a:p>
          <a:p>
            <a:pPr algn="just"/>
            <a:r>
              <a:rPr lang="pt-BR" cap="none" dirty="0">
                <a:cs typeface="Arial" panose="020B0604020202020204" pitchFamily="34" charset="0"/>
              </a:rPr>
              <a:t>Leopoldo Ferreira</a:t>
            </a:r>
          </a:p>
          <a:p>
            <a:pPr algn="just"/>
            <a:r>
              <a:rPr lang="pt-BR" cap="none" dirty="0" err="1">
                <a:cs typeface="Arial" panose="020B0604020202020204" pitchFamily="34" charset="0"/>
              </a:rPr>
              <a:t>Lorenna</a:t>
            </a:r>
            <a:r>
              <a:rPr lang="pt-BR" cap="none" dirty="0">
                <a:cs typeface="Arial" panose="020B0604020202020204" pitchFamily="34" charset="0"/>
              </a:rPr>
              <a:t> Martins</a:t>
            </a:r>
          </a:p>
          <a:p>
            <a:pPr algn="just"/>
            <a:r>
              <a:rPr lang="pt-BR" cap="none" dirty="0">
                <a:cs typeface="Arial" panose="020B0604020202020204" pitchFamily="34" charset="0"/>
              </a:rPr>
              <a:t>Marlon Moro</a:t>
            </a:r>
          </a:p>
          <a:p>
            <a:pPr algn="just"/>
            <a:r>
              <a:rPr lang="pt-BR" cap="none" dirty="0" err="1">
                <a:cs typeface="Arial" panose="020B0604020202020204" pitchFamily="34" charset="0"/>
              </a:rPr>
              <a:t>Murillo</a:t>
            </a:r>
            <a:r>
              <a:rPr lang="pt-BR" cap="none" dirty="0">
                <a:cs typeface="Arial" panose="020B0604020202020204" pitchFamily="34" charset="0"/>
              </a:rPr>
              <a:t> </a:t>
            </a:r>
            <a:r>
              <a:rPr lang="pt-BR" cap="none" dirty="0" err="1">
                <a:cs typeface="Arial" panose="020B0604020202020204" pitchFamily="34" charset="0"/>
              </a:rPr>
              <a:t>Cuervo</a:t>
            </a:r>
            <a:endParaRPr lang="pt-BR" cap="none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04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B7CE8-3387-4EA4-BE1A-60BFDE208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>
                <a:latin typeface="Century Gothic" panose="020B0502020202020204" pitchFamily="34" charset="0"/>
              </a:rPr>
              <a:t>Socket: Protocolos UDP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A8FB27-DB0C-42E7-BD6B-CB9149050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Header UDP: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019AFC3-C1C4-456C-98E7-547F6BA6D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975" y="2071158"/>
            <a:ext cx="64960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50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966EDE-0174-4E01-A17E-E3EDF71E5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>
                <a:latin typeface="Century Gothic" panose="020B0502020202020204" pitchFamily="34" charset="0"/>
              </a:rPr>
              <a:t>Socket: Protocolos TCP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FF0ADA-DAB7-4881-B69A-B4AEBC5CD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200" dirty="0" err="1"/>
              <a:t>Transmission</a:t>
            </a:r>
            <a:r>
              <a:rPr lang="pt-BR" sz="2200" dirty="0"/>
              <a:t> </a:t>
            </a:r>
            <a:r>
              <a:rPr lang="pt-BR" sz="2200" dirty="0" err="1"/>
              <a:t>Control</a:t>
            </a:r>
            <a:r>
              <a:rPr lang="pt-BR" sz="2200" dirty="0"/>
              <a:t> </a:t>
            </a:r>
            <a:r>
              <a:rPr lang="pt-BR" sz="2200" dirty="0" err="1"/>
              <a:t>Protocol</a:t>
            </a:r>
            <a:r>
              <a:rPr lang="pt-BR" sz="2200" dirty="0"/>
              <a:t> (TCP): </a:t>
            </a:r>
          </a:p>
          <a:p>
            <a:r>
              <a:rPr lang="pt-BR" sz="2200" dirty="0"/>
              <a:t>Protocolo orientado à conexão; </a:t>
            </a:r>
          </a:p>
          <a:p>
            <a:r>
              <a:rPr lang="pt-BR" sz="2200" dirty="0"/>
              <a:t>Para haver a transmissão dos dados, uma fase de conexão entre as duas entidades que se comunicam precisa ser feita; </a:t>
            </a:r>
          </a:p>
          <a:p>
            <a:r>
              <a:rPr lang="pt-BR" sz="2200" dirty="0"/>
              <a:t>Fase de Conexão → Fase de Transmissão dos Dados → Fase de Desconexão; </a:t>
            </a:r>
          </a:p>
          <a:p>
            <a:r>
              <a:rPr lang="pt-BR" sz="2200" dirty="0"/>
              <a:t>Exemplos: </a:t>
            </a:r>
          </a:p>
          <a:p>
            <a:pPr lvl="1"/>
            <a:r>
              <a:rPr lang="pt-BR" sz="2000" dirty="0"/>
              <a:t>TELNET, Web Browser, ...</a:t>
            </a:r>
          </a:p>
        </p:txBody>
      </p:sp>
    </p:spTree>
    <p:extLst>
      <p:ext uri="{BB962C8B-B14F-4D97-AF65-F5344CB8AC3E}">
        <p14:creationId xmlns:p14="http://schemas.microsoft.com/office/powerpoint/2010/main" val="2840034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05CEC9-7604-48AB-9D04-6CE0DE13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>
                <a:latin typeface="Century Gothic" panose="020B0502020202020204" pitchFamily="34" charset="0"/>
              </a:rPr>
              <a:t>Socket: Protocolos TCP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96A447-3DCB-4AAB-AD10-137199321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Header TCP: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EA88D24-7B64-44F3-A2BC-F9BA910BC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082" y="1928283"/>
            <a:ext cx="531495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516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314FB-8C89-4C8B-BFEB-CA5AC7747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>
                <a:latin typeface="Century Gothic" panose="020B0502020202020204" pitchFamily="34" charset="0"/>
              </a:rPr>
              <a:t>Socket: Comunicação C/S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11F02D-6384-4135-892A-9560EC951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Servidor: </a:t>
            </a:r>
          </a:p>
          <a:p>
            <a:pPr lvl="1"/>
            <a:r>
              <a:rPr lang="pt-BR" sz="2000" dirty="0"/>
              <a:t>Efetua a criação de um Socket; </a:t>
            </a:r>
          </a:p>
          <a:p>
            <a:pPr lvl="1"/>
            <a:r>
              <a:rPr lang="pt-BR" sz="2000" dirty="0"/>
              <a:t>Associa o Socket a um endereço local; </a:t>
            </a:r>
          </a:p>
          <a:p>
            <a:pPr lvl="1"/>
            <a:r>
              <a:rPr lang="pt-BR" sz="2000" dirty="0"/>
              <a:t>Aguarda por conexões da parte cliente; </a:t>
            </a:r>
          </a:p>
          <a:p>
            <a:pPr lvl="1"/>
            <a:r>
              <a:rPr lang="pt-BR" sz="2000" dirty="0"/>
              <a:t>Aceita conexões; </a:t>
            </a:r>
          </a:p>
          <a:p>
            <a:pPr lvl="1"/>
            <a:r>
              <a:rPr lang="pt-BR" sz="2000" dirty="0"/>
              <a:t>Lê requisições; </a:t>
            </a:r>
          </a:p>
          <a:p>
            <a:pPr lvl="1"/>
            <a:r>
              <a:rPr lang="pt-BR" sz="2000" dirty="0"/>
              <a:t>Opcionalmente envia resposta; </a:t>
            </a:r>
          </a:p>
          <a:p>
            <a:pPr lvl="1"/>
            <a:r>
              <a:rPr lang="pt-BR" sz="2000" dirty="0"/>
              <a:t>Fecha o Socket.</a:t>
            </a:r>
          </a:p>
        </p:txBody>
      </p:sp>
    </p:spTree>
    <p:extLst>
      <p:ext uri="{BB962C8B-B14F-4D97-AF65-F5344CB8AC3E}">
        <p14:creationId xmlns:p14="http://schemas.microsoft.com/office/powerpoint/2010/main" val="732355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B9EA3-1774-4F3B-9AD5-12DA537B2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>
                <a:latin typeface="Century Gothic" panose="020B0502020202020204" pitchFamily="34" charset="0"/>
              </a:rPr>
              <a:t>Socket: Comunicação C/S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DF5EC1-F36F-4D9B-8EAA-F398D41E1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200" dirty="0"/>
              <a:t>Cliente: </a:t>
            </a:r>
          </a:p>
          <a:p>
            <a:pPr lvl="1"/>
            <a:r>
              <a:rPr lang="pt-BR" sz="2000" dirty="0"/>
              <a:t>Efetua a criação do Socket; </a:t>
            </a:r>
          </a:p>
          <a:p>
            <a:pPr lvl="1"/>
            <a:r>
              <a:rPr lang="pt-BR" sz="2000" dirty="0"/>
              <a:t>Estabelece a conexão; </a:t>
            </a:r>
          </a:p>
          <a:p>
            <a:pPr lvl="1"/>
            <a:r>
              <a:rPr lang="pt-BR" sz="2000" dirty="0"/>
              <a:t>Envia a requisição; </a:t>
            </a:r>
          </a:p>
          <a:p>
            <a:pPr lvl="1"/>
            <a:r>
              <a:rPr lang="pt-BR" sz="2000" dirty="0"/>
              <a:t>Opcionalmente aguarda resposta; </a:t>
            </a:r>
          </a:p>
          <a:p>
            <a:pPr lvl="1"/>
            <a:r>
              <a:rPr lang="pt-BR" sz="2000" dirty="0"/>
              <a:t>Fecha o Socket.</a:t>
            </a:r>
          </a:p>
        </p:txBody>
      </p:sp>
    </p:spTree>
    <p:extLst>
      <p:ext uri="{BB962C8B-B14F-4D97-AF65-F5344CB8AC3E}">
        <p14:creationId xmlns:p14="http://schemas.microsoft.com/office/powerpoint/2010/main" val="1708772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8E3F4-7AC0-402C-9295-1111C3344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>
                <a:latin typeface="Century Gothic" panose="020B0502020202020204" pitchFamily="34" charset="0"/>
              </a:rPr>
              <a:t>Socket: Comunicação C/S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3FD2D850-B6A2-487D-98ED-4065CA7EC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2096" y="2141538"/>
            <a:ext cx="5118833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547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B01356-A4FF-4B73-9117-EE8CBB74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>
                <a:latin typeface="Century Gothic" panose="020B0502020202020204" pitchFamily="34" charset="0"/>
              </a:rPr>
              <a:t>APIs Sockets: Socket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7DF8DE-2899-4AA1-BDDD-4FAACC8B0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200" dirty="0"/>
              <a:t>Socket: </a:t>
            </a:r>
          </a:p>
          <a:p>
            <a:pPr lvl="1"/>
            <a:r>
              <a:rPr lang="pt-BR" sz="2000" dirty="0"/>
              <a:t>Cria um Socket e retorna um descritor; </a:t>
            </a:r>
          </a:p>
          <a:p>
            <a:pPr lvl="1"/>
            <a:r>
              <a:rPr lang="pt-BR" sz="2000" dirty="0"/>
              <a:t>O descritor é a referência para que as outras funções utilizem o Socket criado. </a:t>
            </a:r>
          </a:p>
          <a:p>
            <a:pPr lvl="1"/>
            <a:r>
              <a:rPr lang="pt-BR" sz="2000" dirty="0"/>
              <a:t>Permite que os programas de aplicação controlem e usem Socket de rede.</a:t>
            </a:r>
          </a:p>
          <a:p>
            <a:pPr lvl="1"/>
            <a:r>
              <a:rPr lang="pt-BR" sz="2000" dirty="0"/>
              <a:t>É a combinação de um endereço IP e um numero de porta. Com base neste endereço os sockets conseguem entregar pacotes de dados.</a:t>
            </a:r>
          </a:p>
        </p:txBody>
      </p:sp>
    </p:spTree>
    <p:extLst>
      <p:ext uri="{BB962C8B-B14F-4D97-AF65-F5344CB8AC3E}">
        <p14:creationId xmlns:p14="http://schemas.microsoft.com/office/powerpoint/2010/main" val="2002032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9A0CD-5C9F-4471-9E41-F6BC014D6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>
                <a:latin typeface="Century Gothic" panose="020B0502020202020204" pitchFamily="34" charset="0"/>
              </a:rPr>
              <a:t>APIs Sockets: </a:t>
            </a:r>
            <a:r>
              <a:rPr lang="pt-BR" sz="4800" dirty="0" err="1">
                <a:latin typeface="Century Gothic" panose="020B0502020202020204" pitchFamily="34" charset="0"/>
              </a:rPr>
              <a:t>Bind</a:t>
            </a:r>
            <a:endParaRPr lang="pt-BR" sz="4800" dirty="0">
              <a:latin typeface="Century Gothic" panose="020B0502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8B3ACB-1442-4869-B029-6F1AFF635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200" dirty="0" err="1"/>
              <a:t>Bind</a:t>
            </a:r>
            <a:r>
              <a:rPr lang="pt-BR" sz="2200" dirty="0"/>
              <a:t>: </a:t>
            </a:r>
          </a:p>
          <a:p>
            <a:pPr lvl="1"/>
            <a:r>
              <a:rPr lang="pt-BR" sz="2000" dirty="0"/>
              <a:t>O método </a:t>
            </a:r>
            <a:r>
              <a:rPr lang="pt-BR" sz="2000" dirty="0" err="1"/>
              <a:t>Bind</a:t>
            </a:r>
            <a:r>
              <a:rPr lang="pt-BR" sz="2000" dirty="0"/>
              <a:t> é utilizado quando você precisa usar um </a:t>
            </a:r>
            <a:r>
              <a:rPr lang="pt-BR" sz="2000" dirty="0" err="1"/>
              <a:t>endpoint</a:t>
            </a:r>
            <a:r>
              <a:rPr lang="pt-BR" sz="2000" dirty="0"/>
              <a:t> especifico.</a:t>
            </a:r>
          </a:p>
          <a:p>
            <a:pPr lvl="1"/>
            <a:r>
              <a:rPr lang="pt-BR" sz="2000" dirty="0"/>
              <a:t>Função utilizada apenas pelo servidor, uma vez que associa um determinado endereço IP e porta TCP ou UDP para o processo servidor. </a:t>
            </a:r>
          </a:p>
        </p:txBody>
      </p:sp>
    </p:spTree>
    <p:extLst>
      <p:ext uri="{BB962C8B-B14F-4D97-AF65-F5344CB8AC3E}">
        <p14:creationId xmlns:p14="http://schemas.microsoft.com/office/powerpoint/2010/main" val="1432333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CC611-3BCF-4510-A5D7-9A604B32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>
                <a:latin typeface="Century Gothic" panose="020B0502020202020204" pitchFamily="34" charset="0"/>
              </a:rPr>
              <a:t>APIs Sockets: </a:t>
            </a:r>
            <a:r>
              <a:rPr lang="pt-BR" sz="4800" dirty="0" err="1">
                <a:latin typeface="Century Gothic" panose="020B0502020202020204" pitchFamily="34" charset="0"/>
              </a:rPr>
              <a:t>Listen</a:t>
            </a:r>
            <a:endParaRPr lang="pt-BR" sz="4800" dirty="0">
              <a:latin typeface="Century Gothic" panose="020B0502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B7351E-F6A4-466A-BD70-5AD5587CD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 err="1"/>
              <a:t>Listen</a:t>
            </a:r>
            <a:r>
              <a:rPr lang="pt-BR" sz="2200" dirty="0"/>
              <a:t>: </a:t>
            </a:r>
          </a:p>
          <a:p>
            <a:pPr lvl="1"/>
            <a:r>
              <a:rPr lang="pt-BR" sz="2000" dirty="0"/>
              <a:t>Indica ao sistema operacional para colocar o Socket em modo de espera (passivo) para aguardar conexões de clientes. </a:t>
            </a:r>
          </a:p>
        </p:txBody>
      </p:sp>
    </p:spTree>
    <p:extLst>
      <p:ext uri="{BB962C8B-B14F-4D97-AF65-F5344CB8AC3E}">
        <p14:creationId xmlns:p14="http://schemas.microsoft.com/office/powerpoint/2010/main" val="782937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40F99-011D-46C4-977C-5D0C69A1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>
                <a:latin typeface="Century Gothic" panose="020B0502020202020204" pitchFamily="34" charset="0"/>
              </a:rPr>
              <a:t>APIs Sockets: </a:t>
            </a:r>
            <a:r>
              <a:rPr lang="pt-BR" sz="4800" dirty="0" err="1">
                <a:latin typeface="Century Gothic" panose="020B0502020202020204" pitchFamily="34" charset="0"/>
              </a:rPr>
              <a:t>Accept</a:t>
            </a:r>
            <a:endParaRPr lang="pt-BR" sz="4800" dirty="0">
              <a:latin typeface="Century Gothic" panose="020B0502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83E4DD-B1AE-4C62-93B1-2AD0825B1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 err="1"/>
              <a:t>Accept</a:t>
            </a:r>
            <a:r>
              <a:rPr lang="pt-BR" sz="2200" dirty="0"/>
              <a:t>: </a:t>
            </a:r>
          </a:p>
          <a:p>
            <a:pPr lvl="1"/>
            <a:r>
              <a:rPr lang="pt-BR" sz="2000" dirty="0"/>
              <a:t>Cria um novo Socket a partir do estabelecimento de uma conexão para iniciar a comunicação (leitura e escrita). </a:t>
            </a:r>
          </a:p>
          <a:p>
            <a:r>
              <a:rPr lang="pt-BR" sz="2200" dirty="0" err="1"/>
              <a:t>newsock</a:t>
            </a:r>
            <a:r>
              <a:rPr lang="pt-BR" sz="2200" dirty="0"/>
              <a:t> = </a:t>
            </a:r>
            <a:r>
              <a:rPr lang="pt-BR" sz="2200" dirty="0" err="1"/>
              <a:t>accept</a:t>
            </a:r>
            <a:r>
              <a:rPr lang="pt-BR" sz="2200" dirty="0"/>
              <a:t>(socket, </a:t>
            </a:r>
            <a:r>
              <a:rPr lang="pt-BR" sz="2200" dirty="0" err="1"/>
              <a:t>addr</a:t>
            </a:r>
            <a:r>
              <a:rPr lang="pt-BR" sz="2200" dirty="0"/>
              <a:t>, </a:t>
            </a:r>
            <a:r>
              <a:rPr lang="pt-BR" sz="2200" dirty="0" err="1"/>
              <a:t>addrlen</a:t>
            </a:r>
            <a:r>
              <a:rPr lang="pt-BR" sz="2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12648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86BAE-D609-4F6D-8849-000B7809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>
                <a:latin typeface="Century Gothic" panose="020B0502020202020204" pitchFamily="34" charset="0"/>
              </a:rPr>
              <a:t>Introdução: Sockets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C41D97-A505-4CA5-B569-F3BD719C5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41341"/>
            <a:ext cx="10131425" cy="4103077"/>
          </a:xfrm>
        </p:spPr>
        <p:txBody>
          <a:bodyPr>
            <a:normAutofit/>
          </a:bodyPr>
          <a:lstStyle/>
          <a:p>
            <a:r>
              <a:rPr lang="pt-BR" sz="2000" dirty="0"/>
              <a:t>Para estabelecer a Comunicação </a:t>
            </a:r>
            <a:r>
              <a:rPr lang="pt-BR" sz="2000" dirty="0" err="1"/>
              <a:t>Interprocesso</a:t>
            </a:r>
            <a:r>
              <a:rPr lang="pt-BR" sz="2000" dirty="0"/>
              <a:t> nos Sistemas Distribuídos, para permitir que processos se comuniquem na troca de dados ou acessos a recursos ou serviços em processadores remotos, se faz necessário o uso de um mecanismo de serviços de transporte; </a:t>
            </a:r>
          </a:p>
          <a:p>
            <a:r>
              <a:rPr lang="pt-BR" sz="2000" dirty="0"/>
              <a:t>Um dos mecanismos mais utilizado é o Socket; </a:t>
            </a:r>
          </a:p>
          <a:p>
            <a:r>
              <a:rPr lang="pt-BR" sz="2000" dirty="0"/>
              <a:t>Sockets é a maneira mais popular de utilizar as funcionalidades de comunicação TCP/IP; </a:t>
            </a:r>
          </a:p>
          <a:p>
            <a:r>
              <a:rPr lang="pt-BR" sz="2000" dirty="0"/>
              <a:t>Todos os mecanismos Sockets são gerenciados pela camada de transporte; </a:t>
            </a:r>
          </a:p>
          <a:p>
            <a:r>
              <a:rPr lang="pt-BR" sz="2000" dirty="0"/>
              <a:t>Existem diversas APIs Sockets (</a:t>
            </a:r>
            <a:r>
              <a:rPr lang="pt-BR" sz="2000" dirty="0" err="1"/>
              <a:t>Application</a:t>
            </a:r>
            <a:r>
              <a:rPr lang="pt-BR" sz="2000" dirty="0"/>
              <a:t> </a:t>
            </a:r>
            <a:r>
              <a:rPr lang="pt-BR" sz="2000" dirty="0" err="1"/>
              <a:t>Program</a:t>
            </a:r>
            <a:r>
              <a:rPr lang="pt-BR" sz="2000" dirty="0"/>
              <a:t> Interface) e as mais populares são do ambiente Unix, bem como a </a:t>
            </a:r>
            <a:r>
              <a:rPr lang="pt-BR" sz="2000" dirty="0" err="1"/>
              <a:t>WinSock</a:t>
            </a:r>
            <a:r>
              <a:rPr lang="pt-BR" sz="2000" dirty="0"/>
              <a:t> do Windows.</a:t>
            </a:r>
          </a:p>
        </p:txBody>
      </p:sp>
    </p:spTree>
    <p:extLst>
      <p:ext uri="{BB962C8B-B14F-4D97-AF65-F5344CB8AC3E}">
        <p14:creationId xmlns:p14="http://schemas.microsoft.com/office/powerpoint/2010/main" val="3581891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D4385-A247-4625-B11F-11C08E9A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Century Gothic" panose="020B0502020202020204" pitchFamily="34" charset="0"/>
              </a:rPr>
              <a:t>APIs Sockets: Read e Write</a:t>
            </a:r>
            <a:endParaRPr lang="pt-BR" sz="4800" dirty="0">
              <a:latin typeface="Century Gothic" panose="020B0502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53A9F7-69C5-4101-9747-644F79FA6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 err="1"/>
              <a:t>Read</a:t>
            </a:r>
            <a:r>
              <a:rPr lang="pt-BR" sz="2200" dirty="0"/>
              <a:t>: </a:t>
            </a:r>
          </a:p>
          <a:p>
            <a:pPr lvl="1"/>
            <a:r>
              <a:rPr lang="pt-BR" sz="2000" dirty="0"/>
              <a:t>Lê o conteúdo do buffer associado ao Socket. </a:t>
            </a:r>
          </a:p>
          <a:p>
            <a:r>
              <a:rPr lang="pt-BR" sz="2200" dirty="0" err="1"/>
              <a:t>read</a:t>
            </a:r>
            <a:r>
              <a:rPr lang="pt-BR" sz="2200" dirty="0"/>
              <a:t>(socket, buffer, </a:t>
            </a:r>
            <a:r>
              <a:rPr lang="pt-BR" sz="2200" dirty="0" err="1"/>
              <a:t>lenght</a:t>
            </a:r>
            <a:r>
              <a:rPr lang="pt-BR" sz="2200" dirty="0"/>
              <a:t>) </a:t>
            </a:r>
          </a:p>
          <a:p>
            <a:r>
              <a:rPr lang="pt-BR" sz="2200" dirty="0"/>
              <a:t>Write: </a:t>
            </a:r>
          </a:p>
          <a:p>
            <a:pPr lvl="1"/>
            <a:r>
              <a:rPr lang="pt-BR" sz="2000" dirty="0"/>
              <a:t>Escreve dados em um buffer associado ao Socket. z </a:t>
            </a:r>
            <a:r>
              <a:rPr lang="pt-BR" sz="2000" dirty="0" err="1"/>
              <a:t>write</a:t>
            </a:r>
            <a:r>
              <a:rPr lang="pt-BR" sz="2000" dirty="0"/>
              <a:t>(socket, buffer, </a:t>
            </a:r>
            <a:r>
              <a:rPr lang="pt-BR" sz="2000" dirty="0" err="1"/>
              <a:t>lenght</a:t>
            </a:r>
            <a:r>
              <a:rPr lang="pt-BR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23380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79F8D-2701-4A67-AFB5-025971A78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>
            <a:normAutofit/>
          </a:bodyPr>
          <a:lstStyle/>
          <a:p>
            <a:r>
              <a:rPr lang="pt-BR" sz="4800" dirty="0">
                <a:latin typeface="Century Gothic" panose="020B0502020202020204" pitchFamily="34" charset="0"/>
              </a:rPr>
              <a:t>APIs Sockets: Close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40B266-734B-4050-A67F-25FEB433C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Close: </a:t>
            </a:r>
          </a:p>
          <a:p>
            <a:pPr lvl="1"/>
            <a:r>
              <a:rPr lang="pt-BR" sz="2000" dirty="0"/>
              <a:t>Informa ao sistema operacional para terminar o uso de um Socket. </a:t>
            </a:r>
          </a:p>
          <a:p>
            <a:r>
              <a:rPr lang="pt-BR" sz="2200" dirty="0"/>
              <a:t>close(socket)</a:t>
            </a:r>
          </a:p>
        </p:txBody>
      </p:sp>
    </p:spTree>
    <p:extLst>
      <p:ext uri="{BB962C8B-B14F-4D97-AF65-F5344CB8AC3E}">
        <p14:creationId xmlns:p14="http://schemas.microsoft.com/office/powerpoint/2010/main" val="3349803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9CE7B-242B-4D63-A0E6-CA066F04B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10744"/>
            <a:ext cx="10657702" cy="1651686"/>
          </a:xfrm>
        </p:spPr>
        <p:txBody>
          <a:bodyPr>
            <a:normAutofit/>
          </a:bodyPr>
          <a:lstStyle/>
          <a:p>
            <a:r>
              <a:rPr lang="pt-BR" sz="4800" dirty="0">
                <a:latin typeface="Century Gothic" panose="020B0502020202020204" pitchFamily="34" charset="0"/>
              </a:rPr>
              <a:t>APIs Sockets: Outras Primitivas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6710A3-A34F-496F-940D-3EB97282B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</p:spPr>
        <p:txBody>
          <a:bodyPr>
            <a:normAutofit/>
          </a:bodyPr>
          <a:lstStyle/>
          <a:p>
            <a:r>
              <a:rPr lang="pt-BR" sz="2200" dirty="0" err="1"/>
              <a:t>gethostbyname</a:t>
            </a:r>
            <a:r>
              <a:rPr lang="pt-BR" sz="2200" dirty="0"/>
              <a:t>(host) </a:t>
            </a:r>
          </a:p>
          <a:p>
            <a:pPr lvl="1"/>
            <a:r>
              <a:rPr lang="pt-BR" sz="2000" dirty="0"/>
              <a:t>Extrai o endereço IP a partir do nome de um Host. </a:t>
            </a:r>
          </a:p>
          <a:p>
            <a:r>
              <a:rPr lang="pt-BR" sz="2200" dirty="0" err="1"/>
              <a:t>getprotobyname</a:t>
            </a:r>
            <a:r>
              <a:rPr lang="pt-BR" sz="2200" dirty="0"/>
              <a:t>(</a:t>
            </a:r>
            <a:r>
              <a:rPr lang="pt-BR" sz="2200" dirty="0" err="1"/>
              <a:t>protocol</a:t>
            </a:r>
            <a:r>
              <a:rPr lang="pt-BR" sz="2200" dirty="0"/>
              <a:t>) </a:t>
            </a:r>
          </a:p>
          <a:p>
            <a:pPr lvl="1"/>
            <a:r>
              <a:rPr lang="pt-BR" sz="2000" dirty="0"/>
              <a:t>Extrai o código correspondente ao protocolo a partir de uma </a:t>
            </a:r>
            <a:r>
              <a:rPr lang="pt-BR" sz="2000" dirty="0" err="1"/>
              <a:t>string</a:t>
            </a:r>
            <a:r>
              <a:rPr lang="pt-BR" sz="2000" dirty="0"/>
              <a:t> que o define. </a:t>
            </a:r>
          </a:p>
          <a:p>
            <a:r>
              <a:rPr lang="pt-BR" sz="2200" dirty="0" err="1"/>
              <a:t>htons</a:t>
            </a:r>
            <a:r>
              <a:rPr lang="pt-BR" sz="2200" dirty="0"/>
              <a:t>(</a:t>
            </a:r>
            <a:r>
              <a:rPr lang="pt-BR" sz="2200" dirty="0" err="1"/>
              <a:t>addr</a:t>
            </a:r>
            <a:r>
              <a:rPr lang="pt-BR" sz="2200" dirty="0"/>
              <a:t>) </a:t>
            </a:r>
          </a:p>
          <a:p>
            <a:pPr lvl="1"/>
            <a:r>
              <a:rPr lang="pt-BR" sz="2000" dirty="0"/>
              <a:t>Converte um endereço para o padrão de rede (Big </a:t>
            </a:r>
            <a:r>
              <a:rPr lang="pt-BR" sz="2000" dirty="0" err="1"/>
              <a:t>endian</a:t>
            </a:r>
            <a:r>
              <a:rPr lang="pt-BR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365056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B02A7-74B0-4336-8275-900058A6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>
                <a:latin typeface="Century Gothic" panose="020B0502020202020204" pitchFamily="34" charset="0"/>
              </a:rPr>
              <a:t>Socket: 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6EE17A-ED84-4F1A-BF3B-C469460DE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Um Socket é um ponto final (</a:t>
            </a:r>
            <a:r>
              <a:rPr lang="pt-BR" sz="2200" dirty="0" err="1"/>
              <a:t>endpoint</a:t>
            </a:r>
            <a:r>
              <a:rPr lang="pt-BR" sz="2200" dirty="0"/>
              <a:t>) de um canal bidirecional de comunicação entre dois programas rodando em uma rede; </a:t>
            </a:r>
          </a:p>
          <a:p>
            <a:r>
              <a:rPr lang="pt-BR" sz="2200" dirty="0"/>
              <a:t>Cada Socket tem os seguintes endereços de </a:t>
            </a:r>
            <a:r>
              <a:rPr lang="pt-BR" sz="2200" dirty="0" err="1"/>
              <a:t>endpoint</a:t>
            </a:r>
            <a:r>
              <a:rPr lang="pt-BR" sz="2200" dirty="0"/>
              <a:t>: </a:t>
            </a:r>
          </a:p>
          <a:p>
            <a:pPr lvl="1"/>
            <a:r>
              <a:rPr lang="pt-BR" sz="2000" dirty="0"/>
              <a:t>Endereço local (número da porta) que refere-se ao endereço da porta de comunicação para camada de transporte; </a:t>
            </a:r>
          </a:p>
          <a:p>
            <a:pPr lvl="1"/>
            <a:r>
              <a:rPr lang="pt-BR" sz="2000" dirty="0"/>
              <a:t>Endereço global (nome host) que refere-se ao endereço do computador (host) na rede.</a:t>
            </a:r>
          </a:p>
        </p:txBody>
      </p:sp>
    </p:spTree>
    <p:extLst>
      <p:ext uri="{BB962C8B-B14F-4D97-AF65-F5344CB8AC3E}">
        <p14:creationId xmlns:p14="http://schemas.microsoft.com/office/powerpoint/2010/main" val="4174412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F078237B-B66F-4B5B-B5B3-A8C866F6FBA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084428" y="0"/>
            <a:ext cx="62531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49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DAA06C-B896-4721-A1E3-F233FA7D0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>
                <a:latin typeface="Century Gothic" panose="020B0502020202020204" pitchFamily="34" charset="0"/>
              </a:rPr>
              <a:t>Sockets e Portas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A4635C40-5D39-4B46-B04F-DE41FB77D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000" y="2618581"/>
            <a:ext cx="82010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775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BB8B7-4740-4F0E-B62D-D22EBC3E1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>
                <a:latin typeface="Century Gothic" panose="020B0502020202020204" pitchFamily="34" charset="0"/>
              </a:rPr>
              <a:t>Socket: Conexão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4C4EA8-1855-4388-970C-6A0FB93F6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200" dirty="0"/>
              <a:t>O servidor apenas fica “ouvindo” o Socket aguardando um pedido de conexão do cliente; </a:t>
            </a:r>
          </a:p>
          <a:p>
            <a:r>
              <a:rPr lang="pt-BR" sz="2200" dirty="0"/>
              <a:t>O cliente sabe o nome do host e qual porta está associada à aplicação servidora; </a:t>
            </a:r>
          </a:p>
          <a:p>
            <a:r>
              <a:rPr lang="pt-BR" sz="2200" dirty="0"/>
              <a:t>Assim que o servidor aceitar a conexão, este cria um novo Socket (e </a:t>
            </a:r>
            <a:r>
              <a:rPr lang="pt-BR" sz="2200" dirty="0" err="1"/>
              <a:t>conseqüentemente</a:t>
            </a:r>
            <a:r>
              <a:rPr lang="pt-BR" sz="2200" dirty="0"/>
              <a:t> o associa a uma nova porta) e pode ficar esperando novas conexões no Socket original enquanto atende às requisições do cliente pelo novo Socket.</a:t>
            </a:r>
          </a:p>
        </p:txBody>
      </p:sp>
    </p:spTree>
    <p:extLst>
      <p:ext uri="{BB962C8B-B14F-4D97-AF65-F5344CB8AC3E}">
        <p14:creationId xmlns:p14="http://schemas.microsoft.com/office/powerpoint/2010/main" val="2015928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21802-8E8F-48A3-A26A-73A16CE18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>
                <a:latin typeface="Century Gothic" panose="020B0502020202020204" pitchFamily="34" charset="0"/>
              </a:rPr>
              <a:t>Socket: Conexão</a:t>
            </a:r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0D3CAC9F-17DC-4C1C-9226-41D144755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0575" y="2804319"/>
            <a:ext cx="73818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16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57C3A-B561-4D65-80C5-4832891C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11201399" cy="1456267"/>
          </a:xfrm>
        </p:spPr>
        <p:txBody>
          <a:bodyPr>
            <a:normAutofit/>
          </a:bodyPr>
          <a:lstStyle/>
          <a:p>
            <a:r>
              <a:rPr lang="pt-BR" sz="4800" dirty="0">
                <a:latin typeface="Century Gothic" panose="020B0502020202020204" pitchFamily="34" charset="0"/>
              </a:rPr>
              <a:t>Socket: Protocolos TCP e UDP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0B57EA-2C2D-4753-A37E-8D79F33F6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1303606"/>
          </a:xfrm>
        </p:spPr>
        <p:txBody>
          <a:bodyPr>
            <a:normAutofit/>
          </a:bodyPr>
          <a:lstStyle/>
          <a:p>
            <a:r>
              <a:rPr lang="pt-BR" sz="2200" dirty="0"/>
              <a:t>Protocolos de Transporte TCP e UDP; </a:t>
            </a:r>
          </a:p>
          <a:p>
            <a:r>
              <a:rPr lang="pt-BR" sz="2200" dirty="0"/>
              <a:t>Ambos utilizam a camada IP como camada de Rede.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E4A19E0-6584-4DE5-A8B2-570310558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6" y="3369473"/>
            <a:ext cx="3081850" cy="326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41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0BB909-D9F9-42B1-BAAF-DD84EA6D0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>
                <a:latin typeface="Century Gothic" panose="020B0502020202020204" pitchFamily="34" charset="0"/>
              </a:rPr>
              <a:t>Socket: Protocolos UDP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62738C-5D00-4F8E-BC18-8A9C2FDB4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200" dirty="0" err="1"/>
              <a:t>User</a:t>
            </a:r>
            <a:r>
              <a:rPr lang="pt-BR" sz="2200" dirty="0"/>
              <a:t> </a:t>
            </a:r>
            <a:r>
              <a:rPr lang="pt-BR" sz="2200" dirty="0" err="1"/>
              <a:t>Datagram</a:t>
            </a:r>
            <a:r>
              <a:rPr lang="pt-BR" sz="2200" dirty="0"/>
              <a:t> </a:t>
            </a:r>
            <a:r>
              <a:rPr lang="pt-BR" sz="2200" dirty="0" err="1"/>
              <a:t>Protocol</a:t>
            </a:r>
            <a:r>
              <a:rPr lang="pt-BR" sz="2200" dirty="0"/>
              <a:t> (UDP): </a:t>
            </a:r>
          </a:p>
          <a:p>
            <a:r>
              <a:rPr lang="pt-BR" sz="2200" dirty="0"/>
              <a:t>Protocolo não orientado à conexão; </a:t>
            </a:r>
          </a:p>
          <a:p>
            <a:r>
              <a:rPr lang="pt-BR" sz="2200" dirty="0"/>
              <a:t>Não há garantia de entrega dos dados (não há mensagens de confirmação); </a:t>
            </a:r>
          </a:p>
          <a:p>
            <a:r>
              <a:rPr lang="pt-BR" sz="2200" dirty="0"/>
              <a:t>Perdas durante as transmissões não são tratadas por este protocolo; </a:t>
            </a:r>
          </a:p>
          <a:p>
            <a:r>
              <a:rPr lang="pt-BR" sz="2200" dirty="0"/>
              <a:t>Usado em redes com alta confiabilidade, onde as taxas de perda são baixas; </a:t>
            </a:r>
          </a:p>
          <a:p>
            <a:r>
              <a:rPr lang="pt-BR" sz="2200" dirty="0"/>
              <a:t>Exemplos: </a:t>
            </a:r>
          </a:p>
          <a:p>
            <a:pPr lvl="1"/>
            <a:r>
              <a:rPr lang="pt-BR" sz="2000" dirty="0"/>
              <a:t>TFTP, BOOTP, ...</a:t>
            </a:r>
          </a:p>
        </p:txBody>
      </p:sp>
    </p:spTree>
    <p:extLst>
      <p:ext uri="{BB962C8B-B14F-4D97-AF65-F5344CB8AC3E}">
        <p14:creationId xmlns:p14="http://schemas.microsoft.com/office/powerpoint/2010/main" val="41484286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Celeste</Template>
  <TotalTime>45</TotalTime>
  <Words>813</Words>
  <Application>Microsoft Office PowerPoint</Application>
  <PresentationFormat>Widescreen</PresentationFormat>
  <Paragraphs>97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Century Gothic</vt:lpstr>
      <vt:lpstr>Celestial</vt:lpstr>
      <vt:lpstr>Sistemas Distribuídos: Sockets</vt:lpstr>
      <vt:lpstr>Introdução: Sockets</vt:lpstr>
      <vt:lpstr>Socket: Definição</vt:lpstr>
      <vt:lpstr>Apresentação do PowerPoint</vt:lpstr>
      <vt:lpstr>Sockets e Portas</vt:lpstr>
      <vt:lpstr>Socket: Conexão</vt:lpstr>
      <vt:lpstr>Socket: Conexão</vt:lpstr>
      <vt:lpstr>Socket: Protocolos TCP e UDP</vt:lpstr>
      <vt:lpstr>Socket: Protocolos UDP</vt:lpstr>
      <vt:lpstr>Socket: Protocolos UDP</vt:lpstr>
      <vt:lpstr>Socket: Protocolos TCP</vt:lpstr>
      <vt:lpstr>Socket: Protocolos TCP</vt:lpstr>
      <vt:lpstr>Socket: Comunicação C/S</vt:lpstr>
      <vt:lpstr>Socket: Comunicação C/S</vt:lpstr>
      <vt:lpstr>Socket: Comunicação C/S</vt:lpstr>
      <vt:lpstr>APIs Sockets: Socket</vt:lpstr>
      <vt:lpstr>APIs Sockets: Bind</vt:lpstr>
      <vt:lpstr>APIs Sockets: Listen</vt:lpstr>
      <vt:lpstr>APIs Sockets: Accept</vt:lpstr>
      <vt:lpstr>APIs Sockets: Read e Write</vt:lpstr>
      <vt:lpstr>APIs Sockets: Close</vt:lpstr>
      <vt:lpstr>APIs Sockets: Outras Primitivas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Distribuídos</dc:title>
  <dc:creator>Gustavo Pinoti</dc:creator>
  <cp:lastModifiedBy>Murillo</cp:lastModifiedBy>
  <cp:revision>6</cp:revision>
  <dcterms:created xsi:type="dcterms:W3CDTF">2017-10-05T15:16:17Z</dcterms:created>
  <dcterms:modified xsi:type="dcterms:W3CDTF">2017-10-05T18:56:55Z</dcterms:modified>
</cp:coreProperties>
</file>