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19" autoAdjust="0"/>
  </p:normalViewPr>
  <p:slideViewPr>
    <p:cSldViewPr snapToGrid="0">
      <p:cViewPr varScale="1">
        <p:scale>
          <a:sx n="43" d="100"/>
          <a:sy n="43" d="100"/>
        </p:scale>
        <p:origin x="6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39A10-2A56-4049-AE47-B1480B4B6657}">
      <dgm:prSet/>
      <dgm:spPr/>
      <dgm:t>
        <a:bodyPr/>
        <a:lstStyle/>
        <a:p>
          <a:r>
            <a:rPr lang="fr-FR" dirty="0"/>
            <a:t>Goal: </a:t>
          </a:r>
        </a:p>
        <a:p>
          <a:r>
            <a:rPr lang="fr-FR" dirty="0" err="1"/>
            <a:t>Provide</a:t>
          </a:r>
          <a:r>
            <a:rPr lang="fr-FR" dirty="0"/>
            <a:t> a service </a:t>
          </a:r>
          <a:r>
            <a:rPr lang="fr-FR" dirty="0" err="1"/>
            <a:t>that</a:t>
          </a:r>
          <a:r>
            <a:rPr lang="fr-FR" dirty="0"/>
            <a:t> </a:t>
          </a:r>
          <a:r>
            <a:rPr lang="fr-FR" dirty="0" err="1"/>
            <a:t>allows</a:t>
          </a:r>
          <a:r>
            <a:rPr lang="fr-FR" dirty="0"/>
            <a:t> the </a:t>
          </a:r>
          <a:r>
            <a:rPr lang="fr-FR" dirty="0" err="1"/>
            <a:t>interested</a:t>
          </a:r>
          <a:r>
            <a:rPr lang="fr-FR" dirty="0"/>
            <a:t> party to </a:t>
          </a:r>
          <a:r>
            <a:rPr lang="fr-FR" dirty="0" err="1"/>
            <a:t>create</a:t>
          </a:r>
          <a:r>
            <a:rPr lang="fr-FR" dirty="0"/>
            <a:t> a </a:t>
          </a:r>
          <a:r>
            <a:rPr lang="fr-FR" dirty="0" err="1"/>
            <a:t>personal</a:t>
          </a:r>
          <a:r>
            <a:rPr lang="fr-FR" dirty="0"/>
            <a:t> </a:t>
          </a:r>
          <a:r>
            <a:rPr lang="fr-FR" dirty="0" err="1"/>
            <a:t>database</a:t>
          </a:r>
          <a:r>
            <a:rPr lang="fr-FR" dirty="0"/>
            <a:t> of </a:t>
          </a:r>
          <a:r>
            <a:rPr lang="fr-FR" dirty="0" err="1"/>
            <a:t>drugs</a:t>
          </a:r>
          <a:r>
            <a:rPr lang="fr-FR" dirty="0"/>
            <a:t> </a:t>
          </a:r>
          <a:r>
            <a:rPr lang="fr-FR" dirty="0" err="1"/>
            <a:t>that</a:t>
          </a:r>
          <a:r>
            <a:rPr lang="fr-FR" dirty="0"/>
            <a:t> are </a:t>
          </a:r>
          <a:r>
            <a:rPr lang="fr-FR" dirty="0" err="1"/>
            <a:t>potential</a:t>
          </a:r>
          <a:r>
            <a:rPr lang="fr-FR" dirty="0"/>
            <a:t> candidates for </a:t>
          </a:r>
          <a:r>
            <a:rPr lang="fr-FR" dirty="0" err="1"/>
            <a:t>repurposing</a:t>
          </a:r>
          <a:r>
            <a:rPr lang="fr-FR" dirty="0"/>
            <a:t> </a:t>
          </a:r>
          <a:r>
            <a:rPr lang="fr-FR" dirty="0" err="1"/>
            <a:t>based</a:t>
          </a:r>
          <a:r>
            <a:rPr lang="fr-FR" dirty="0"/>
            <a:t> on </a:t>
          </a:r>
          <a:r>
            <a:rPr lang="fr-FR" dirty="0" err="1"/>
            <a:t>specific</a:t>
          </a:r>
          <a:r>
            <a:rPr lang="fr-FR" dirty="0"/>
            <a:t> </a:t>
          </a:r>
          <a:r>
            <a:rPr lang="fr-FR" dirty="0" err="1"/>
            <a:t>creteria</a:t>
          </a:r>
          <a:r>
            <a:rPr lang="fr-FR" dirty="0"/>
            <a:t> (</a:t>
          </a:r>
          <a:r>
            <a:rPr lang="fr-FR" dirty="0" err="1"/>
            <a:t>including</a:t>
          </a:r>
          <a:r>
            <a:rPr lang="fr-FR" dirty="0"/>
            <a:t> </a:t>
          </a:r>
          <a:r>
            <a:rPr lang="fr-FR" dirty="0" err="1"/>
            <a:t>specific</a:t>
          </a:r>
          <a:r>
            <a:rPr lang="fr-FR" dirty="0"/>
            <a:t> </a:t>
          </a:r>
          <a:r>
            <a:rPr lang="fr-FR" dirty="0" err="1"/>
            <a:t>chemical</a:t>
          </a:r>
          <a:r>
            <a:rPr lang="fr-FR" dirty="0"/>
            <a:t> structures in the </a:t>
          </a:r>
          <a:r>
            <a:rPr lang="fr-FR" dirty="0" err="1"/>
            <a:t>molecule</a:t>
          </a:r>
          <a:r>
            <a:rPr lang="fr-FR" dirty="0"/>
            <a:t> </a:t>
          </a:r>
          <a:r>
            <a:rPr lang="fr-FR" dirty="0">
              <a:sym typeface="Wingdings" panose="05000000000000000000" pitchFamily="2" charset="2"/>
            </a:rPr>
            <a:t> SMILE)</a:t>
          </a:r>
          <a:endParaRPr lang="fr-FR" dirty="0"/>
        </a:p>
      </dgm:t>
    </dgm:pt>
    <dgm:pt modelId="{0C7465E5-AB60-411F-ACEC-15BDE28C8BFE}" type="parTrans" cxnId="{4907BC10-BA23-4A3B-9556-9D4CD3C4C598}">
      <dgm:prSet/>
      <dgm:spPr/>
      <dgm:t>
        <a:bodyPr/>
        <a:lstStyle/>
        <a:p>
          <a:endParaRPr lang="fr-FR"/>
        </a:p>
      </dgm:t>
    </dgm:pt>
    <dgm:pt modelId="{1CC940EA-2F6E-454B-B8AC-BA5755FD4494}" type="sibTrans" cxnId="{4907BC10-BA23-4A3B-9556-9D4CD3C4C598}">
      <dgm:prSet/>
      <dgm:spPr/>
      <dgm:t>
        <a:bodyPr/>
        <a:lstStyle/>
        <a:p>
          <a:endParaRPr lang="fr-FR"/>
        </a:p>
      </dgm:t>
    </dgm:pt>
    <dgm:pt modelId="{B825B83E-0511-47E2-A742-CCFB7DFC9925}">
      <dgm:prSet/>
      <dgm:spPr/>
      <dgm:t>
        <a:bodyPr/>
        <a:lstStyle/>
        <a:p>
          <a:r>
            <a:rPr lang="fr-FR" dirty="0" err="1"/>
            <a:t>Useful</a:t>
          </a:r>
          <a:r>
            <a:rPr lang="fr-FR" dirty="0"/>
            <a:t> </a:t>
          </a:r>
          <a:r>
            <a:rPr lang="fr-FR" dirty="0" err="1"/>
            <a:t>datasources</a:t>
          </a:r>
          <a:r>
            <a:rPr lang="fr-FR" dirty="0"/>
            <a:t>: </a:t>
          </a:r>
        </a:p>
        <a:p>
          <a:r>
            <a:rPr lang="fr-FR" dirty="0" err="1"/>
            <a:t>Drugbank</a:t>
          </a:r>
          <a:r>
            <a:rPr lang="fr-FR" dirty="0"/>
            <a:t>, </a:t>
          </a:r>
          <a:r>
            <a:rPr lang="fr-FR" dirty="0" err="1"/>
            <a:t>clinical</a:t>
          </a:r>
          <a:r>
            <a:rPr lang="fr-FR" dirty="0"/>
            <a:t> trials, </a:t>
          </a:r>
          <a:r>
            <a:rPr lang="fr-FR" dirty="0" err="1"/>
            <a:t>pubmed</a:t>
          </a:r>
          <a:r>
            <a:rPr lang="fr-FR" dirty="0"/>
            <a:t> articles</a:t>
          </a:r>
        </a:p>
      </dgm:t>
    </dgm:pt>
    <dgm:pt modelId="{98118D62-AAE3-48EE-8F9B-B284CD6D18DF}" type="parTrans" cxnId="{5FBB05ED-D950-4BA2-803E-458B19863246}">
      <dgm:prSet/>
      <dgm:spPr/>
      <dgm:t>
        <a:bodyPr/>
        <a:lstStyle/>
        <a:p>
          <a:endParaRPr lang="fr-FR"/>
        </a:p>
      </dgm:t>
    </dgm:pt>
    <dgm:pt modelId="{9DA165A5-6D8E-49A6-8333-8446E08EDA31}" type="sibTrans" cxnId="{5FBB05ED-D950-4BA2-803E-458B19863246}">
      <dgm:prSet/>
      <dgm:spPr/>
      <dgm:t>
        <a:bodyPr/>
        <a:lstStyle/>
        <a:p>
          <a:endParaRPr lang="fr-FR"/>
        </a:p>
      </dgm:t>
    </dgm:pt>
    <dgm:pt modelId="{66043751-57DC-49AD-9BB2-8F409412BBD7}">
      <dgm:prSet/>
      <dgm:spPr/>
      <dgm:t>
        <a:bodyPr/>
        <a:lstStyle/>
        <a:p>
          <a:r>
            <a:rPr lang="fr-FR" b="0" dirty="0"/>
            <a:t>Structure of the </a:t>
          </a:r>
          <a:r>
            <a:rPr lang="fr-FR" b="0" dirty="0" err="1"/>
            <a:t>database</a:t>
          </a:r>
          <a:r>
            <a:rPr lang="fr-FR" b="0" dirty="0"/>
            <a:t>: </a:t>
          </a:r>
        </a:p>
        <a:p>
          <a:r>
            <a:rPr lang="fr-FR" dirty="0" err="1"/>
            <a:t>should</a:t>
          </a:r>
          <a:r>
            <a:rPr lang="fr-FR" dirty="0"/>
            <a:t> </a:t>
          </a:r>
          <a:r>
            <a:rPr lang="fr-FR" dirty="0" err="1"/>
            <a:t>provide</a:t>
          </a:r>
          <a:r>
            <a:rPr lang="fr-FR" dirty="0"/>
            <a:t> a </a:t>
          </a:r>
          <a:r>
            <a:rPr lang="fr-FR" dirty="0" err="1"/>
            <a:t>database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all relevant information </a:t>
          </a:r>
          <a:r>
            <a:rPr lang="fr-FR" dirty="0" err="1"/>
            <a:t>concerning</a:t>
          </a:r>
          <a:r>
            <a:rPr lang="fr-FR" dirty="0"/>
            <a:t> the </a:t>
          </a:r>
          <a:r>
            <a:rPr lang="fr-FR" dirty="0" err="1"/>
            <a:t>selected</a:t>
          </a:r>
          <a:r>
            <a:rPr lang="fr-FR" dirty="0"/>
            <a:t> </a:t>
          </a:r>
          <a:r>
            <a:rPr lang="fr-FR" dirty="0" err="1"/>
            <a:t>drugs</a:t>
          </a:r>
          <a:r>
            <a:rPr lang="fr-FR" dirty="0"/>
            <a:t> ( Name, structure, phase of </a:t>
          </a:r>
          <a:r>
            <a:rPr lang="fr-FR" dirty="0" err="1"/>
            <a:t>testing</a:t>
          </a:r>
          <a:r>
            <a:rPr lang="fr-FR" dirty="0"/>
            <a:t>, test </a:t>
          </a:r>
          <a:r>
            <a:rPr lang="fr-FR" dirty="0" err="1"/>
            <a:t>results</a:t>
          </a:r>
          <a:r>
            <a:rPr lang="fr-FR" dirty="0"/>
            <a:t>, </a:t>
          </a:r>
          <a:r>
            <a:rPr lang="fr-FR" dirty="0" err="1"/>
            <a:t>toxicity</a:t>
          </a:r>
          <a:r>
            <a:rPr lang="fr-FR" dirty="0"/>
            <a:t>, links to </a:t>
          </a:r>
          <a:r>
            <a:rPr lang="fr-FR" dirty="0" err="1"/>
            <a:t>further</a:t>
          </a:r>
          <a:r>
            <a:rPr lang="fr-FR" dirty="0"/>
            <a:t> </a:t>
          </a:r>
          <a:r>
            <a:rPr lang="fr-FR" dirty="0" err="1"/>
            <a:t>reading</a:t>
          </a:r>
          <a:r>
            <a:rPr lang="fr-FR" dirty="0"/>
            <a:t>,…). The </a:t>
          </a:r>
          <a:r>
            <a:rPr lang="fr-FR" dirty="0" err="1"/>
            <a:t>database</a:t>
          </a:r>
          <a:r>
            <a:rPr lang="fr-FR" dirty="0"/>
            <a:t> </a:t>
          </a:r>
          <a:r>
            <a:rPr lang="fr-FR" dirty="0" err="1"/>
            <a:t>should</a:t>
          </a:r>
          <a:r>
            <a:rPr lang="fr-FR" dirty="0"/>
            <a:t> have a </a:t>
          </a:r>
          <a:r>
            <a:rPr lang="fr-FR" dirty="0" err="1"/>
            <a:t>userfriendly</a:t>
          </a:r>
          <a:r>
            <a:rPr lang="fr-FR" dirty="0"/>
            <a:t> interface </a:t>
          </a:r>
          <a:r>
            <a:rPr lang="fr-FR" dirty="0" err="1"/>
            <a:t>that</a:t>
          </a:r>
          <a:r>
            <a:rPr lang="fr-FR" dirty="0"/>
            <a:t> </a:t>
          </a:r>
          <a:r>
            <a:rPr lang="fr-FR" dirty="0" err="1"/>
            <a:t>allows</a:t>
          </a:r>
          <a:r>
            <a:rPr lang="fr-FR" dirty="0"/>
            <a:t> the user to </a:t>
          </a:r>
          <a:r>
            <a:rPr lang="fr-FR" dirty="0" err="1"/>
            <a:t>search</a:t>
          </a:r>
          <a:r>
            <a:rPr lang="fr-FR" dirty="0"/>
            <a:t> for </a:t>
          </a:r>
          <a:r>
            <a:rPr lang="fr-FR" dirty="0" err="1"/>
            <a:t>specific</a:t>
          </a:r>
          <a:r>
            <a:rPr lang="fr-FR" dirty="0"/>
            <a:t> </a:t>
          </a:r>
          <a:r>
            <a:rPr lang="fr-FR" dirty="0" err="1"/>
            <a:t>drugs</a:t>
          </a:r>
          <a:r>
            <a:rPr lang="fr-FR" dirty="0"/>
            <a:t> </a:t>
          </a:r>
          <a:r>
            <a:rPr lang="fr-FR" dirty="0" err="1"/>
            <a:t>according</a:t>
          </a:r>
          <a:r>
            <a:rPr lang="fr-FR" dirty="0"/>
            <a:t> to </a:t>
          </a:r>
          <a:r>
            <a:rPr lang="fr-FR" dirty="0" err="1"/>
            <a:t>different</a:t>
          </a:r>
          <a:r>
            <a:rPr lang="fr-FR" dirty="0"/>
            <a:t> </a:t>
          </a:r>
          <a:r>
            <a:rPr lang="fr-FR" dirty="0" err="1"/>
            <a:t>criteria</a:t>
          </a:r>
          <a:r>
            <a:rPr lang="fr-FR" dirty="0"/>
            <a:t>.</a:t>
          </a:r>
        </a:p>
      </dgm:t>
    </dgm:pt>
    <dgm:pt modelId="{2CADD44C-1679-4BD0-9A52-9D65C7A89B4D}" type="parTrans" cxnId="{B72ADA8D-6816-44B5-845A-686C9D0EE5F3}">
      <dgm:prSet/>
      <dgm:spPr/>
      <dgm:t>
        <a:bodyPr/>
        <a:lstStyle/>
        <a:p>
          <a:endParaRPr lang="fr-FR"/>
        </a:p>
      </dgm:t>
    </dgm:pt>
    <dgm:pt modelId="{0181E053-1A40-4CE9-8095-1C287BE40556}" type="sibTrans" cxnId="{B72ADA8D-6816-44B5-845A-686C9D0EE5F3}">
      <dgm:prSet/>
      <dgm:spPr/>
      <dgm:t>
        <a:bodyPr/>
        <a:lstStyle/>
        <a:p>
          <a:endParaRPr lang="fr-FR"/>
        </a:p>
      </dgm:t>
    </dgm:pt>
    <dgm:pt modelId="{D9A7AF59-1990-4EF7-B1C5-A4D0A5A4E760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0A2F0C94-A0BF-4CD9-ABBA-CA419EB34DAF}" type="pres">
      <dgm:prSet presAssocID="{A0A39A10-2A56-4049-AE47-B1480B4B6657}" presName="compNode" presStyleCnt="0"/>
      <dgm:spPr/>
    </dgm:pt>
    <dgm:pt modelId="{8A122909-79FD-4331-A9FD-FAD27F4F9879}" type="pres">
      <dgm:prSet presAssocID="{A0A39A10-2A56-4049-AE47-B1480B4B6657}" presName="bgRect" presStyleLbl="bgShp" presStyleIdx="0" presStyleCnt="3"/>
      <dgm:spPr/>
    </dgm:pt>
    <dgm:pt modelId="{62D047E8-0C21-4ADA-B06C-1647872F7FB9}" type="pres">
      <dgm:prSet presAssocID="{A0A39A10-2A56-4049-AE47-B1480B4B66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9F7E88B-DD18-4A47-9B5B-56779F748AF6}" type="pres">
      <dgm:prSet presAssocID="{A0A39A10-2A56-4049-AE47-B1480B4B6657}" presName="spaceRect" presStyleCnt="0"/>
      <dgm:spPr/>
    </dgm:pt>
    <dgm:pt modelId="{0FAF10F3-16AA-4550-B364-60BB466B20DD}" type="pres">
      <dgm:prSet presAssocID="{A0A39A10-2A56-4049-AE47-B1480B4B6657}" presName="parTx" presStyleLbl="revTx" presStyleIdx="0" presStyleCnt="3">
        <dgm:presLayoutVars>
          <dgm:chMax val="0"/>
          <dgm:chPref val="0"/>
        </dgm:presLayoutVars>
      </dgm:prSet>
      <dgm:spPr/>
    </dgm:pt>
    <dgm:pt modelId="{6F40C5C9-3741-4C9D-9610-5DC24B387616}" type="pres">
      <dgm:prSet presAssocID="{1CC940EA-2F6E-454B-B8AC-BA5755FD4494}" presName="sibTrans" presStyleCnt="0"/>
      <dgm:spPr/>
    </dgm:pt>
    <dgm:pt modelId="{9F8DD968-BC47-4318-BD5D-1561EF286079}" type="pres">
      <dgm:prSet presAssocID="{B825B83E-0511-47E2-A742-CCFB7DFC9925}" presName="compNode" presStyleCnt="0"/>
      <dgm:spPr/>
    </dgm:pt>
    <dgm:pt modelId="{489DFE5E-C83C-459D-A2CD-BD68A690AC8E}" type="pres">
      <dgm:prSet presAssocID="{B825B83E-0511-47E2-A742-CCFB7DFC9925}" presName="bgRect" presStyleLbl="bgShp" presStyleIdx="1" presStyleCnt="3"/>
      <dgm:spPr/>
    </dgm:pt>
    <dgm:pt modelId="{16D3AC94-AE34-4807-9294-CB6D77047130}" type="pres">
      <dgm:prSet presAssocID="{B825B83E-0511-47E2-A742-CCFB7DFC99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F26DB1-0442-4239-8A74-CE4CE3C5FECC}" type="pres">
      <dgm:prSet presAssocID="{B825B83E-0511-47E2-A742-CCFB7DFC9925}" presName="spaceRect" presStyleCnt="0"/>
      <dgm:spPr/>
    </dgm:pt>
    <dgm:pt modelId="{4E3B5FF3-DCA6-4631-B696-54A07A9739DF}" type="pres">
      <dgm:prSet presAssocID="{B825B83E-0511-47E2-A742-CCFB7DFC9925}" presName="parTx" presStyleLbl="revTx" presStyleIdx="1" presStyleCnt="3">
        <dgm:presLayoutVars>
          <dgm:chMax val="0"/>
          <dgm:chPref val="0"/>
        </dgm:presLayoutVars>
      </dgm:prSet>
      <dgm:spPr/>
    </dgm:pt>
    <dgm:pt modelId="{AB3F38CC-F4F9-434C-842B-3750F8406AC2}" type="pres">
      <dgm:prSet presAssocID="{9DA165A5-6D8E-49A6-8333-8446E08EDA31}" presName="sibTrans" presStyleCnt="0"/>
      <dgm:spPr/>
    </dgm:pt>
    <dgm:pt modelId="{013C8E60-B0BB-4465-AFC5-71403D479805}" type="pres">
      <dgm:prSet presAssocID="{66043751-57DC-49AD-9BB2-8F409412BBD7}" presName="compNode" presStyleCnt="0"/>
      <dgm:spPr/>
    </dgm:pt>
    <dgm:pt modelId="{D28883CD-4336-4D94-8302-F77C0AAB6097}" type="pres">
      <dgm:prSet presAssocID="{66043751-57DC-49AD-9BB2-8F409412BBD7}" presName="bgRect" presStyleLbl="bgShp" presStyleIdx="2" presStyleCnt="3"/>
      <dgm:spPr/>
    </dgm:pt>
    <dgm:pt modelId="{926C765D-4156-4F30-A5C4-FA498CAB2B2B}" type="pres">
      <dgm:prSet presAssocID="{66043751-57DC-49AD-9BB2-8F409412BB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58FCE0-C366-485D-A84C-E784500A1B36}" type="pres">
      <dgm:prSet presAssocID="{66043751-57DC-49AD-9BB2-8F409412BBD7}" presName="spaceRect" presStyleCnt="0"/>
      <dgm:spPr/>
    </dgm:pt>
    <dgm:pt modelId="{E5203A6C-F81F-409C-ADBE-6B516D3F1EB2}" type="pres">
      <dgm:prSet presAssocID="{66043751-57DC-49AD-9BB2-8F409412BB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476606-2EF9-4AAF-80C8-CC60ECA0D276}" type="presOf" srcId="{66043751-57DC-49AD-9BB2-8F409412BBD7}" destId="{E5203A6C-F81F-409C-ADBE-6B516D3F1EB2}" srcOrd="0" destOrd="0" presId="urn:microsoft.com/office/officeart/2018/2/layout/IconVerticalSolidList"/>
    <dgm:cxn modelId="{4907BC10-BA23-4A3B-9556-9D4CD3C4C598}" srcId="{01A66772-F185-4D58-B8BB-E9370D7A7A2B}" destId="{A0A39A10-2A56-4049-AE47-B1480B4B6657}" srcOrd="0" destOrd="0" parTransId="{0C7465E5-AB60-411F-ACEC-15BDE28C8BFE}" sibTransId="{1CC940EA-2F6E-454B-B8AC-BA5755FD4494}"/>
    <dgm:cxn modelId="{94CD935A-DB02-4F64-B028-A9653D20F725}" type="presOf" srcId="{B825B83E-0511-47E2-A742-CCFB7DFC9925}" destId="{4E3B5FF3-DCA6-4631-B696-54A07A9739DF}" srcOrd="0" destOrd="0" presId="urn:microsoft.com/office/officeart/2018/2/layout/IconVerticalSolidList"/>
    <dgm:cxn modelId="{B72ADA8D-6816-44B5-845A-686C9D0EE5F3}" srcId="{01A66772-F185-4D58-B8BB-E9370D7A7A2B}" destId="{66043751-57DC-49AD-9BB2-8F409412BBD7}" srcOrd="2" destOrd="0" parTransId="{2CADD44C-1679-4BD0-9A52-9D65C7A89B4D}" sibTransId="{0181E053-1A40-4CE9-8095-1C287BE40556}"/>
    <dgm:cxn modelId="{739C30D8-947B-4D18-853D-52D9652076C5}" type="presOf" srcId="{01A66772-F185-4D58-B8BB-E9370D7A7A2B}" destId="{D9A7AF59-1990-4EF7-B1C5-A4D0A5A4E760}" srcOrd="0" destOrd="0" presId="urn:microsoft.com/office/officeart/2018/2/layout/IconVerticalSolidList"/>
    <dgm:cxn modelId="{5FBB05ED-D950-4BA2-803E-458B19863246}" srcId="{01A66772-F185-4D58-B8BB-E9370D7A7A2B}" destId="{B825B83E-0511-47E2-A742-CCFB7DFC9925}" srcOrd="1" destOrd="0" parTransId="{98118D62-AAE3-48EE-8F9B-B284CD6D18DF}" sibTransId="{9DA165A5-6D8E-49A6-8333-8446E08EDA31}"/>
    <dgm:cxn modelId="{2125CAFB-4CAA-429E-9AFD-0A4363D3B88C}" type="presOf" srcId="{A0A39A10-2A56-4049-AE47-B1480B4B6657}" destId="{0FAF10F3-16AA-4550-B364-60BB466B20DD}" srcOrd="0" destOrd="0" presId="urn:microsoft.com/office/officeart/2018/2/layout/IconVerticalSolidList"/>
    <dgm:cxn modelId="{2F090A24-2F97-4C4A-9B2F-DCEEADED149A}" type="presParOf" srcId="{D9A7AF59-1990-4EF7-B1C5-A4D0A5A4E760}" destId="{0A2F0C94-A0BF-4CD9-ABBA-CA419EB34DAF}" srcOrd="0" destOrd="0" presId="urn:microsoft.com/office/officeart/2018/2/layout/IconVerticalSolidList"/>
    <dgm:cxn modelId="{A2003AA4-AC9B-4BCD-A085-2CDB17F66D2C}" type="presParOf" srcId="{0A2F0C94-A0BF-4CD9-ABBA-CA419EB34DAF}" destId="{8A122909-79FD-4331-A9FD-FAD27F4F9879}" srcOrd="0" destOrd="0" presId="urn:microsoft.com/office/officeart/2018/2/layout/IconVerticalSolidList"/>
    <dgm:cxn modelId="{9E7632D3-ABCF-4169-82C8-767990C66D4F}" type="presParOf" srcId="{0A2F0C94-A0BF-4CD9-ABBA-CA419EB34DAF}" destId="{62D047E8-0C21-4ADA-B06C-1647872F7FB9}" srcOrd="1" destOrd="0" presId="urn:microsoft.com/office/officeart/2018/2/layout/IconVerticalSolidList"/>
    <dgm:cxn modelId="{52EFB949-1B6C-44FE-B165-B092EDEE6082}" type="presParOf" srcId="{0A2F0C94-A0BF-4CD9-ABBA-CA419EB34DAF}" destId="{E9F7E88B-DD18-4A47-9B5B-56779F748AF6}" srcOrd="2" destOrd="0" presId="urn:microsoft.com/office/officeart/2018/2/layout/IconVerticalSolidList"/>
    <dgm:cxn modelId="{6444B47F-DCFA-4E5B-B437-BECD8D9E4017}" type="presParOf" srcId="{0A2F0C94-A0BF-4CD9-ABBA-CA419EB34DAF}" destId="{0FAF10F3-16AA-4550-B364-60BB466B20DD}" srcOrd="3" destOrd="0" presId="urn:microsoft.com/office/officeart/2018/2/layout/IconVerticalSolidList"/>
    <dgm:cxn modelId="{3E6458F4-E1A6-49D4-9C91-6085B2E476A5}" type="presParOf" srcId="{D9A7AF59-1990-4EF7-B1C5-A4D0A5A4E760}" destId="{6F40C5C9-3741-4C9D-9610-5DC24B387616}" srcOrd="1" destOrd="0" presId="urn:microsoft.com/office/officeart/2018/2/layout/IconVerticalSolidList"/>
    <dgm:cxn modelId="{F9663A94-3972-49B8-8FE9-41A398530256}" type="presParOf" srcId="{D9A7AF59-1990-4EF7-B1C5-A4D0A5A4E760}" destId="{9F8DD968-BC47-4318-BD5D-1561EF286079}" srcOrd="2" destOrd="0" presId="urn:microsoft.com/office/officeart/2018/2/layout/IconVerticalSolidList"/>
    <dgm:cxn modelId="{BB1F6777-1BE2-4428-BB09-D94DC83F30C9}" type="presParOf" srcId="{9F8DD968-BC47-4318-BD5D-1561EF286079}" destId="{489DFE5E-C83C-459D-A2CD-BD68A690AC8E}" srcOrd="0" destOrd="0" presId="urn:microsoft.com/office/officeart/2018/2/layout/IconVerticalSolidList"/>
    <dgm:cxn modelId="{0B500EFC-49A9-471F-A986-4E44D5FD0BBA}" type="presParOf" srcId="{9F8DD968-BC47-4318-BD5D-1561EF286079}" destId="{16D3AC94-AE34-4807-9294-CB6D77047130}" srcOrd="1" destOrd="0" presId="urn:microsoft.com/office/officeart/2018/2/layout/IconVerticalSolidList"/>
    <dgm:cxn modelId="{25B8EFAA-C622-4D47-A7FF-258253EA9411}" type="presParOf" srcId="{9F8DD968-BC47-4318-BD5D-1561EF286079}" destId="{4EF26DB1-0442-4239-8A74-CE4CE3C5FECC}" srcOrd="2" destOrd="0" presId="urn:microsoft.com/office/officeart/2018/2/layout/IconVerticalSolidList"/>
    <dgm:cxn modelId="{EEA9810D-EFCB-4711-AC45-34858BBD7112}" type="presParOf" srcId="{9F8DD968-BC47-4318-BD5D-1561EF286079}" destId="{4E3B5FF3-DCA6-4631-B696-54A07A9739DF}" srcOrd="3" destOrd="0" presId="urn:microsoft.com/office/officeart/2018/2/layout/IconVerticalSolidList"/>
    <dgm:cxn modelId="{287F8235-2B67-421C-8BF7-3F16BD981D3F}" type="presParOf" srcId="{D9A7AF59-1990-4EF7-B1C5-A4D0A5A4E760}" destId="{AB3F38CC-F4F9-434C-842B-3750F8406AC2}" srcOrd="3" destOrd="0" presId="urn:microsoft.com/office/officeart/2018/2/layout/IconVerticalSolidList"/>
    <dgm:cxn modelId="{1D61A567-CDA0-4EE3-8D55-6FDFDD9AB767}" type="presParOf" srcId="{D9A7AF59-1990-4EF7-B1C5-A4D0A5A4E760}" destId="{013C8E60-B0BB-4465-AFC5-71403D479805}" srcOrd="4" destOrd="0" presId="urn:microsoft.com/office/officeart/2018/2/layout/IconVerticalSolidList"/>
    <dgm:cxn modelId="{14EF1CAB-D96E-4717-BDA4-69B2158633DA}" type="presParOf" srcId="{013C8E60-B0BB-4465-AFC5-71403D479805}" destId="{D28883CD-4336-4D94-8302-F77C0AAB6097}" srcOrd="0" destOrd="0" presId="urn:microsoft.com/office/officeart/2018/2/layout/IconVerticalSolidList"/>
    <dgm:cxn modelId="{AA8534AE-3EC6-4AB3-A7E6-49B539A0A3B9}" type="presParOf" srcId="{013C8E60-B0BB-4465-AFC5-71403D479805}" destId="{926C765D-4156-4F30-A5C4-FA498CAB2B2B}" srcOrd="1" destOrd="0" presId="urn:microsoft.com/office/officeart/2018/2/layout/IconVerticalSolidList"/>
    <dgm:cxn modelId="{871738F3-8B98-4074-930A-D03A1CDB47BC}" type="presParOf" srcId="{013C8E60-B0BB-4465-AFC5-71403D479805}" destId="{8B58FCE0-C366-485D-A84C-E784500A1B36}" srcOrd="2" destOrd="0" presId="urn:microsoft.com/office/officeart/2018/2/layout/IconVerticalSolidList"/>
    <dgm:cxn modelId="{A5EBFD17-A0BD-4F8E-9CBC-A959C1559995}" type="presParOf" srcId="{013C8E60-B0BB-4465-AFC5-71403D479805}" destId="{E5203A6C-F81F-409C-ADBE-6B516D3F1E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22909-79FD-4331-A9FD-FAD27F4F9879}">
      <dsp:nvSpPr>
        <dsp:cNvPr id="0" name=""/>
        <dsp:cNvSpPr/>
      </dsp:nvSpPr>
      <dsp:spPr>
        <a:xfrm>
          <a:off x="0" y="2349"/>
          <a:ext cx="10058399" cy="11228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047E8-0C21-4ADA-B06C-1647872F7FB9}">
      <dsp:nvSpPr>
        <dsp:cNvPr id="0" name=""/>
        <dsp:cNvSpPr/>
      </dsp:nvSpPr>
      <dsp:spPr>
        <a:xfrm>
          <a:off x="339648" y="254980"/>
          <a:ext cx="618145" cy="617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F10F3-16AA-4550-B364-60BB466B20DD}">
      <dsp:nvSpPr>
        <dsp:cNvPr id="0" name=""/>
        <dsp:cNvSpPr/>
      </dsp:nvSpPr>
      <dsp:spPr>
        <a:xfrm>
          <a:off x="1297442" y="2349"/>
          <a:ext cx="8623489" cy="1123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46" tIns="118946" rIns="118946" bIns="1189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Goal: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Provide</a:t>
          </a:r>
          <a:r>
            <a:rPr lang="fr-FR" sz="1400" kern="1200" dirty="0"/>
            <a:t> a service </a:t>
          </a:r>
          <a:r>
            <a:rPr lang="fr-FR" sz="1400" kern="1200" dirty="0" err="1"/>
            <a:t>that</a:t>
          </a:r>
          <a:r>
            <a:rPr lang="fr-FR" sz="1400" kern="1200" dirty="0"/>
            <a:t> </a:t>
          </a:r>
          <a:r>
            <a:rPr lang="fr-FR" sz="1400" kern="1200" dirty="0" err="1"/>
            <a:t>allows</a:t>
          </a:r>
          <a:r>
            <a:rPr lang="fr-FR" sz="1400" kern="1200" dirty="0"/>
            <a:t> the </a:t>
          </a:r>
          <a:r>
            <a:rPr lang="fr-FR" sz="1400" kern="1200" dirty="0" err="1"/>
            <a:t>interested</a:t>
          </a:r>
          <a:r>
            <a:rPr lang="fr-FR" sz="1400" kern="1200" dirty="0"/>
            <a:t> party to </a:t>
          </a:r>
          <a:r>
            <a:rPr lang="fr-FR" sz="1400" kern="1200" dirty="0" err="1"/>
            <a:t>create</a:t>
          </a:r>
          <a:r>
            <a:rPr lang="fr-FR" sz="1400" kern="1200" dirty="0"/>
            <a:t> a </a:t>
          </a:r>
          <a:r>
            <a:rPr lang="fr-FR" sz="1400" kern="1200" dirty="0" err="1"/>
            <a:t>personal</a:t>
          </a:r>
          <a:r>
            <a:rPr lang="fr-FR" sz="1400" kern="1200" dirty="0"/>
            <a:t> </a:t>
          </a:r>
          <a:r>
            <a:rPr lang="fr-FR" sz="1400" kern="1200" dirty="0" err="1"/>
            <a:t>database</a:t>
          </a:r>
          <a:r>
            <a:rPr lang="fr-FR" sz="1400" kern="1200" dirty="0"/>
            <a:t> of </a:t>
          </a:r>
          <a:r>
            <a:rPr lang="fr-FR" sz="1400" kern="1200" dirty="0" err="1"/>
            <a:t>drugs</a:t>
          </a:r>
          <a:r>
            <a:rPr lang="fr-FR" sz="1400" kern="1200" dirty="0"/>
            <a:t> </a:t>
          </a:r>
          <a:r>
            <a:rPr lang="fr-FR" sz="1400" kern="1200" dirty="0" err="1"/>
            <a:t>that</a:t>
          </a:r>
          <a:r>
            <a:rPr lang="fr-FR" sz="1400" kern="1200" dirty="0"/>
            <a:t> are </a:t>
          </a:r>
          <a:r>
            <a:rPr lang="fr-FR" sz="1400" kern="1200" dirty="0" err="1"/>
            <a:t>potential</a:t>
          </a:r>
          <a:r>
            <a:rPr lang="fr-FR" sz="1400" kern="1200" dirty="0"/>
            <a:t> candidates for </a:t>
          </a:r>
          <a:r>
            <a:rPr lang="fr-FR" sz="1400" kern="1200" dirty="0" err="1"/>
            <a:t>repurposing</a:t>
          </a:r>
          <a:r>
            <a:rPr lang="fr-FR" sz="1400" kern="1200" dirty="0"/>
            <a:t> </a:t>
          </a:r>
          <a:r>
            <a:rPr lang="fr-FR" sz="1400" kern="1200" dirty="0" err="1"/>
            <a:t>based</a:t>
          </a:r>
          <a:r>
            <a:rPr lang="fr-FR" sz="1400" kern="1200" dirty="0"/>
            <a:t> on </a:t>
          </a:r>
          <a:r>
            <a:rPr lang="fr-FR" sz="1400" kern="1200" dirty="0" err="1"/>
            <a:t>specific</a:t>
          </a:r>
          <a:r>
            <a:rPr lang="fr-FR" sz="1400" kern="1200" dirty="0"/>
            <a:t> </a:t>
          </a:r>
          <a:r>
            <a:rPr lang="fr-FR" sz="1400" kern="1200" dirty="0" err="1"/>
            <a:t>creteria</a:t>
          </a:r>
          <a:r>
            <a:rPr lang="fr-FR" sz="1400" kern="1200" dirty="0"/>
            <a:t> (</a:t>
          </a:r>
          <a:r>
            <a:rPr lang="fr-FR" sz="1400" kern="1200" dirty="0" err="1"/>
            <a:t>including</a:t>
          </a:r>
          <a:r>
            <a:rPr lang="fr-FR" sz="1400" kern="1200" dirty="0"/>
            <a:t> </a:t>
          </a:r>
          <a:r>
            <a:rPr lang="fr-FR" sz="1400" kern="1200" dirty="0" err="1"/>
            <a:t>specific</a:t>
          </a:r>
          <a:r>
            <a:rPr lang="fr-FR" sz="1400" kern="1200" dirty="0"/>
            <a:t> </a:t>
          </a:r>
          <a:r>
            <a:rPr lang="fr-FR" sz="1400" kern="1200" dirty="0" err="1"/>
            <a:t>chemical</a:t>
          </a:r>
          <a:r>
            <a:rPr lang="fr-FR" sz="1400" kern="1200" dirty="0"/>
            <a:t> structures in the </a:t>
          </a:r>
          <a:r>
            <a:rPr lang="fr-FR" sz="1400" kern="1200" dirty="0" err="1"/>
            <a:t>molecule</a:t>
          </a:r>
          <a:r>
            <a:rPr lang="fr-FR" sz="1400" kern="1200" dirty="0"/>
            <a:t> </a:t>
          </a:r>
          <a:r>
            <a:rPr lang="fr-FR" sz="1400" kern="1200" dirty="0">
              <a:sym typeface="Wingdings" panose="05000000000000000000" pitchFamily="2" charset="2"/>
            </a:rPr>
            <a:t> SMILE)</a:t>
          </a:r>
          <a:endParaRPr lang="fr-FR" sz="1400" kern="1200" dirty="0"/>
        </a:p>
      </dsp:txBody>
      <dsp:txXfrm>
        <a:off x="1297442" y="2349"/>
        <a:ext cx="8623489" cy="1123901"/>
      </dsp:txXfrm>
    </dsp:sp>
    <dsp:sp modelId="{489DFE5E-C83C-459D-A2CD-BD68A690AC8E}">
      <dsp:nvSpPr>
        <dsp:cNvPr id="0" name=""/>
        <dsp:cNvSpPr/>
      </dsp:nvSpPr>
      <dsp:spPr>
        <a:xfrm>
          <a:off x="0" y="1362861"/>
          <a:ext cx="10058399" cy="11228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3AC94-AE34-4807-9294-CB6D77047130}">
      <dsp:nvSpPr>
        <dsp:cNvPr id="0" name=""/>
        <dsp:cNvSpPr/>
      </dsp:nvSpPr>
      <dsp:spPr>
        <a:xfrm>
          <a:off x="339648" y="1615492"/>
          <a:ext cx="618145" cy="6175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B5FF3-DCA6-4631-B696-54A07A9739DF}">
      <dsp:nvSpPr>
        <dsp:cNvPr id="0" name=""/>
        <dsp:cNvSpPr/>
      </dsp:nvSpPr>
      <dsp:spPr>
        <a:xfrm>
          <a:off x="1297442" y="1362861"/>
          <a:ext cx="8623489" cy="1123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46" tIns="118946" rIns="118946" bIns="1189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Useful</a:t>
          </a:r>
          <a:r>
            <a:rPr lang="fr-FR" sz="1400" kern="1200" dirty="0"/>
            <a:t> </a:t>
          </a:r>
          <a:r>
            <a:rPr lang="fr-FR" sz="1400" kern="1200" dirty="0" err="1"/>
            <a:t>datasources</a:t>
          </a:r>
          <a:r>
            <a:rPr lang="fr-FR" sz="1400" kern="1200" dirty="0"/>
            <a:t>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Drugbank</a:t>
          </a:r>
          <a:r>
            <a:rPr lang="fr-FR" sz="1400" kern="1200" dirty="0"/>
            <a:t>, </a:t>
          </a:r>
          <a:r>
            <a:rPr lang="fr-FR" sz="1400" kern="1200" dirty="0" err="1"/>
            <a:t>clinical</a:t>
          </a:r>
          <a:r>
            <a:rPr lang="fr-FR" sz="1400" kern="1200" dirty="0"/>
            <a:t> trials, </a:t>
          </a:r>
          <a:r>
            <a:rPr lang="fr-FR" sz="1400" kern="1200" dirty="0" err="1"/>
            <a:t>pubmed</a:t>
          </a:r>
          <a:r>
            <a:rPr lang="fr-FR" sz="1400" kern="1200" dirty="0"/>
            <a:t> articles</a:t>
          </a:r>
        </a:p>
      </dsp:txBody>
      <dsp:txXfrm>
        <a:off x="1297442" y="1362861"/>
        <a:ext cx="8623489" cy="1123901"/>
      </dsp:txXfrm>
    </dsp:sp>
    <dsp:sp modelId="{D28883CD-4336-4D94-8302-F77C0AAB6097}">
      <dsp:nvSpPr>
        <dsp:cNvPr id="0" name=""/>
        <dsp:cNvSpPr/>
      </dsp:nvSpPr>
      <dsp:spPr>
        <a:xfrm>
          <a:off x="0" y="2723373"/>
          <a:ext cx="10058399" cy="11228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C765D-4156-4F30-A5C4-FA498CAB2B2B}">
      <dsp:nvSpPr>
        <dsp:cNvPr id="0" name=""/>
        <dsp:cNvSpPr/>
      </dsp:nvSpPr>
      <dsp:spPr>
        <a:xfrm>
          <a:off x="339980" y="2976004"/>
          <a:ext cx="618145" cy="6175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03A6C-F81F-409C-ADBE-6B516D3F1EB2}">
      <dsp:nvSpPr>
        <dsp:cNvPr id="0" name=""/>
        <dsp:cNvSpPr/>
      </dsp:nvSpPr>
      <dsp:spPr>
        <a:xfrm>
          <a:off x="1298106" y="2723373"/>
          <a:ext cx="8623489" cy="1123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46" tIns="118946" rIns="118946" bIns="11894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 dirty="0"/>
            <a:t>Structure of the </a:t>
          </a:r>
          <a:r>
            <a:rPr lang="fr-FR" sz="1400" b="0" kern="1200" dirty="0" err="1"/>
            <a:t>database</a:t>
          </a:r>
          <a:r>
            <a:rPr lang="fr-FR" sz="1400" b="0" kern="1200" dirty="0"/>
            <a:t>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/>
            <a:t>should</a:t>
          </a:r>
          <a:r>
            <a:rPr lang="fr-FR" sz="1400" kern="1200" dirty="0"/>
            <a:t> </a:t>
          </a:r>
          <a:r>
            <a:rPr lang="fr-FR" sz="1400" kern="1200" dirty="0" err="1"/>
            <a:t>provide</a:t>
          </a:r>
          <a:r>
            <a:rPr lang="fr-FR" sz="1400" kern="1200" dirty="0"/>
            <a:t> a </a:t>
          </a:r>
          <a:r>
            <a:rPr lang="fr-FR" sz="1400" kern="1200" dirty="0" err="1"/>
            <a:t>database</a:t>
          </a:r>
          <a:r>
            <a:rPr lang="fr-FR" sz="1400" kern="1200" dirty="0"/>
            <a:t> </a:t>
          </a:r>
          <a:r>
            <a:rPr lang="fr-FR" sz="1400" kern="1200" dirty="0" err="1"/>
            <a:t>with</a:t>
          </a:r>
          <a:r>
            <a:rPr lang="fr-FR" sz="1400" kern="1200" dirty="0"/>
            <a:t> all relevant information </a:t>
          </a:r>
          <a:r>
            <a:rPr lang="fr-FR" sz="1400" kern="1200" dirty="0" err="1"/>
            <a:t>concerning</a:t>
          </a:r>
          <a:r>
            <a:rPr lang="fr-FR" sz="1400" kern="1200" dirty="0"/>
            <a:t> the </a:t>
          </a:r>
          <a:r>
            <a:rPr lang="fr-FR" sz="1400" kern="1200" dirty="0" err="1"/>
            <a:t>selected</a:t>
          </a:r>
          <a:r>
            <a:rPr lang="fr-FR" sz="1400" kern="1200" dirty="0"/>
            <a:t> </a:t>
          </a:r>
          <a:r>
            <a:rPr lang="fr-FR" sz="1400" kern="1200" dirty="0" err="1"/>
            <a:t>drugs</a:t>
          </a:r>
          <a:r>
            <a:rPr lang="fr-FR" sz="1400" kern="1200" dirty="0"/>
            <a:t> ( Name, structure, phase of </a:t>
          </a:r>
          <a:r>
            <a:rPr lang="fr-FR" sz="1400" kern="1200" dirty="0" err="1"/>
            <a:t>testing</a:t>
          </a:r>
          <a:r>
            <a:rPr lang="fr-FR" sz="1400" kern="1200" dirty="0"/>
            <a:t>, test </a:t>
          </a:r>
          <a:r>
            <a:rPr lang="fr-FR" sz="1400" kern="1200" dirty="0" err="1"/>
            <a:t>results</a:t>
          </a:r>
          <a:r>
            <a:rPr lang="fr-FR" sz="1400" kern="1200" dirty="0"/>
            <a:t>, </a:t>
          </a:r>
          <a:r>
            <a:rPr lang="fr-FR" sz="1400" kern="1200" dirty="0" err="1"/>
            <a:t>toxicity</a:t>
          </a:r>
          <a:r>
            <a:rPr lang="fr-FR" sz="1400" kern="1200" dirty="0"/>
            <a:t>, links to </a:t>
          </a:r>
          <a:r>
            <a:rPr lang="fr-FR" sz="1400" kern="1200" dirty="0" err="1"/>
            <a:t>further</a:t>
          </a:r>
          <a:r>
            <a:rPr lang="fr-FR" sz="1400" kern="1200" dirty="0"/>
            <a:t> </a:t>
          </a:r>
          <a:r>
            <a:rPr lang="fr-FR" sz="1400" kern="1200" dirty="0" err="1"/>
            <a:t>reading</a:t>
          </a:r>
          <a:r>
            <a:rPr lang="fr-FR" sz="1400" kern="1200" dirty="0"/>
            <a:t>,…). The </a:t>
          </a:r>
          <a:r>
            <a:rPr lang="fr-FR" sz="1400" kern="1200" dirty="0" err="1"/>
            <a:t>database</a:t>
          </a:r>
          <a:r>
            <a:rPr lang="fr-FR" sz="1400" kern="1200" dirty="0"/>
            <a:t> </a:t>
          </a:r>
          <a:r>
            <a:rPr lang="fr-FR" sz="1400" kern="1200" dirty="0" err="1"/>
            <a:t>should</a:t>
          </a:r>
          <a:r>
            <a:rPr lang="fr-FR" sz="1400" kern="1200" dirty="0"/>
            <a:t> have a </a:t>
          </a:r>
          <a:r>
            <a:rPr lang="fr-FR" sz="1400" kern="1200" dirty="0" err="1"/>
            <a:t>userfriendly</a:t>
          </a:r>
          <a:r>
            <a:rPr lang="fr-FR" sz="1400" kern="1200" dirty="0"/>
            <a:t> interface </a:t>
          </a:r>
          <a:r>
            <a:rPr lang="fr-FR" sz="1400" kern="1200" dirty="0" err="1"/>
            <a:t>that</a:t>
          </a:r>
          <a:r>
            <a:rPr lang="fr-FR" sz="1400" kern="1200" dirty="0"/>
            <a:t> </a:t>
          </a:r>
          <a:r>
            <a:rPr lang="fr-FR" sz="1400" kern="1200" dirty="0" err="1"/>
            <a:t>allows</a:t>
          </a:r>
          <a:r>
            <a:rPr lang="fr-FR" sz="1400" kern="1200" dirty="0"/>
            <a:t> the user to </a:t>
          </a:r>
          <a:r>
            <a:rPr lang="fr-FR" sz="1400" kern="1200" dirty="0" err="1"/>
            <a:t>search</a:t>
          </a:r>
          <a:r>
            <a:rPr lang="fr-FR" sz="1400" kern="1200" dirty="0"/>
            <a:t> for </a:t>
          </a:r>
          <a:r>
            <a:rPr lang="fr-FR" sz="1400" kern="1200" dirty="0" err="1"/>
            <a:t>specific</a:t>
          </a:r>
          <a:r>
            <a:rPr lang="fr-FR" sz="1400" kern="1200" dirty="0"/>
            <a:t> </a:t>
          </a:r>
          <a:r>
            <a:rPr lang="fr-FR" sz="1400" kern="1200" dirty="0" err="1"/>
            <a:t>drugs</a:t>
          </a:r>
          <a:r>
            <a:rPr lang="fr-FR" sz="1400" kern="1200" dirty="0"/>
            <a:t> </a:t>
          </a:r>
          <a:r>
            <a:rPr lang="fr-FR" sz="1400" kern="1200" dirty="0" err="1"/>
            <a:t>according</a:t>
          </a:r>
          <a:r>
            <a:rPr lang="fr-FR" sz="1400" kern="1200" dirty="0"/>
            <a:t> to </a:t>
          </a:r>
          <a:r>
            <a:rPr lang="fr-FR" sz="1400" kern="1200" dirty="0" err="1"/>
            <a:t>different</a:t>
          </a:r>
          <a:r>
            <a:rPr lang="fr-FR" sz="1400" kern="1200" dirty="0"/>
            <a:t> </a:t>
          </a:r>
          <a:r>
            <a:rPr lang="fr-FR" sz="1400" kern="1200" dirty="0" err="1"/>
            <a:t>criteria</a:t>
          </a:r>
          <a:r>
            <a:rPr lang="fr-FR" sz="1400" kern="1200" dirty="0"/>
            <a:t>.</a:t>
          </a:r>
        </a:p>
      </dsp:txBody>
      <dsp:txXfrm>
        <a:off x="1298106" y="2723373"/>
        <a:ext cx="8623489" cy="1123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Project Subject: Drug Repurposing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595529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D72C-287C-4FB6-95A7-4E0C9376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fr-FR" dirty="0"/>
              <a:t>Project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FC70-FD64-4222-A124-7AA0CC41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fr-FR" dirty="0" err="1"/>
              <a:t>Anticpated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:</a:t>
            </a:r>
          </a:p>
          <a:p>
            <a:endParaRPr lang="fr-FR" dirty="0"/>
          </a:p>
          <a:p>
            <a:pPr lvl="1"/>
            <a:r>
              <a:rPr lang="fr-FR" sz="1800" dirty="0" err="1"/>
              <a:t>Extracting</a:t>
            </a:r>
            <a:r>
              <a:rPr lang="fr-FR" sz="1800" dirty="0"/>
              <a:t> the data </a:t>
            </a:r>
            <a:r>
              <a:rPr lang="fr-FR" sz="1800" dirty="0" err="1"/>
              <a:t>from</a:t>
            </a:r>
            <a:r>
              <a:rPr lang="fr-FR" sz="1800" dirty="0"/>
              <a:t> the </a:t>
            </a:r>
            <a:r>
              <a:rPr lang="fr-FR" sz="1800" dirty="0" err="1"/>
              <a:t>datasources</a:t>
            </a:r>
            <a:r>
              <a:rPr lang="fr-FR" sz="1800" dirty="0"/>
              <a:t>: </a:t>
            </a:r>
            <a:r>
              <a:rPr lang="fr-FR" sz="1800" dirty="0" err="1"/>
              <a:t>get</a:t>
            </a:r>
            <a:r>
              <a:rPr lang="fr-FR" sz="1800" dirty="0"/>
              <a:t> permission </a:t>
            </a:r>
            <a:r>
              <a:rPr lang="fr-FR" sz="1800" dirty="0" err="1"/>
              <a:t>from</a:t>
            </a:r>
            <a:r>
              <a:rPr lang="fr-FR" sz="1800" dirty="0"/>
              <a:t> the </a:t>
            </a:r>
            <a:r>
              <a:rPr lang="fr-FR" sz="1800" dirty="0" err="1"/>
              <a:t>owners</a:t>
            </a:r>
            <a:r>
              <a:rPr lang="fr-FR" sz="1800" dirty="0"/>
              <a:t> of the </a:t>
            </a:r>
            <a:r>
              <a:rPr lang="fr-FR" sz="1800" dirty="0" err="1"/>
              <a:t>database</a:t>
            </a:r>
            <a:r>
              <a:rPr lang="fr-FR" sz="1800" dirty="0"/>
              <a:t>? </a:t>
            </a:r>
          </a:p>
          <a:p>
            <a:pPr lvl="1"/>
            <a:r>
              <a:rPr lang="fr-FR" sz="1800" dirty="0" err="1"/>
              <a:t>Familarising</a:t>
            </a:r>
            <a:r>
              <a:rPr lang="fr-FR" sz="1800" dirty="0"/>
              <a:t> </a:t>
            </a:r>
            <a:r>
              <a:rPr lang="fr-FR" sz="1800" dirty="0" err="1"/>
              <a:t>ourselves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php</a:t>
            </a:r>
            <a:r>
              <a:rPr lang="fr-FR" sz="1800" dirty="0"/>
              <a:t> and html </a:t>
            </a:r>
            <a:r>
              <a:rPr lang="fr-FR" sz="1800" dirty="0" err="1"/>
              <a:t>sufficiently</a:t>
            </a:r>
            <a:r>
              <a:rPr lang="fr-FR" sz="1800" dirty="0"/>
              <a:t> in </a:t>
            </a:r>
            <a:r>
              <a:rPr lang="fr-FR" sz="1800" dirty="0" err="1"/>
              <a:t>order</a:t>
            </a:r>
            <a:r>
              <a:rPr lang="fr-FR" sz="1800" dirty="0"/>
              <a:t> to </a:t>
            </a:r>
            <a:r>
              <a:rPr lang="fr-FR" sz="1800" dirty="0" err="1"/>
              <a:t>create</a:t>
            </a:r>
            <a:r>
              <a:rPr lang="fr-FR" sz="1800" dirty="0"/>
              <a:t> an efficient and user </a:t>
            </a:r>
            <a:r>
              <a:rPr lang="fr-FR" sz="1800" dirty="0" err="1"/>
              <a:t>friendly</a:t>
            </a:r>
            <a:r>
              <a:rPr lang="fr-FR" sz="1800" dirty="0"/>
              <a:t> interface.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lvl="1"/>
            <a:endParaRPr lang="fr-FR" sz="18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C4921F-BB36-485A-AE1F-A7087885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/>
          <a:p>
            <a:r>
              <a:rPr lang="en-US" dirty="0"/>
              <a:t>Planning and organization:</a:t>
            </a:r>
          </a:p>
          <a:p>
            <a:endParaRPr lang="en-US" dirty="0"/>
          </a:p>
          <a:p>
            <a:pPr lvl="1"/>
            <a:r>
              <a:rPr lang="en-US" dirty="0"/>
              <a:t>Research - ongoing</a:t>
            </a:r>
          </a:p>
          <a:p>
            <a:pPr lvl="1"/>
            <a:r>
              <a:rPr lang="en-US" dirty="0"/>
              <a:t>1.  Extraction of relevant data</a:t>
            </a:r>
          </a:p>
          <a:p>
            <a:pPr lvl="1"/>
            <a:r>
              <a:rPr lang="en-US" dirty="0"/>
              <a:t>2.Check that data can be read and is homogenous</a:t>
            </a:r>
          </a:p>
          <a:p>
            <a:pPr lvl="1"/>
            <a:r>
              <a:rPr lang="en-US" dirty="0"/>
              <a:t>3. Creation of basic structure of database </a:t>
            </a:r>
          </a:p>
          <a:p>
            <a:pPr lvl="1"/>
            <a:r>
              <a:rPr lang="en-US" dirty="0"/>
              <a:t>4. creation of interface in html</a:t>
            </a:r>
          </a:p>
          <a:p>
            <a:pPr lvl="1"/>
            <a:r>
              <a:rPr lang="en-US" dirty="0"/>
              <a:t>5. test database for specific example ( neuro-degenerative diseases=)</a:t>
            </a:r>
          </a:p>
        </p:txBody>
      </p:sp>
    </p:spTree>
    <p:extLst>
      <p:ext uri="{BB962C8B-B14F-4D97-AF65-F5344CB8AC3E}">
        <p14:creationId xmlns:p14="http://schemas.microsoft.com/office/powerpoint/2010/main" val="2577602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Century Gothic</vt:lpstr>
      <vt:lpstr>Garamond</vt:lpstr>
      <vt:lpstr>Wingdings</vt:lpstr>
      <vt:lpstr>SavonVTI</vt:lpstr>
      <vt:lpstr>Project Subject: Drug Repurposing</vt:lpstr>
      <vt:lpstr>Project 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2020-03-31T07:11:36Z</dcterms:created>
  <dcterms:modified xsi:type="dcterms:W3CDTF">2020-03-31T07:26:59Z</dcterms:modified>
</cp:coreProperties>
</file>