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559" r:id="rId3"/>
    <p:sldId id="494" r:id="rId4"/>
    <p:sldId id="558" r:id="rId5"/>
    <p:sldId id="529" r:id="rId6"/>
    <p:sldId id="544" r:id="rId7"/>
    <p:sldId id="549" r:id="rId8"/>
    <p:sldId id="545" r:id="rId9"/>
    <p:sldId id="530" r:id="rId10"/>
    <p:sldId id="531" r:id="rId11"/>
    <p:sldId id="532" r:id="rId12"/>
    <p:sldId id="533" r:id="rId13"/>
    <p:sldId id="546" r:id="rId14"/>
    <p:sldId id="534" r:id="rId15"/>
    <p:sldId id="535" r:id="rId16"/>
    <p:sldId id="536" r:id="rId17"/>
    <p:sldId id="537" r:id="rId18"/>
    <p:sldId id="547" r:id="rId19"/>
    <p:sldId id="550" r:id="rId20"/>
    <p:sldId id="551" r:id="rId21"/>
    <p:sldId id="552" r:id="rId22"/>
    <p:sldId id="538" r:id="rId23"/>
    <p:sldId id="539" r:id="rId24"/>
    <p:sldId id="541" r:id="rId25"/>
    <p:sldId id="548" r:id="rId26"/>
    <p:sldId id="542" r:id="rId27"/>
    <p:sldId id="553" r:id="rId28"/>
    <p:sldId id="554" r:id="rId29"/>
    <p:sldId id="27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3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Graph Neural Networks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Qingyao</a:t>
            </a:r>
            <a:r>
              <a:rPr lang="en-US" altLang="zh-CN" dirty="0"/>
              <a:t> Li, Xi’an </a:t>
            </a:r>
            <a:r>
              <a:rPr lang="en-US" altLang="zh-CN" dirty="0" err="1"/>
              <a:t>Jiaotong</a:t>
            </a:r>
            <a:r>
              <a:rPr lang="en-US" altLang="zh-CN" dirty="0"/>
              <a:t> University</a:t>
            </a:r>
          </a:p>
          <a:p>
            <a:r>
              <a:rPr lang="en-US" altLang="zh-CN" dirty="0"/>
              <a:t>ly890306@stu.xjtu.edu.cn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Solved: Convolution that Includes Itself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Where  </a:t>
            </a:r>
          </a:p>
          <a:p>
            <a:r>
              <a:rPr lang="en-US" altLang="zh-CN" dirty="0"/>
              <a:t>What is                    now?</a:t>
            </a:r>
          </a:p>
          <a:p>
            <a:endParaRPr lang="en-US" altLang="zh-CN" b="1" dirty="0"/>
          </a:p>
          <a:p>
            <a:r>
              <a:rPr lang="en-US" altLang="zh-CN" dirty="0"/>
              <a:t>Imagine one node has 2 neighbors, one node has 2000</a:t>
            </a:r>
          </a:p>
          <a:p>
            <a:r>
              <a:rPr lang="en-US" altLang="zh-CN" dirty="0"/>
              <a:t>Does it make a difference?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457200" lvl="1" indent="0">
              <a:buNone/>
            </a:pPr>
            <a:endParaRPr lang="en-US" altLang="zh-CN" baseline="30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8C70B7-2838-4566-A0CA-512FC15C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941" y="1814195"/>
            <a:ext cx="5806345" cy="12913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890F89-CCA9-4808-92BE-0895D4678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261" y="2141994"/>
            <a:ext cx="417477" cy="6357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365E6A-4FC1-479B-88F2-0C6709F54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130" y="3229004"/>
            <a:ext cx="1929941" cy="5703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3DF4DB-C9D5-45E8-8AF5-0B3E8AACC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036" y="3799391"/>
            <a:ext cx="1200078" cy="4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6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Solved: Averaging over Neighbor #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Where			and	    is the diagonal node degree matrix with self-connect.</a:t>
            </a:r>
          </a:p>
          <a:p>
            <a:r>
              <a:rPr lang="en-US" altLang="zh-CN" sz="3200" dirty="0"/>
              <a:t>A renormalization trick (symmetric operation):  </a:t>
            </a:r>
          </a:p>
          <a:p>
            <a:pPr marL="457200" lvl="1" indent="0">
              <a:buNone/>
            </a:pPr>
            <a:endParaRPr lang="en-US" altLang="zh-CN" baseline="30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321933-A7CD-4659-B417-3AF05F44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370" y="2009460"/>
            <a:ext cx="2409867" cy="7099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3D7119-7A98-48C5-B325-189301E07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687" y="2036919"/>
            <a:ext cx="431108" cy="5465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24EB58-CFCD-4858-B528-63AAACF4E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714" y="2036919"/>
            <a:ext cx="1547061" cy="7405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2C39E1-FB90-4C12-B234-4DC925A01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881" y="1938830"/>
            <a:ext cx="512677" cy="7405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97F9B7-3278-4D3F-9EFA-4A91728F3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0043" y="1949441"/>
            <a:ext cx="532132" cy="3607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AB453B-78D1-4AF8-A85C-2121650B78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4370" y="3429000"/>
            <a:ext cx="1745914" cy="5729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15E068-E883-41E6-8E3D-0DDE38513F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8677" y="3362567"/>
            <a:ext cx="620449" cy="74053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45D3386-9BFA-4BD4-9316-EC0208044B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5491" y="5035445"/>
            <a:ext cx="7286819" cy="1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4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Summary: GCN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How is it a convolution?</a:t>
            </a:r>
          </a:p>
          <a:p>
            <a:r>
              <a:rPr lang="en-US" altLang="zh-CN" sz="3200" dirty="0"/>
              <a:t>How does GCN leverage node features?</a:t>
            </a:r>
          </a:p>
          <a:p>
            <a:r>
              <a:rPr lang="en-US" altLang="zh-CN" sz="3200" dirty="0"/>
              <a:t>Why GCN is deep encoder? How many trainable params?</a:t>
            </a:r>
          </a:p>
          <a:p>
            <a:r>
              <a:rPr lang="en-US" altLang="zh-CN" sz="3200" dirty="0"/>
              <a:t>Inductive vs. </a:t>
            </a:r>
            <a:r>
              <a:rPr lang="en-US" altLang="zh-CN" sz="3200" dirty="0" err="1"/>
              <a:t>Transductive</a:t>
            </a:r>
            <a:r>
              <a:rPr lang="en-US" altLang="zh-CN" sz="3200" dirty="0"/>
              <a:t>?</a:t>
            </a:r>
          </a:p>
          <a:p>
            <a:pPr marL="457200" lvl="1" indent="0">
              <a:buNone/>
            </a:pPr>
            <a:endParaRPr lang="en-US" altLang="zh-CN" baseline="30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206BEE-2117-49CD-92D8-B50EC759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486" y="1950676"/>
            <a:ext cx="9017028" cy="181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5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r>
              <a:rPr lang="en-US" altLang="zh-CN" dirty="0"/>
              <a:t>Deep Learning on Graphs Framework</a:t>
            </a:r>
          </a:p>
          <a:p>
            <a:r>
              <a:rPr lang="en-US" altLang="zh-CN" dirty="0"/>
              <a:t>GCN(Graph Convolutional Network)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GraphSAGE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GAT(Graph Attention Network)</a:t>
            </a:r>
          </a:p>
          <a:p>
            <a:r>
              <a:rPr lang="en-US" altLang="zh-CN" dirty="0"/>
              <a:t>Summary</a:t>
            </a:r>
          </a:p>
          <a:p>
            <a:r>
              <a:rPr lang="en-US" altLang="zh-CN" dirty="0"/>
              <a:t>Exploration</a:t>
            </a:r>
          </a:p>
          <a:p>
            <a:endParaRPr lang="en-US" altLang="zh-CN" dirty="0"/>
          </a:p>
          <a:p>
            <a:endParaRPr lang="en-US" altLang="zh-CN" baseline="30000" dirty="0"/>
          </a:p>
          <a:p>
            <a:pPr marL="457200" lvl="1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253821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GraphSAGE</a:t>
            </a:r>
            <a:r>
              <a:rPr lang="en-US" altLang="zh-CN" dirty="0"/>
              <a:t> Motivation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r>
              <a:rPr lang="en-US" altLang="zh-CN" dirty="0"/>
              <a:t>Ego issues</a:t>
            </a:r>
          </a:p>
          <a:p>
            <a:pPr lvl="1"/>
            <a:r>
              <a:rPr lang="en-US" altLang="zh-CN" sz="2800" dirty="0"/>
              <a:t>My features are important when evaluating myself</a:t>
            </a:r>
          </a:p>
          <a:p>
            <a:pPr lvl="1"/>
            <a:endParaRPr lang="en-US" altLang="zh-CN" sz="2800" dirty="0"/>
          </a:p>
          <a:p>
            <a:r>
              <a:rPr lang="en-US" altLang="zh-CN" dirty="0"/>
              <a:t>Aggregation Methods</a:t>
            </a:r>
          </a:p>
          <a:p>
            <a:pPr lvl="1"/>
            <a:r>
              <a:rPr lang="en-US" altLang="zh-CN" sz="2800" dirty="0"/>
              <a:t>In GCN, average is taken on neighbors</a:t>
            </a:r>
          </a:p>
          <a:p>
            <a:pPr lvl="1"/>
            <a:r>
              <a:rPr lang="en-US" altLang="zh-CN" sz="2800" dirty="0"/>
              <a:t>Other aggregators? (addressed in </a:t>
            </a:r>
            <a:r>
              <a:rPr lang="en-US" altLang="zh-CN" sz="2800" dirty="0" err="1"/>
              <a:t>GraphSAGE</a:t>
            </a:r>
            <a:r>
              <a:rPr lang="en-US" altLang="zh-CN" sz="2800" dirty="0"/>
              <a:t>)</a:t>
            </a:r>
          </a:p>
          <a:p>
            <a:pPr lvl="1"/>
            <a:r>
              <a:rPr lang="en-US" altLang="zh-CN" sz="2800" dirty="0"/>
              <a:t>Different importance for different nodes? (addressed in GAT)</a:t>
            </a:r>
          </a:p>
          <a:p>
            <a:pPr marL="457200" lvl="1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424954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GraphSAGE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Generalized aggregator</a:t>
            </a:r>
          </a:p>
          <a:p>
            <a:pPr lvl="1"/>
            <a:r>
              <a:rPr lang="en-US" altLang="zh-CN" sz="2800" dirty="0"/>
              <a:t>Opens up to AGG() options</a:t>
            </a:r>
          </a:p>
          <a:p>
            <a:pPr lvl="1"/>
            <a:endParaRPr lang="en-US" altLang="zh-CN" sz="2800" dirty="0"/>
          </a:p>
          <a:p>
            <a:r>
              <a:rPr lang="en-US" altLang="zh-CN" sz="3200" dirty="0"/>
              <a:t>Concatenation rather than addition</a:t>
            </a:r>
          </a:p>
          <a:p>
            <a:pPr lvl="1"/>
            <a:r>
              <a:rPr lang="en-US" altLang="zh-CN" sz="2800" dirty="0"/>
              <a:t>‘ego’ issue</a:t>
            </a:r>
          </a:p>
          <a:p>
            <a:pPr marL="457200" lvl="1" indent="0">
              <a:buNone/>
            </a:pPr>
            <a:endParaRPr lang="en-US" altLang="zh-CN" baseline="30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8E9904-B5FF-485F-AD05-611A082F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86" y="1959595"/>
            <a:ext cx="9653133" cy="106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77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AGG(.) Choices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r>
              <a:rPr lang="en-US" altLang="zh-CN" dirty="0"/>
              <a:t>AGG(.) must be</a:t>
            </a:r>
          </a:p>
          <a:p>
            <a:pPr lvl="1"/>
            <a:r>
              <a:rPr lang="en-US" altLang="zh-CN" sz="2800" dirty="0"/>
              <a:t>Order invariant</a:t>
            </a:r>
          </a:p>
          <a:p>
            <a:pPr lvl="1"/>
            <a:r>
              <a:rPr lang="en-US" altLang="zh-CN" sz="2800" dirty="0"/>
              <a:t>LSTM?</a:t>
            </a:r>
          </a:p>
          <a:p>
            <a:pPr marL="457200" lvl="1" indent="0">
              <a:buNone/>
            </a:pPr>
            <a:endParaRPr lang="en-US" altLang="zh-CN" baseline="30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F99676-7B77-49B0-B20B-5095986C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394" y="1625373"/>
            <a:ext cx="7538426" cy="523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1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Summary: </a:t>
            </a:r>
            <a:r>
              <a:rPr lang="en-US" altLang="zh-CN" dirty="0" err="1"/>
              <a:t>GraphSAGE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sz="3200" dirty="0"/>
          </a:p>
          <a:p>
            <a:r>
              <a:rPr lang="en-US" altLang="zh-CN" sz="3200" dirty="0"/>
              <a:t>AGG(.)</a:t>
            </a:r>
          </a:p>
          <a:p>
            <a:pPr lvl="1"/>
            <a:r>
              <a:rPr lang="en-US" altLang="zh-CN" sz="2800" dirty="0"/>
              <a:t>Mean, pool, LSTM</a:t>
            </a:r>
          </a:p>
          <a:p>
            <a:pPr lvl="1"/>
            <a:endParaRPr lang="en-US" altLang="zh-CN" sz="2800" dirty="0"/>
          </a:p>
          <a:p>
            <a:r>
              <a:rPr lang="en-US" altLang="zh-CN" sz="3200" dirty="0"/>
              <a:t>When is </a:t>
            </a:r>
            <a:r>
              <a:rPr lang="en-US" altLang="zh-CN" sz="3200" dirty="0" err="1"/>
              <a:t>GraphSAGE</a:t>
            </a:r>
            <a:r>
              <a:rPr lang="en-US" altLang="zh-CN" sz="3200" dirty="0"/>
              <a:t> similar to GCN?</a:t>
            </a:r>
          </a:p>
          <a:p>
            <a:r>
              <a:rPr lang="en-US" altLang="zh-CN" sz="3200" dirty="0"/>
              <a:t>Where is </a:t>
            </a:r>
            <a:r>
              <a:rPr lang="en-US" altLang="zh-CN" sz="3200" dirty="0" err="1"/>
              <a:t>GraphSAGE</a:t>
            </a:r>
            <a:r>
              <a:rPr lang="en-US" altLang="zh-CN" sz="3200" dirty="0"/>
              <a:t> different to GCN?</a:t>
            </a:r>
          </a:p>
          <a:p>
            <a:r>
              <a:rPr lang="en-US" altLang="zh-CN" sz="3200" dirty="0"/>
              <a:t>Hidden Representation Size Increase?</a:t>
            </a:r>
          </a:p>
          <a:p>
            <a:pPr marL="457200" lvl="1" indent="0">
              <a:buNone/>
            </a:pPr>
            <a:endParaRPr lang="en-US" altLang="zh-CN" baseline="30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149E8E-3656-4DB6-A509-30205ED9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86" y="1870257"/>
            <a:ext cx="9653133" cy="106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76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r>
              <a:rPr lang="en-US" altLang="zh-CN" dirty="0"/>
              <a:t>Deep Learning on Graphs Framework</a:t>
            </a:r>
          </a:p>
          <a:p>
            <a:r>
              <a:rPr lang="en-US" altLang="zh-CN" dirty="0"/>
              <a:t>GCN(Graph Convolutional Network)</a:t>
            </a:r>
          </a:p>
          <a:p>
            <a:r>
              <a:rPr lang="en-US" altLang="zh-CN" dirty="0" err="1"/>
              <a:t>GraphSAGE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GAT(Graph Attention Network)</a:t>
            </a:r>
          </a:p>
          <a:p>
            <a:r>
              <a:rPr lang="en-US" altLang="zh-CN" dirty="0"/>
              <a:t>Summary</a:t>
            </a:r>
          </a:p>
          <a:p>
            <a:r>
              <a:rPr lang="en-US" altLang="zh-CN" dirty="0"/>
              <a:t>Exploration</a:t>
            </a:r>
          </a:p>
          <a:p>
            <a:endParaRPr lang="en-US" altLang="zh-CN" dirty="0"/>
          </a:p>
          <a:p>
            <a:endParaRPr lang="en-US" altLang="zh-CN" baseline="30000" dirty="0"/>
          </a:p>
          <a:p>
            <a:pPr marL="457200" lvl="1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2804780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51C3C5-6544-408E-88DE-4E115F054A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7240" y="1690688"/>
            <a:ext cx="5318760" cy="3848100"/>
          </a:xfrm>
          <a:prstGeom prst="rect">
            <a:avLst/>
          </a:prstGeom>
        </p:spPr>
      </p:pic>
      <p:sp>
        <p:nvSpPr>
          <p:cNvPr id="5" name="内容占位符 3">
            <a:extLst>
              <a:ext uri="{FF2B5EF4-FFF2-40B4-BE49-F238E27FC236}">
                <a16:creationId xmlns:a16="http://schemas.microsoft.com/office/drawing/2014/main" id="{94861809-1F74-492F-B88C-E8BE3C903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62" y="1879522"/>
            <a:ext cx="5112798" cy="13255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Even if the picture is partially obscured, you can understand the content of the picture.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9ADD3E-D5EC-4001-AEF9-E4E27ED25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62" y="3556788"/>
            <a:ext cx="54102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08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DL trend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CNN and deep NNs</a:t>
            </a:r>
          </a:p>
          <a:p>
            <a:r>
              <a:rPr lang="en-US" altLang="zh-CN" dirty="0"/>
              <a:t>Word embeddings, LSTM and GRUs</a:t>
            </a:r>
          </a:p>
          <a:p>
            <a:r>
              <a:rPr lang="en-US" altLang="zh-CN" sz="2800" dirty="0"/>
              <a:t>Attention, pre-trained language models</a:t>
            </a:r>
          </a:p>
          <a:p>
            <a:r>
              <a:rPr lang="en-US" altLang="zh-CN" dirty="0"/>
              <a:t>Graph neural networks</a:t>
            </a:r>
          </a:p>
          <a:p>
            <a:r>
              <a:rPr lang="en-US" altLang="zh-CN" dirty="0"/>
              <a:t>Few-shot learning and contrastive learning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402800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Attention</a:t>
            </a: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D22AC643-92B5-4F8B-AE1D-D507FDE16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620" y="3187107"/>
            <a:ext cx="6984380" cy="36620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28D4BB-1E47-4FBA-9862-869681D55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6" y="2256118"/>
            <a:ext cx="4587240" cy="46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62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Self-attention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817D20-AD72-4EFE-A5CA-95DE733C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885"/>
            <a:ext cx="10515600" cy="4351338"/>
          </a:xfrm>
        </p:spPr>
        <p:txBody>
          <a:bodyPr/>
          <a:lstStyle/>
          <a:p>
            <a:r>
              <a:rPr lang="en-US" altLang="zh-CN" dirty="0"/>
              <a:t>Q=K=V </a:t>
            </a:r>
          </a:p>
          <a:p>
            <a:r>
              <a:rPr lang="en-US" altLang="zh-CN" dirty="0"/>
              <a:t>One cell in the sequence &amp; all cells in the sequence 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7E5E46-D22E-4265-8623-D41B5314D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01" y="2633354"/>
            <a:ext cx="8694198" cy="422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51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r>
              <a:rPr lang="en-US" altLang="zh-CN" dirty="0"/>
              <a:t>In NLP</a:t>
            </a:r>
          </a:p>
          <a:p>
            <a:pPr lvl="1"/>
            <a:r>
              <a:rPr lang="en-US" altLang="zh-CN" sz="2800" dirty="0"/>
              <a:t>Not all tokens are equally important!</a:t>
            </a:r>
          </a:p>
          <a:p>
            <a:pPr lvl="1"/>
            <a:endParaRPr lang="en-US" altLang="zh-CN" sz="2800" dirty="0"/>
          </a:p>
          <a:p>
            <a:r>
              <a:rPr lang="en-US" altLang="zh-CN" sz="3200" dirty="0"/>
              <a:t>In GNN</a:t>
            </a:r>
          </a:p>
          <a:p>
            <a:pPr lvl="1"/>
            <a:r>
              <a:rPr lang="en-US" altLang="zh-CN" sz="2800" dirty="0"/>
              <a:t>Not all nodes are equally important!</a:t>
            </a:r>
          </a:p>
          <a:p>
            <a:pPr lvl="1"/>
            <a:endParaRPr lang="en-US" altLang="zh-CN" sz="2800" dirty="0"/>
          </a:p>
          <a:p>
            <a:r>
              <a:rPr lang="en-US" altLang="zh-CN" sz="3200" dirty="0"/>
              <a:t>Naturally, the incorporation of attention comes to mind</a:t>
            </a:r>
          </a:p>
          <a:p>
            <a:pPr marL="457200" lvl="1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2871223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Q: How is it self-attention? (QKV?)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r>
              <a:rPr lang="en-US" altLang="zh-CN" dirty="0"/>
              <a:t>Generate Attention Weight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Average with Weights</a:t>
            </a:r>
          </a:p>
          <a:p>
            <a:pPr marL="457200" lvl="1" indent="0">
              <a:buNone/>
            </a:pPr>
            <a:endParaRPr lang="en-US" altLang="zh-CN" baseline="30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C65ADB-D727-487B-922F-EEE2F1240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548" y="2423336"/>
            <a:ext cx="4944113" cy="6642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1BB410-356A-41A9-ADB6-AA36DF53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559" y="3063321"/>
            <a:ext cx="4047327" cy="11512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92BDF9-B209-45FA-8808-0D781C65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904" y="5180567"/>
            <a:ext cx="6537964" cy="10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83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Summary: GAT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is </a:t>
            </a:r>
            <a:r>
              <a:rPr lang="en-US" altLang="zh-CN" b="1" dirty="0"/>
              <a:t>self-attention </a:t>
            </a:r>
            <a:r>
              <a:rPr lang="en-US" altLang="zh-CN" dirty="0"/>
              <a:t>weight on </a:t>
            </a:r>
            <a:r>
              <a:rPr lang="en-US" altLang="zh-CN" dirty="0" err="1"/>
              <a:t>W_k</a:t>
            </a:r>
            <a:r>
              <a:rPr lang="en-US" altLang="zh-CN" dirty="0"/>
              <a:t> h^k-1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457200" lvl="1" indent="0">
              <a:buNone/>
            </a:pPr>
            <a:endParaRPr lang="en-US" altLang="zh-CN" baseline="30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2D518E-47E2-4E09-8BCB-999E7296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18" y="2057357"/>
            <a:ext cx="6537964" cy="10818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1AB121-2E38-4905-8ED7-A6B07350E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50" y="3834315"/>
            <a:ext cx="863077" cy="63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46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r>
              <a:rPr lang="en-US" altLang="zh-CN" dirty="0"/>
              <a:t>Deep Learning on Graphs Framework</a:t>
            </a:r>
          </a:p>
          <a:p>
            <a:r>
              <a:rPr lang="en-US" altLang="zh-CN" dirty="0"/>
              <a:t>GCN(Graph Convolutional Network)</a:t>
            </a:r>
          </a:p>
          <a:p>
            <a:r>
              <a:rPr lang="en-US" altLang="zh-CN" dirty="0" err="1"/>
              <a:t>GraphSAGE</a:t>
            </a:r>
            <a:endParaRPr lang="en-US" altLang="zh-CN" dirty="0"/>
          </a:p>
          <a:p>
            <a:r>
              <a:rPr lang="en-US" altLang="zh-CN" dirty="0"/>
              <a:t>GAT(Graph Attention Network)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Summary</a:t>
            </a:r>
          </a:p>
          <a:p>
            <a:r>
              <a:rPr lang="en-US" altLang="zh-CN" dirty="0"/>
              <a:t>Exploration</a:t>
            </a:r>
          </a:p>
          <a:p>
            <a:endParaRPr lang="en-US" altLang="zh-CN" baseline="30000" dirty="0"/>
          </a:p>
          <a:p>
            <a:pPr marL="457200" lvl="1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3757852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r>
              <a:rPr lang="en-US" altLang="zh-CN" dirty="0"/>
              <a:t>GNN Framework</a:t>
            </a:r>
          </a:p>
          <a:p>
            <a:pPr lvl="1"/>
            <a:r>
              <a:rPr lang="en-US" altLang="zh-CN" sz="2800" dirty="0"/>
              <a:t>Node Encoder: Shallow vs Deep</a:t>
            </a:r>
          </a:p>
          <a:p>
            <a:r>
              <a:rPr lang="en-US" altLang="zh-CN" sz="3200" dirty="0"/>
              <a:t>GCN</a:t>
            </a:r>
          </a:p>
          <a:p>
            <a:pPr lvl="1"/>
            <a:r>
              <a:rPr lang="en-US" altLang="zh-CN" sz="2800" dirty="0"/>
              <a:t>Imitates authentic convolution, matrix form</a:t>
            </a:r>
          </a:p>
          <a:p>
            <a:r>
              <a:rPr lang="en-US" altLang="zh-CN" sz="3200" dirty="0" err="1"/>
              <a:t>GraphSAGE</a:t>
            </a:r>
            <a:endParaRPr lang="en-US" altLang="zh-CN" sz="3200" dirty="0"/>
          </a:p>
          <a:p>
            <a:pPr lvl="1"/>
            <a:r>
              <a:rPr lang="en-US" altLang="zh-CN" sz="2800" dirty="0"/>
              <a:t>Generalized aggregator, mean/pool/LSTM, ‘ego’ solution</a:t>
            </a:r>
          </a:p>
          <a:p>
            <a:r>
              <a:rPr lang="en-US" altLang="zh-CN" sz="3200" dirty="0"/>
              <a:t>GAT</a:t>
            </a:r>
          </a:p>
          <a:p>
            <a:pPr lvl="1"/>
            <a:r>
              <a:rPr lang="en-US" altLang="zh-CN" sz="2800" dirty="0"/>
              <a:t>Self-attention over transformed hidden</a:t>
            </a:r>
          </a:p>
          <a:p>
            <a:pPr marL="457200" lvl="1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2795637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r>
              <a:rPr lang="en-US" altLang="zh-CN" dirty="0"/>
              <a:t>Deep Learning on Graphs Framework</a:t>
            </a:r>
          </a:p>
          <a:p>
            <a:r>
              <a:rPr lang="en-US" altLang="zh-CN" dirty="0"/>
              <a:t>GCN(Graph Convolutional Network)</a:t>
            </a:r>
          </a:p>
          <a:p>
            <a:r>
              <a:rPr lang="en-US" altLang="zh-CN" dirty="0" err="1"/>
              <a:t>GraphSAGE</a:t>
            </a:r>
            <a:endParaRPr lang="en-US" altLang="zh-CN" dirty="0"/>
          </a:p>
          <a:p>
            <a:r>
              <a:rPr lang="en-US" altLang="zh-CN" dirty="0"/>
              <a:t>GAT(Graph Attention Network)</a:t>
            </a:r>
          </a:p>
          <a:p>
            <a:r>
              <a:rPr lang="en-US" altLang="zh-CN" dirty="0"/>
              <a:t>Summary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Exploration</a:t>
            </a:r>
          </a:p>
          <a:p>
            <a:endParaRPr lang="en-US" altLang="zh-CN" baseline="30000" dirty="0"/>
          </a:p>
          <a:p>
            <a:pPr marL="457200" lvl="1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1547149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torch_geometric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Pytorch</a:t>
            </a:r>
            <a:r>
              <a:rPr lang="en-US" altLang="zh-CN" sz="2800" dirty="0"/>
              <a:t> implementation of graph neural networks</a:t>
            </a:r>
          </a:p>
          <a:p>
            <a:pPr marL="457200" lvl="1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2769504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Thx for Attention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B45E5C8-F1AB-4564-A2B0-764D10DAD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Qingyao</a:t>
            </a:r>
            <a:r>
              <a:rPr lang="en-US" altLang="zh-CN" dirty="0"/>
              <a:t> Li, Xi’an </a:t>
            </a:r>
            <a:r>
              <a:rPr lang="en-US" altLang="zh-CN" dirty="0" err="1"/>
              <a:t>Jiaotong</a:t>
            </a:r>
            <a:r>
              <a:rPr lang="en-US" altLang="zh-CN" dirty="0"/>
              <a:t> University</a:t>
            </a:r>
          </a:p>
          <a:p>
            <a:r>
              <a:rPr lang="en-US" altLang="zh-CN" dirty="0"/>
              <a:t>ly890306@stu.xjtu.edu.cn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Deep Learning on Graphs Framework</a:t>
            </a:r>
          </a:p>
          <a:p>
            <a:r>
              <a:rPr lang="en-US" altLang="zh-CN" dirty="0"/>
              <a:t>GCN(Graph Convolutional Network)</a:t>
            </a:r>
          </a:p>
          <a:p>
            <a:r>
              <a:rPr lang="en-US" altLang="zh-CN" dirty="0" err="1"/>
              <a:t>GraphSAGE</a:t>
            </a:r>
            <a:endParaRPr lang="en-US" altLang="zh-CN" dirty="0"/>
          </a:p>
          <a:p>
            <a:r>
              <a:rPr lang="en-US" altLang="zh-CN" dirty="0"/>
              <a:t>GAT(Graph Attention Network)</a:t>
            </a:r>
          </a:p>
          <a:p>
            <a:r>
              <a:rPr lang="en-US" altLang="zh-CN" dirty="0"/>
              <a:t>Summary</a:t>
            </a:r>
          </a:p>
          <a:p>
            <a:r>
              <a:rPr lang="en-US" altLang="zh-CN" dirty="0"/>
              <a:t>Exploration</a:t>
            </a:r>
          </a:p>
          <a:p>
            <a:endParaRPr lang="en-US" altLang="zh-CN" dirty="0"/>
          </a:p>
          <a:p>
            <a:endParaRPr lang="en-US" altLang="zh-CN" baseline="30000" dirty="0"/>
          </a:p>
          <a:p>
            <a:pPr marL="457200" lvl="1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212759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Learning on Graphs Intro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457200" lvl="1" indent="0">
              <a:buNone/>
            </a:pPr>
            <a:endParaRPr lang="en-US" altLang="zh-CN" baseline="30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4D006C-EDCC-4169-8531-FAD1DA4E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30" y="1690688"/>
            <a:ext cx="8913139" cy="24637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273FB0-B75B-48D8-A2B1-E25FA68B9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9" y="4281288"/>
            <a:ext cx="5758975" cy="23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9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Encoding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r>
              <a:rPr lang="en-US" altLang="zh-CN" dirty="0"/>
              <a:t>Shallow Encoding</a:t>
            </a:r>
          </a:p>
          <a:p>
            <a:pPr lvl="1"/>
            <a:r>
              <a:rPr lang="en-US" altLang="zh-CN" sz="2800" dirty="0"/>
              <a:t>One vector for each node, as learned parameters</a:t>
            </a:r>
          </a:p>
          <a:p>
            <a:pPr lvl="1"/>
            <a:r>
              <a:rPr lang="en-US" altLang="zh-CN" sz="2800" dirty="0"/>
              <a:t>Drawback: O(|V|), </a:t>
            </a:r>
            <a:r>
              <a:rPr lang="en-US" altLang="zh-CN" sz="2800" dirty="0" err="1"/>
              <a:t>transductive</a:t>
            </a:r>
            <a:r>
              <a:rPr lang="en-US" altLang="zh-CN" sz="2800" dirty="0"/>
              <a:t>, no node features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r>
              <a:rPr lang="en-US" altLang="zh-CN" dirty="0"/>
              <a:t>Deep Encoding</a:t>
            </a:r>
          </a:p>
          <a:p>
            <a:pPr lvl="1"/>
            <a:r>
              <a:rPr lang="en-US" altLang="zh-CN" sz="2800" dirty="0"/>
              <a:t>A series of NN to produce node embedding</a:t>
            </a:r>
          </a:p>
          <a:p>
            <a:pPr lvl="1"/>
            <a:r>
              <a:rPr lang="en-US" altLang="zh-CN" sz="2800" dirty="0"/>
              <a:t>Param # independent of |V|, inductive, incorporate node features</a:t>
            </a:r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marL="457200" lvl="1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1106724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r>
              <a:rPr lang="en-US" altLang="zh-CN" dirty="0"/>
              <a:t>Deep Learning on Graphs Framework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GCN(Graph Convolutional Network)</a:t>
            </a:r>
          </a:p>
          <a:p>
            <a:r>
              <a:rPr lang="en-US" altLang="zh-CN" dirty="0" err="1"/>
              <a:t>GraphSAGE</a:t>
            </a:r>
            <a:endParaRPr lang="en-US" altLang="zh-CN" dirty="0"/>
          </a:p>
          <a:p>
            <a:r>
              <a:rPr lang="en-US" altLang="zh-CN" dirty="0"/>
              <a:t>GAT(Graph Attention Network)</a:t>
            </a:r>
          </a:p>
          <a:p>
            <a:r>
              <a:rPr lang="en-US" altLang="zh-CN" dirty="0"/>
              <a:t>Summary</a:t>
            </a:r>
          </a:p>
          <a:p>
            <a:r>
              <a:rPr lang="en-US" altLang="zh-CN" dirty="0"/>
              <a:t>Exploration</a:t>
            </a:r>
          </a:p>
          <a:p>
            <a:endParaRPr lang="en-US" altLang="zh-CN" dirty="0"/>
          </a:p>
          <a:p>
            <a:endParaRPr lang="en-US" altLang="zh-CN" baseline="30000" dirty="0"/>
          </a:p>
          <a:p>
            <a:pPr marL="457200" lvl="1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76888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4195"/>
            <a:ext cx="10515600" cy="467868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457200" lvl="1" indent="0">
              <a:buNone/>
            </a:pPr>
            <a:endParaRPr lang="en-US" altLang="zh-CN" baseline="30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E286B2-DD91-4D4A-BCD2-C6915EC8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95" y="1929703"/>
            <a:ext cx="9068210" cy="397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6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Node Standpoint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4195"/>
                <a:ext cx="10515600" cy="4678680"/>
              </a:xfrm>
            </p:spPr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sz="3200" dirty="0"/>
              </a:p>
              <a:p>
                <a:endParaRPr lang="en-US" altLang="zh-CN" sz="3200" dirty="0"/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</m:sup>
                    </m:sSubSup>
                  </m:oMath>
                </a14:m>
                <a:r>
                  <a:rPr lang="en-US" altLang="zh-CN" dirty="0"/>
                  <a:t>, hidden of node v at layer l,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dirty="0" err="1"/>
                  <a:t>ReLU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, weight parameter of layer l-1</a:t>
                </a:r>
              </a:p>
              <a:p>
                <a:r>
                  <a:rPr lang="en-US" altLang="zh-CN" dirty="0"/>
                  <a:t>N(v), neighborhood of node v;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altLang="zh-CN" dirty="0"/>
                  <a:t>, final output of node v</a:t>
                </a:r>
              </a:p>
              <a:p>
                <a:r>
                  <a:rPr lang="en-US" altLang="zh-CN" dirty="0"/>
                  <a:t>Next up: Matrix Form GCN</a:t>
                </a:r>
              </a:p>
              <a:p>
                <a:pPr marL="457200" lvl="1" indent="0">
                  <a:buNone/>
                </a:pPr>
                <a:endParaRPr lang="en-US" altLang="zh-CN" baseline="30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4195"/>
                <a:ext cx="10515600" cy="467868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4ABD2CC-41B7-4446-B3BA-7830AFE5F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54" y="1261422"/>
            <a:ext cx="7273691" cy="285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1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Convolution on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4195"/>
                <a:ext cx="10515600" cy="467868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What does convolution do?</a:t>
                </a:r>
              </a:p>
              <a:p>
                <a:pPr lvl="1"/>
                <a:r>
                  <a:rPr lang="en-US" altLang="zh-CN" sz="2800" dirty="0"/>
                  <a:t>Take neighbor’s input, apply weight and non-linearity</a:t>
                </a:r>
              </a:p>
              <a:p>
                <a:pPr lvl="1"/>
                <a:endParaRPr lang="en-US" altLang="zh-CN" sz="2800" dirty="0"/>
              </a:p>
              <a:p>
                <a:endParaRPr lang="en-US" altLang="zh-CN" sz="3200" dirty="0"/>
              </a:p>
              <a:p>
                <a:endParaRPr lang="en-US" altLang="zh-CN" sz="3200" dirty="0"/>
              </a:p>
              <a:p>
                <a:r>
                  <a:rPr lang="en-US" altLang="zh-CN" i="1" dirty="0"/>
                  <a:t>A</a:t>
                </a:r>
                <a:r>
                  <a:rPr lang="en-US" altLang="zh-CN" dirty="0"/>
                  <a:t> as adjacency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/>
                  <a:t>as hidden for layer-l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dirty="0"/>
                  <a:t>as weight for layer-l,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as </a:t>
                </a:r>
                <a:r>
                  <a:rPr lang="en-US" altLang="zh-CN" dirty="0" err="1"/>
                  <a:t>ReLU</a:t>
                </a:r>
                <a:endParaRPr lang="en-US" altLang="zh-CN" dirty="0"/>
              </a:p>
              <a:p>
                <a:r>
                  <a:rPr lang="en-US" altLang="zh-CN" i="1" dirty="0"/>
                  <a:t>Two limitations:   node self &amp; normalization   </a:t>
                </a:r>
                <a:br>
                  <a:rPr lang="en-US" altLang="zh-CN" dirty="0"/>
                </a:br>
                <a:endParaRPr lang="en-US" altLang="zh-CN" sz="3200" dirty="0"/>
              </a:p>
              <a:p>
                <a:pPr lvl="1"/>
                <a:endParaRPr lang="en-US" altLang="zh-CN" sz="2800" dirty="0"/>
              </a:p>
              <a:p>
                <a:endParaRPr lang="en-US" altLang="zh-CN" sz="3200" dirty="0"/>
              </a:p>
              <a:p>
                <a:pPr marL="457200" lvl="1" indent="0">
                  <a:buNone/>
                </a:pPr>
                <a:endParaRPr lang="en-US" altLang="zh-CN" baseline="30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4195"/>
                <a:ext cx="10515600" cy="4678680"/>
              </a:xfrm>
              <a:blipFill>
                <a:blip r:embed="rId2"/>
                <a:stretch>
                  <a:fillRect l="-1043" t="-2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E7DAC54-1902-4601-AF62-CD81C1845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37" y="2783349"/>
            <a:ext cx="5806345" cy="12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838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060,&quot;width&quot;:837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666</Words>
  <Application>Microsoft Office PowerPoint</Application>
  <PresentationFormat>宽屏</PresentationFormat>
  <Paragraphs>192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主题</vt:lpstr>
      <vt:lpstr>Graph Neural Networks</vt:lpstr>
      <vt:lpstr>DL trend</vt:lpstr>
      <vt:lpstr>Table of Contents</vt:lpstr>
      <vt:lpstr>Deep Learning on Graphs Intro</vt:lpstr>
      <vt:lpstr>Node Encoding</vt:lpstr>
      <vt:lpstr>Table of Contents</vt:lpstr>
      <vt:lpstr>Convolution</vt:lpstr>
      <vt:lpstr>Single Node Standpoint Convolution</vt:lpstr>
      <vt:lpstr>Simple Convolution on Graphs</vt:lpstr>
      <vt:lpstr>Solved: Convolution that Includes Itself</vt:lpstr>
      <vt:lpstr>Solved: Averaging over Neighbor #</vt:lpstr>
      <vt:lpstr>Summary: GCN</vt:lpstr>
      <vt:lpstr>Table of Contents</vt:lpstr>
      <vt:lpstr>GraphSAGE Motivation</vt:lpstr>
      <vt:lpstr>GraphSAGE</vt:lpstr>
      <vt:lpstr>AGG(.) Choices</vt:lpstr>
      <vt:lpstr>Summary: GraphSAGE</vt:lpstr>
      <vt:lpstr>Table of Contents</vt:lpstr>
      <vt:lpstr>Attention</vt:lpstr>
      <vt:lpstr>Attention</vt:lpstr>
      <vt:lpstr>Self-attention</vt:lpstr>
      <vt:lpstr>Motivation</vt:lpstr>
      <vt:lpstr>Q: How is it self-attention? (QKV?)</vt:lpstr>
      <vt:lpstr>Summary: GAT</vt:lpstr>
      <vt:lpstr>Table of Contents</vt:lpstr>
      <vt:lpstr>Summary</vt:lpstr>
      <vt:lpstr>Table of Contents</vt:lpstr>
      <vt:lpstr>torch_geometric</vt:lpstr>
      <vt:lpstr>Thx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What's Next</dc:title>
  <dc:creator>Gabriel Ham</dc:creator>
  <cp:lastModifiedBy>李 庆尧</cp:lastModifiedBy>
  <cp:revision>171</cp:revision>
  <dcterms:created xsi:type="dcterms:W3CDTF">2020-09-12T07:44:00Z</dcterms:created>
  <dcterms:modified xsi:type="dcterms:W3CDTF">2021-10-04T07:39:49Z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