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0" r:id="rId4"/>
    <p:sldId id="259" r:id="rId5"/>
    <p:sldId id="281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08" autoAdjust="0"/>
    <p:restoredTop sz="94660"/>
  </p:normalViewPr>
  <p:slideViewPr>
    <p:cSldViewPr>
      <p:cViewPr>
        <p:scale>
          <a:sx n="100" d="100"/>
          <a:sy n="100" d="100"/>
        </p:scale>
        <p:origin x="-278" y="6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64CE0-9361-4429-9D8B-9FA23C1D3D7D}" type="datetimeFigureOut">
              <a:rPr lang="es-ES" smtClean="0"/>
              <a:pPr/>
              <a:t>23/06/2017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B87E7-1777-4B51-BE56-3E79A35A9D6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87044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3805-E1D6-499B-A496-9C9453AA3EE5}" type="datetimeFigureOut">
              <a:rPr lang="es-ES" smtClean="0"/>
              <a:pPr/>
              <a:t>23/06/2017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B31C-2481-42C1-BFCC-35651E171FA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3805-E1D6-499B-A496-9C9453AA3EE5}" type="datetimeFigureOut">
              <a:rPr lang="es-ES" smtClean="0"/>
              <a:pPr/>
              <a:t>23/06/2017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B31C-2481-42C1-BFCC-35651E171FA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3805-E1D6-499B-A496-9C9453AA3EE5}" type="datetimeFigureOut">
              <a:rPr lang="es-ES" smtClean="0"/>
              <a:pPr/>
              <a:t>23/06/2017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B31C-2481-42C1-BFCC-35651E171FA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"/>
          <p:cNvCxnSpPr/>
          <p:nvPr userDrawn="1"/>
        </p:nvCxnSpPr>
        <p:spPr>
          <a:xfrm>
            <a:off x="0" y="836712"/>
            <a:ext cx="914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9 Imagen" descr="REDLINE-01.jpg"/>
          <p:cNvPicPr>
            <a:picLocks noChangeAspect="1"/>
          </p:cNvPicPr>
          <p:nvPr userDrawn="1"/>
        </p:nvPicPr>
        <p:blipFill>
          <a:blip r:embed="rId2" cstate="print"/>
          <a:srcRect b="30309"/>
          <a:stretch>
            <a:fillRect/>
          </a:stretch>
        </p:blipFill>
        <p:spPr>
          <a:xfrm>
            <a:off x="6804248" y="260648"/>
            <a:ext cx="2269758" cy="484712"/>
          </a:xfrm>
          <a:prstGeom prst="rect">
            <a:avLst/>
          </a:prstGeom>
        </p:spPr>
      </p:pic>
      <p:pic>
        <p:nvPicPr>
          <p:cNvPr id="6" name="Picture 6" descr="Resultado de imagen para viña ventisquer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326"/>
            <a:ext cx="1404157" cy="68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3805-E1D6-499B-A496-9C9453AA3EE5}" type="datetimeFigureOut">
              <a:rPr lang="es-ES" smtClean="0"/>
              <a:pPr/>
              <a:t>23/06/2017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B31C-2481-42C1-BFCC-35651E171FA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3805-E1D6-499B-A496-9C9453AA3EE5}" type="datetimeFigureOut">
              <a:rPr lang="es-ES" smtClean="0"/>
              <a:pPr/>
              <a:t>23/06/2017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B31C-2481-42C1-BFCC-35651E171FA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3805-E1D6-499B-A496-9C9453AA3EE5}" type="datetimeFigureOut">
              <a:rPr lang="es-ES" smtClean="0"/>
              <a:pPr/>
              <a:t>23/06/2017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B31C-2481-42C1-BFCC-35651E171FA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3805-E1D6-499B-A496-9C9453AA3EE5}" type="datetimeFigureOut">
              <a:rPr lang="es-ES" smtClean="0"/>
              <a:pPr/>
              <a:t>23/06/2017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B31C-2481-42C1-BFCC-35651E171FA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3805-E1D6-499B-A496-9C9453AA3EE5}" type="datetimeFigureOut">
              <a:rPr lang="es-ES" smtClean="0"/>
              <a:pPr/>
              <a:t>23/06/2017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B31C-2481-42C1-BFCC-35651E171FA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3805-E1D6-499B-A496-9C9453AA3EE5}" type="datetimeFigureOut">
              <a:rPr lang="es-ES" smtClean="0"/>
              <a:pPr/>
              <a:t>23/06/2017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B31C-2481-42C1-BFCC-35651E171FA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3805-E1D6-499B-A496-9C9453AA3EE5}" type="datetimeFigureOut">
              <a:rPr lang="es-ES" smtClean="0"/>
              <a:pPr/>
              <a:t>23/06/2017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B31C-2481-42C1-BFCC-35651E171FA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E3805-E1D6-499B-A496-9C9453AA3EE5}" type="datetimeFigureOut">
              <a:rPr lang="es-ES" smtClean="0"/>
              <a:pPr/>
              <a:t>23/06/2017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CB31C-2481-42C1-BFCC-35651E171FA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83768" y="3401705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ENOLOGIA MOVIL</a:t>
            </a:r>
            <a:endParaRPr lang="en-US" sz="4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5 Imagen" descr="REDLINE-01.jpg"/>
          <p:cNvPicPr>
            <a:picLocks noChangeAspect="1"/>
          </p:cNvPicPr>
          <p:nvPr/>
        </p:nvPicPr>
        <p:blipFill>
          <a:blip r:embed="rId2" cstate="print"/>
          <a:srcRect b="30309"/>
          <a:stretch>
            <a:fillRect/>
          </a:stretch>
        </p:blipFill>
        <p:spPr>
          <a:xfrm>
            <a:off x="2711792" y="5488941"/>
            <a:ext cx="3504391" cy="748371"/>
          </a:xfrm>
          <a:prstGeom prst="rect">
            <a:avLst/>
          </a:prstGeom>
        </p:spPr>
      </p:pic>
      <p:sp>
        <p:nvSpPr>
          <p:cNvPr id="2" name="AutoShape 2" descr="Resultado de imagen para viña ventisque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4" descr="Resultado de imagen para viña ventisquer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0" name="Picture 6" descr="Resultado de imagen para viña ventisque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5795" y="1052736"/>
            <a:ext cx="3456384" cy="16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125910" y="1124744"/>
            <a:ext cx="69397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A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opción de [Ver Grupo] permite editar el grupo de barricas para ver su contenido y poder hacer cambios directamente al grupo que afecten al movimiento a realizar:</a:t>
            </a:r>
            <a:endParaRPr lang="es-E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s-E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4 Imagen"/>
          <p:cNvPicPr/>
          <p:nvPr/>
        </p:nvPicPr>
        <p:blipFill rotWithShape="1">
          <a:blip r:embed="rId2"/>
          <a:srcRect l="21164" t="13489" r="35979" b="29733"/>
          <a:stretch/>
        </p:blipFill>
        <p:spPr bwMode="auto">
          <a:xfrm>
            <a:off x="2300286" y="2276872"/>
            <a:ext cx="4719986" cy="3744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279527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125909" y="1050995"/>
            <a:ext cx="1334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2.  MEZCLAS</a:t>
            </a:r>
            <a:endParaRPr lang="es-ES" sz="1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125910" y="1340768"/>
            <a:ext cx="69397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A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Permite realizar partes de corte de uno o más tanques a un grupo de barricas o a un tanque destino.</a:t>
            </a:r>
            <a:endParaRPr lang="es-E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s-E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4 Imagen"/>
          <p:cNvPicPr/>
          <p:nvPr/>
        </p:nvPicPr>
        <p:blipFill rotWithShape="1">
          <a:blip r:embed="rId2"/>
          <a:srcRect l="20988" t="13175" r="25572" b="10912"/>
          <a:stretch/>
        </p:blipFill>
        <p:spPr bwMode="auto">
          <a:xfrm>
            <a:off x="2267744" y="2188905"/>
            <a:ext cx="4422422" cy="3607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370093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125909" y="1050995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lang="es-ES" sz="1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.  AJUSTES</a:t>
            </a:r>
            <a:endParaRPr lang="es-ES" sz="1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125910" y="1484784"/>
            <a:ext cx="69397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A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Permite realizar movimiento de ajuste de vinos, a partir de una orden de trabajo con el fin de que el operador confirme el movimiento realizado desde el dispositivo móvil</a:t>
            </a:r>
            <a:r>
              <a:rPr lang="es-A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s-E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5 Imagen"/>
          <p:cNvPicPr/>
          <p:nvPr/>
        </p:nvPicPr>
        <p:blipFill rotWithShape="1">
          <a:blip r:embed="rId2"/>
          <a:srcRect l="20811" t="12234" r="33510" b="27851"/>
          <a:stretch/>
        </p:blipFill>
        <p:spPr bwMode="auto">
          <a:xfrm>
            <a:off x="2440813" y="2708920"/>
            <a:ext cx="4376148" cy="3376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1414861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125909" y="1050995"/>
            <a:ext cx="1537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  <a:r>
              <a:rPr lang="es-ES" sz="1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.  ADICIONES</a:t>
            </a:r>
            <a:endParaRPr lang="es-ES" sz="1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125910" y="1484784"/>
            <a:ext cx="69397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A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Permite adicionarle insumos a un </a:t>
            </a:r>
            <a:r>
              <a:rPr lang="es-A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tanque, grupo </a:t>
            </a:r>
            <a:r>
              <a:rPr lang="es-A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barricas o a barricas individualmente </a:t>
            </a:r>
            <a:endParaRPr lang="es-E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4 Imagen"/>
          <p:cNvPicPr/>
          <p:nvPr/>
        </p:nvPicPr>
        <p:blipFill rotWithShape="1">
          <a:blip r:embed="rId2"/>
          <a:srcRect l="21165" t="12861" r="31392" b="11225"/>
          <a:stretch/>
        </p:blipFill>
        <p:spPr bwMode="auto">
          <a:xfrm>
            <a:off x="2543175" y="2132856"/>
            <a:ext cx="4057650" cy="3649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2619803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15616" y="1628800"/>
            <a:ext cx="7200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poder confirmar los insumos agregados a un tanque o grupo de barrica, el sistema permitirá emitir un código de barra al momento del alta de cada lote o recepción de los mismos, ya sea con el número de lote del proveedor o el número de lote interno del sistema.</a:t>
            </a:r>
            <a:endParaRPr lang="es-E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s-A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endParaRPr lang="es-E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s-E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s-A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endParaRPr lang="es-E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s-A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NOTA: Si bien se han descripto los cuatro tipos de movimientos principales, no quedan fuera de este alcance otros movimientos con reclasificaciones, partes de borra y las demás operaciones que se pueden realizar desde una orden de trabajo.</a:t>
            </a:r>
            <a:endParaRPr lang="es-E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s-A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endParaRPr lang="es-E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613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1916832"/>
            <a:ext cx="7344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lvl="0" indent="-285750" algn="just">
              <a:buFont typeface="Wingdings" pitchFamily="2" charset="2"/>
              <a:buChar char="q"/>
            </a:pPr>
            <a:r>
              <a:rPr lang="es-E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Contar con una herramienta que mejore la manipulación de barricas </a:t>
            </a:r>
            <a:r>
              <a:rPr lang="es-ES" dirty="0">
                <a:latin typeface="Tahoma" pitchFamily="34" charset="0"/>
                <a:ea typeface="Tahoma" pitchFamily="34" charset="0"/>
                <a:cs typeface="Tahoma" pitchFamily="34" charset="0"/>
              </a:rPr>
              <a:t>permitiendo su operación vía </a:t>
            </a:r>
            <a:r>
              <a:rPr lang="es-E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pistoleo</a:t>
            </a:r>
            <a:r>
              <a:rPr lang="es-ES" dirty="0">
                <a:latin typeface="Tahoma" pitchFamily="34" charset="0"/>
                <a:ea typeface="Tahoma" pitchFamily="34" charset="0"/>
                <a:cs typeface="Tahoma" pitchFamily="34" charset="0"/>
              </a:rPr>
              <a:t> de códigos de barra o código QR con el fin de facilitar principalmente el armado/desarmado de grupos de </a:t>
            </a:r>
            <a:r>
              <a:rPr lang="es-E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barricas.</a:t>
            </a:r>
          </a:p>
          <a:p>
            <a:pPr marL="342900" indent="-342900">
              <a:buFont typeface="Wingdings" pitchFamily="2" charset="2"/>
              <a:buChar char="q"/>
            </a:pPr>
            <a:endParaRPr lang="es-E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 algn="just">
              <a:buFont typeface="Wingdings" pitchFamily="2" charset="2"/>
              <a:buChar char="q"/>
            </a:pPr>
            <a:r>
              <a:rPr lang="es-CL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Permitir confirmar las operaciones enológicas directamente en la planta donde se realizan físicamente las tareas, por medio de dispositivitos móviles.</a:t>
            </a:r>
            <a:endParaRPr lang="es-CL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endParaRPr lang="es-E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s-E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Poder operar la aplicación con PC o dispositivos </a:t>
            </a:r>
            <a:r>
              <a:rPr lang="es-E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moviles</a:t>
            </a:r>
            <a:r>
              <a:rPr lang="es-E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especialmente </a:t>
            </a:r>
            <a:r>
              <a:rPr lang="es-E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tablet</a:t>
            </a:r>
            <a:r>
              <a:rPr lang="es-E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 celular.</a:t>
            </a:r>
            <a:endParaRPr lang="es-E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475656" y="1228690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OBJETIVOS</a:t>
            </a:r>
            <a:endParaRPr lang="es-E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37 Imagen" descr="REDLINE-01.jpg"/>
          <p:cNvPicPr/>
          <p:nvPr/>
        </p:nvPicPr>
        <p:blipFill>
          <a:blip r:embed="rId2" cstate="print"/>
          <a:srcRect b="30309"/>
          <a:stretch>
            <a:fillRect/>
          </a:stretch>
        </p:blipFill>
        <p:spPr>
          <a:xfrm>
            <a:off x="870354" y="1813292"/>
            <a:ext cx="1053558" cy="200265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971600" y="1228690"/>
            <a:ext cx="3301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/>
              <a:t>ALCANCE DE LA SOLUCION</a:t>
            </a:r>
          </a:p>
        </p:txBody>
      </p:sp>
      <p:grpSp>
        <p:nvGrpSpPr>
          <p:cNvPr id="3" name="2 Grupo"/>
          <p:cNvGrpSpPr/>
          <p:nvPr/>
        </p:nvGrpSpPr>
        <p:grpSpPr>
          <a:xfrm>
            <a:off x="800607" y="2021466"/>
            <a:ext cx="1142006" cy="1209802"/>
            <a:chOff x="3401681" y="1529315"/>
            <a:chExt cx="1142006" cy="1209802"/>
          </a:xfrm>
        </p:grpSpPr>
        <p:pic>
          <p:nvPicPr>
            <p:cNvPr id="4" name="Picture 8" descr="http://st2.depositphotos.com/1611040/7005/v/450/depositphotos_70054389-Funny-cartoon-businessman-in-various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49408" b="52155"/>
            <a:stretch/>
          </p:blipFill>
          <p:spPr bwMode="auto">
            <a:xfrm>
              <a:off x="3401681" y="1529315"/>
              <a:ext cx="1142006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4 CuadroTexto"/>
            <p:cNvSpPr txBox="1"/>
            <p:nvPr/>
          </p:nvSpPr>
          <p:spPr>
            <a:xfrm>
              <a:off x="3598899" y="2492896"/>
              <a:ext cx="7986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ENOLOGIA</a:t>
              </a:r>
              <a:endParaRPr lang="es-ES" sz="10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6" name="5 Grupo"/>
          <p:cNvGrpSpPr/>
          <p:nvPr/>
        </p:nvGrpSpPr>
        <p:grpSpPr>
          <a:xfrm>
            <a:off x="5621131" y="4298815"/>
            <a:ext cx="1010212" cy="1181943"/>
            <a:chOff x="5649273" y="1761380"/>
            <a:chExt cx="1125542" cy="1298896"/>
          </a:xfrm>
        </p:grpSpPr>
        <p:pic>
          <p:nvPicPr>
            <p:cNvPr id="7" name="6 Imagen" descr="https://lasfacturaselectronicas.com/wp-content/uploads/2014/10/icono-N%C3%B3mina.png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5151" y="1761380"/>
              <a:ext cx="900000" cy="90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7 CuadroTexto"/>
            <p:cNvSpPr txBox="1"/>
            <p:nvPr/>
          </p:nvSpPr>
          <p:spPr>
            <a:xfrm>
              <a:off x="5649273" y="2620575"/>
              <a:ext cx="1125542" cy="439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Documento en</a:t>
              </a:r>
            </a:p>
            <a:p>
              <a:pPr algn="ctr"/>
              <a:endParaRPr lang="es-ES" sz="1000" dirty="0" smtClean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9" name="8 Proceso"/>
          <p:cNvSpPr/>
          <p:nvPr/>
        </p:nvSpPr>
        <p:spPr>
          <a:xfrm>
            <a:off x="3347862" y="2105542"/>
            <a:ext cx="1224136" cy="612648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Orden de Trabajo Enológica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9 Flecha derecha"/>
          <p:cNvSpPr/>
          <p:nvPr/>
        </p:nvSpPr>
        <p:spPr>
          <a:xfrm>
            <a:off x="2140923" y="2105542"/>
            <a:ext cx="1092606" cy="415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Emite </a:t>
            </a:r>
            <a:endParaRPr lang="en-US" sz="1200" dirty="0"/>
          </a:p>
        </p:txBody>
      </p:sp>
      <p:sp>
        <p:nvSpPr>
          <p:cNvPr id="15" name="14 Flecha derecha"/>
          <p:cNvSpPr/>
          <p:nvPr/>
        </p:nvSpPr>
        <p:spPr>
          <a:xfrm rot="5400000">
            <a:off x="1158843" y="3544239"/>
            <a:ext cx="792089" cy="417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Identifica</a:t>
            </a:r>
            <a:endParaRPr lang="en-US" sz="9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5764482" y="3735259"/>
            <a:ext cx="711377" cy="415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Genera</a:t>
            </a:r>
            <a:endParaRPr lang="en-US" sz="900" dirty="0"/>
          </a:p>
        </p:txBody>
      </p:sp>
      <p:sp>
        <p:nvSpPr>
          <p:cNvPr id="30" name="29 Proceso"/>
          <p:cNvSpPr/>
          <p:nvPr/>
        </p:nvSpPr>
        <p:spPr>
          <a:xfrm>
            <a:off x="5508104" y="2924944"/>
            <a:ext cx="1224136" cy="612648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Confirma Operación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31 Flecha derecha"/>
          <p:cNvSpPr/>
          <p:nvPr/>
        </p:nvSpPr>
        <p:spPr>
          <a:xfrm>
            <a:off x="4697191" y="2149165"/>
            <a:ext cx="805174" cy="415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8" name="27 Flecha izquierda"/>
          <p:cNvSpPr/>
          <p:nvPr/>
        </p:nvSpPr>
        <p:spPr>
          <a:xfrm>
            <a:off x="6894630" y="2995754"/>
            <a:ext cx="805973" cy="417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Pistoleo</a:t>
            </a:r>
            <a:endParaRPr lang="en-US" sz="9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39 Flecha izquierda"/>
          <p:cNvSpPr/>
          <p:nvPr/>
        </p:nvSpPr>
        <p:spPr>
          <a:xfrm>
            <a:off x="2267744" y="2924944"/>
            <a:ext cx="2927767" cy="4176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Controla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3" name="32 Grupo"/>
          <p:cNvGrpSpPr/>
          <p:nvPr/>
        </p:nvGrpSpPr>
        <p:grpSpPr>
          <a:xfrm>
            <a:off x="5628447" y="1887482"/>
            <a:ext cx="822661" cy="1048767"/>
            <a:chOff x="4023380" y="3002160"/>
            <a:chExt cx="822661" cy="1048767"/>
          </a:xfrm>
        </p:grpSpPr>
        <p:pic>
          <p:nvPicPr>
            <p:cNvPr id="34" name="Picture 6" descr="Imagen relacionada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5238" y="3002160"/>
              <a:ext cx="778947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34 CuadroTexto"/>
            <p:cNvSpPr txBox="1"/>
            <p:nvPr/>
          </p:nvSpPr>
          <p:spPr>
            <a:xfrm>
              <a:off x="4023380" y="3804706"/>
              <a:ext cx="8226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APP MOVIL</a:t>
              </a:r>
            </a:p>
          </p:txBody>
        </p:sp>
      </p:grpSp>
      <p:sp>
        <p:nvSpPr>
          <p:cNvPr id="17" name="AutoShape 2" descr="Resultado de imagen para bentoni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8" name="Picture 4" descr="Resultado de imagen para bentonit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09441" y="2806655"/>
            <a:ext cx="755213" cy="67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TANQUES DE VINO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00603" y="1804276"/>
            <a:ext cx="803206" cy="80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42 CuadroTexto"/>
          <p:cNvSpPr txBox="1"/>
          <p:nvPr/>
        </p:nvSpPr>
        <p:spPr>
          <a:xfrm>
            <a:off x="7668344" y="2595169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TANQUES</a:t>
            </a:r>
            <a:endParaRPr lang="es-E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6" name="Picture 8" descr="Resultado de imagen para BARRIC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3397" y="3534854"/>
            <a:ext cx="932754" cy="104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43 CuadroTexto"/>
          <p:cNvSpPr txBox="1"/>
          <p:nvPr/>
        </p:nvSpPr>
        <p:spPr>
          <a:xfrm>
            <a:off x="7551574" y="4458712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BARRICAS</a:t>
            </a:r>
            <a:endParaRPr lang="es-E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209441" y="3464329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INSUMOS</a:t>
            </a:r>
            <a:endParaRPr lang="es-E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5" name="44 Flecha izquierda"/>
          <p:cNvSpPr/>
          <p:nvPr/>
        </p:nvSpPr>
        <p:spPr>
          <a:xfrm rot="20145355">
            <a:off x="6834308" y="2398055"/>
            <a:ext cx="782818" cy="417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Pistoleo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45 Flecha izquierda"/>
          <p:cNvSpPr/>
          <p:nvPr/>
        </p:nvSpPr>
        <p:spPr>
          <a:xfrm rot="2440516">
            <a:off x="6877569" y="3707704"/>
            <a:ext cx="687215" cy="417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Pistoleo</a:t>
            </a:r>
            <a:endParaRPr lang="en-US" sz="9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AutoShape 10" descr="Resultado de imagen para SA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60" name="Picture 12" descr="Resultado de imagen para SAP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14399" y="5885539"/>
            <a:ext cx="1435654" cy="48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23 Flecha doblada hacia arriba"/>
          <p:cNvSpPr/>
          <p:nvPr/>
        </p:nvSpPr>
        <p:spPr>
          <a:xfrm rot="5400000">
            <a:off x="6030111" y="5576668"/>
            <a:ext cx="85039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ITF SAP</a:t>
            </a:r>
            <a:endParaRPr lang="es-E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62" name="Picture 14" descr="Resultado de imagen para barrica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16632"/>
            <a:ext cx="1191283" cy="9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esultado de imagen para codigo de barra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4419" y="5185561"/>
            <a:ext cx="488995" cy="19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51 Proceso"/>
          <p:cNvSpPr/>
          <p:nvPr/>
        </p:nvSpPr>
        <p:spPr>
          <a:xfrm>
            <a:off x="3347862" y="4634795"/>
            <a:ext cx="1224136" cy="612648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Armado / Desarmado de Grupos de Barrica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52 Flecha derecha"/>
          <p:cNvSpPr/>
          <p:nvPr/>
        </p:nvSpPr>
        <p:spPr>
          <a:xfrm>
            <a:off x="2267744" y="4634795"/>
            <a:ext cx="948590" cy="415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Pistoleo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66" name="Picture 18" descr="Imagen relacionada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3150" y="5474407"/>
            <a:ext cx="1693559" cy="114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54 Imagen" descr="REDLINE-01.jpg"/>
          <p:cNvPicPr/>
          <p:nvPr/>
        </p:nvPicPr>
        <p:blipFill>
          <a:blip r:embed="rId2" cstate="print"/>
          <a:srcRect b="30309"/>
          <a:stretch>
            <a:fillRect/>
          </a:stretch>
        </p:blipFill>
        <p:spPr>
          <a:xfrm>
            <a:off x="5542552" y="5273534"/>
            <a:ext cx="1053558" cy="2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579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78383" y="1124744"/>
            <a:ext cx="4263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FUNCIONALIDADES CON BARRICAS</a:t>
            </a:r>
            <a:endParaRPr lang="es-E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078383" y="1628800"/>
            <a:ext cx="7128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A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Permitir generar el código de barra o QR que va a identificar a la Barrica al momento de darla de alta como bodega, o mejor aún en caso de implementar activos fijos en Redline, al momento de crear el nuevo bien de uso</a:t>
            </a:r>
            <a:endParaRPr lang="es-E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s-E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097" name="Imagen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9638" b="24765"/>
          <a:stretch>
            <a:fillRect/>
          </a:stretch>
        </p:blipFill>
        <p:spPr bwMode="auto">
          <a:xfrm>
            <a:off x="1871663" y="2492897"/>
            <a:ext cx="4788570" cy="336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8 Rectángulo"/>
          <p:cNvSpPr>
            <a:spLocks noChangeArrowheads="1"/>
          </p:cNvSpPr>
          <p:nvPr/>
        </p:nvSpPr>
        <p:spPr bwMode="auto">
          <a:xfrm>
            <a:off x="4665624" y="5598765"/>
            <a:ext cx="1042020" cy="22860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Imprimir </a:t>
            </a:r>
            <a:r>
              <a:rPr kumimoji="0" lang="es-AR" alt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Cod.Barra</a:t>
            </a:r>
            <a:endParaRPr kumimoji="0" lang="es-AR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257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187623" y="5934670"/>
            <a:ext cx="7019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Esta misma funcionalidad aplica a los tanques ya que deben ser identificados para poder realizar movimientos vínicos y de adiciones de insumos.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078383" y="1124743"/>
            <a:ext cx="655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s-A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Cambiar el </a:t>
            </a:r>
            <a:r>
              <a:rPr lang="es-A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armado y/o desarmado </a:t>
            </a:r>
            <a:r>
              <a:rPr lang="es-A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de grupos de barrica con el fin de que permita </a:t>
            </a:r>
            <a:r>
              <a:rPr lang="es-A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pistolear</a:t>
            </a:r>
            <a:r>
              <a:rPr lang="es-A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códigos de barra o </a:t>
            </a:r>
            <a:r>
              <a:rPr lang="es-A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QR </a:t>
            </a:r>
            <a:endParaRPr lang="es-E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s-ES" sz="1600" dirty="0"/>
              <a:t> 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8" name="7 Imagen"/>
          <p:cNvPicPr/>
          <p:nvPr/>
        </p:nvPicPr>
        <p:blipFill rotWithShape="1">
          <a:blip r:embed="rId2"/>
          <a:srcRect l="21340" t="14116" r="35803" b="30360"/>
          <a:stretch/>
        </p:blipFill>
        <p:spPr bwMode="auto">
          <a:xfrm>
            <a:off x="2547754" y="2060848"/>
            <a:ext cx="4562475" cy="3322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4257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98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87624" y="1412776"/>
            <a:ext cx="6840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s-A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Desarrollar un proceso de eliminar una barrica de un Grupo de Barricas</a:t>
            </a:r>
            <a:endParaRPr lang="es-E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E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Calibri" pitchFamily="34" charset="0"/>
                <a:cs typeface="Tahoma" pitchFamily="34" charset="0"/>
              </a:rPr>
              <a:t>Desarrollar un proceso de eliminar una barrica de un Grupo de Barricas</a:t>
            </a:r>
            <a:endParaRPr kumimoji="0" lang="es-ES" altLang="es-E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/>
          <p:cNvPicPr/>
          <p:nvPr/>
        </p:nvPicPr>
        <p:blipFill rotWithShape="1">
          <a:blip r:embed="rId2"/>
          <a:srcRect l="21694" t="14049" r="35978" b="30114"/>
          <a:stretch/>
        </p:blipFill>
        <p:spPr bwMode="auto">
          <a:xfrm>
            <a:off x="2195736" y="2410991"/>
            <a:ext cx="4380580" cy="3312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06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554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78383" y="1124744"/>
            <a:ext cx="5810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FUNCIONALIDADES CON OPERACIONES VINICAS</a:t>
            </a:r>
            <a:endParaRPr lang="es-E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979711" y="2348880"/>
            <a:ext cx="46476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A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Desarrollar los movimientos más típicos que se realizan con tanques, grupos de barricas y/o barricas individualmente, siempre a partir de la orden de trabajo realizada en Redline, es decir el operador del dispositivo móvil deberá confirmar lo establecido en la orden de </a:t>
            </a:r>
            <a:r>
              <a:rPr lang="es-A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trabajo.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478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 rotWithShape="1">
          <a:blip r:embed="rId2"/>
          <a:srcRect l="31394" t="19449" r="26279" b="13735"/>
          <a:stretch/>
        </p:blipFill>
        <p:spPr bwMode="auto">
          <a:xfrm>
            <a:off x="2339753" y="2060848"/>
            <a:ext cx="4896544" cy="4392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125909" y="1050995"/>
            <a:ext cx="1602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1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TRASIEGOS</a:t>
            </a:r>
            <a:endParaRPr lang="es-ES" sz="1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125910" y="1340768"/>
            <a:ext cx="69397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A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Permite transferir los litros totales o parciales de uno o más tanques a un grupo de barricas o a un tanque destino.</a:t>
            </a:r>
            <a:endParaRPr lang="es-E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469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125910" y="1124744"/>
            <a:ext cx="69397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A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opción de [Ver Grupo] permite editar el grupo de barricas para ver su contenido y poder hacer cambios directamente al grupo que afecten al movimiento a realizar:</a:t>
            </a:r>
            <a:endParaRPr lang="es-E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s-E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4 Imagen"/>
          <p:cNvPicPr/>
          <p:nvPr/>
        </p:nvPicPr>
        <p:blipFill rotWithShape="1">
          <a:blip r:embed="rId2"/>
          <a:srcRect l="21164" t="13489" r="35979" b="29733"/>
          <a:stretch/>
        </p:blipFill>
        <p:spPr bwMode="auto">
          <a:xfrm>
            <a:off x="2300286" y="2276872"/>
            <a:ext cx="4719986" cy="3744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3097077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493</Words>
  <Application>Microsoft Office PowerPoint</Application>
  <PresentationFormat>Presentación en pantalla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alfredo.trentacoste</dc:creator>
  <cp:lastModifiedBy>Romina Cano</cp:lastModifiedBy>
  <cp:revision>77</cp:revision>
  <dcterms:created xsi:type="dcterms:W3CDTF">2014-02-05T15:27:06Z</dcterms:created>
  <dcterms:modified xsi:type="dcterms:W3CDTF">2017-06-23T18:27:02Z</dcterms:modified>
</cp:coreProperties>
</file>