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79" r:id="rId2"/>
    <p:sldId id="257" r:id="rId3"/>
    <p:sldId id="259" r:id="rId4"/>
    <p:sldId id="286" r:id="rId5"/>
    <p:sldId id="290" r:id="rId6"/>
    <p:sldId id="287" r:id="rId7"/>
    <p:sldId id="258" r:id="rId8"/>
    <p:sldId id="292" r:id="rId9"/>
    <p:sldId id="293" r:id="rId10"/>
    <p:sldId id="294" r:id="rId11"/>
    <p:sldId id="295" r:id="rId12"/>
    <p:sldId id="296" r:id="rId13"/>
    <p:sldId id="297" r:id="rId14"/>
    <p:sldId id="298" r:id="rId15"/>
    <p:sldId id="299" r:id="rId16"/>
    <p:sldId id="291" r:id="rId17"/>
    <p:sldId id="285" r:id="rId18"/>
    <p:sldId id="288" r:id="rId19"/>
    <p:sldId id="300" r:id="rId20"/>
    <p:sldId id="301" r:id="rId21"/>
    <p:sldId id="302" r:id="rId22"/>
    <p:sldId id="303" r:id="rId23"/>
    <p:sldId id="282" r:id="rId24"/>
    <p:sldId id="305" r:id="rId25"/>
    <p:sldId id="309" r:id="rId26"/>
    <p:sldId id="313" r:id="rId27"/>
    <p:sldId id="315" r:id="rId28"/>
    <p:sldId id="314" r:id="rId29"/>
    <p:sldId id="308" r:id="rId30"/>
    <p:sldId id="306" r:id="rId31"/>
    <p:sldId id="307" r:id="rId32"/>
    <p:sldId id="310" r:id="rId33"/>
    <p:sldId id="304" r:id="rId34"/>
    <p:sldId id="311" r:id="rId35"/>
    <p:sldId id="312" r:id="rId36"/>
    <p:sldId id="289" r:id="rId37"/>
    <p:sldId id="272" r:id="rId38"/>
    <p:sldId id="28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043"/>
    <p:restoredTop sz="94694"/>
  </p:normalViewPr>
  <p:slideViewPr>
    <p:cSldViewPr snapToGrid="0" snapToObjects="1" showGuides="1">
      <p:cViewPr varScale="1">
        <p:scale>
          <a:sx n="97" d="100"/>
          <a:sy n="97" d="100"/>
        </p:scale>
        <p:origin x="216" y="71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83731-DA53-464D-836A-51ABFBB365EB}" type="datetimeFigureOut">
              <a:rPr lang="en-US" smtClean="0"/>
              <a:t>4/25/22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3339C9-946D-474C-9B88-89EFDDC70C8A}" type="slidenum">
              <a:rPr lang="en-US" smtClean="0"/>
              <a:t>‹#›</a:t>
            </a:fld>
            <a:endParaRPr lang="en-US"/>
          </a:p>
        </p:txBody>
      </p:sp>
    </p:spTree>
    <p:extLst>
      <p:ext uri="{BB962C8B-B14F-4D97-AF65-F5344CB8AC3E}">
        <p14:creationId xmlns:p14="http://schemas.microsoft.com/office/powerpoint/2010/main" val="287666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Go-To-Market (G2M) strategy on the Cab industry, the XYZ company needs an understanding of the cab market before taking a decision.</a:t>
            </a:r>
          </a:p>
        </p:txBody>
      </p:sp>
      <p:sp>
        <p:nvSpPr>
          <p:cNvPr id="4" name="Slide Number Placeholder 3"/>
          <p:cNvSpPr>
            <a:spLocks noGrp="1"/>
          </p:cNvSpPr>
          <p:nvPr>
            <p:ph type="sldNum" sz="quarter" idx="5"/>
          </p:nvPr>
        </p:nvSpPr>
        <p:spPr/>
        <p:txBody>
          <a:bodyPr/>
          <a:lstStyle/>
          <a:p>
            <a:fld id="{9C3339C9-946D-474C-9B88-89EFDDC70C8A}" type="slidenum">
              <a:rPr lang="en-US" smtClean="0"/>
              <a:t>1</a:t>
            </a:fld>
            <a:endParaRPr lang="en-US"/>
          </a:p>
        </p:txBody>
      </p:sp>
    </p:spTree>
    <p:extLst>
      <p:ext uri="{BB962C8B-B14F-4D97-AF65-F5344CB8AC3E}">
        <p14:creationId xmlns:p14="http://schemas.microsoft.com/office/powerpoint/2010/main" val="185335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Go-To-Market (G2M) strategy on the Cab industry, the XYZ company needs an understanding of the cab market before taking a decision.</a:t>
            </a:r>
          </a:p>
        </p:txBody>
      </p:sp>
      <p:sp>
        <p:nvSpPr>
          <p:cNvPr id="4" name="Slide Number Placeholder 3"/>
          <p:cNvSpPr>
            <a:spLocks noGrp="1"/>
          </p:cNvSpPr>
          <p:nvPr>
            <p:ph type="sldNum" sz="quarter" idx="5"/>
          </p:nvPr>
        </p:nvSpPr>
        <p:spPr/>
        <p:txBody>
          <a:bodyPr/>
          <a:lstStyle/>
          <a:p>
            <a:fld id="{9C3339C9-946D-474C-9B88-89EFDDC70C8A}" type="slidenum">
              <a:rPr lang="en-US" smtClean="0"/>
              <a:t>29</a:t>
            </a:fld>
            <a:endParaRPr lang="en-US"/>
          </a:p>
        </p:txBody>
      </p:sp>
    </p:spTree>
    <p:extLst>
      <p:ext uri="{BB962C8B-B14F-4D97-AF65-F5344CB8AC3E}">
        <p14:creationId xmlns:p14="http://schemas.microsoft.com/office/powerpoint/2010/main" val="3912958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79297DDC-19BE-5A47-B651-2F9336B1C08E}" type="datetime1">
              <a:rPr lang="en-CA" smtClean="0"/>
              <a:t>2022-04-25</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r>
              <a:rPr lang="en-US"/>
              <a:t>G2M Insight for Cab Investment</a:t>
            </a:r>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F9FD8BA1-806F-CD45-9547-C6132D9F8B72}" type="datetime1">
              <a:rPr lang="en-CA" smtClean="0"/>
              <a:t>2022-04-25</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r>
              <a:rPr lang="en-US"/>
              <a:t>G2M Insight for Cab Investment</a:t>
            </a:r>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D23BCA98-BC2B-B448-A7FE-CFD26DC335E7}" type="datetime1">
              <a:rPr lang="en-CA" smtClean="0"/>
              <a:t>2022-04-25</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r>
              <a:rPr lang="en-US"/>
              <a:t>G2M Insight for Cab Investment</a:t>
            </a:r>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5517BFC8-89FF-0446-91B7-3C883A064454}" type="datetime1">
              <a:rPr lang="en-CA" smtClean="0"/>
              <a:t>2022-04-25</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r>
              <a:rPr lang="en-US"/>
              <a:t>G2M Insight for Cab Investment</a:t>
            </a:r>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55A4BBAD-DFEA-D84D-9859-810C054DC11D}" type="datetime1">
              <a:rPr lang="en-CA" smtClean="0"/>
              <a:t>2022-04-25</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r>
              <a:rPr lang="en-US"/>
              <a:t>G2M Insight for Cab Investment</a:t>
            </a:r>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0E4720C3-6843-9B45-B857-367ED8539AEF}" type="datetime1">
              <a:rPr lang="en-CA" smtClean="0"/>
              <a:t>2022-04-25</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r>
              <a:rPr lang="en-US"/>
              <a:t>G2M Insight for Cab Investment</a:t>
            </a:r>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2B841663-569B-D742-B05D-82113EE5C4E6}" type="datetime1">
              <a:rPr lang="en-CA" smtClean="0"/>
              <a:t>2022-04-25</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r>
              <a:rPr lang="en-US"/>
              <a:t>G2M Insight for Cab Investment</a:t>
            </a:r>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9BCB0E51-6429-124C-98C8-EF6BB4F93B3B}" type="datetime1">
              <a:rPr lang="en-CA" smtClean="0"/>
              <a:t>2022-04-25</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r>
              <a:rPr lang="en-US"/>
              <a:t>G2M Insight for Cab Investment</a:t>
            </a:r>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80A175A1-7937-0143-B4BE-9AA2F410DEB9}" type="datetime1">
              <a:rPr lang="en-CA" smtClean="0"/>
              <a:t>2022-04-25</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r>
              <a:rPr lang="en-US"/>
              <a:t>G2M Insight for Cab Investment</a:t>
            </a:r>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7FAEC9D5-3A6A-0444-B349-E5CCD0367AE4}" type="datetime1">
              <a:rPr lang="en-CA" smtClean="0"/>
              <a:t>2022-04-25</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r>
              <a:rPr lang="en-US"/>
              <a:t>G2M Insight for Cab Investment</a:t>
            </a:r>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819D7DE-849C-E145-A0FE-6533ED40318F}" type="datetime1">
              <a:rPr lang="en-CA" smtClean="0"/>
              <a:t>2022-04-25</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r>
              <a:rPr lang="en-US"/>
              <a:t>G2M Insight for Cab Investment</a:t>
            </a:r>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BE52E-CDB8-C049-B492-211E1B9642A5}" type="datetime1">
              <a:rPr lang="en-CA" smtClean="0"/>
              <a:t>2022-04-25</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G2M Insight for Cab Investment</a:t>
            </a:r>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470452" y="1990141"/>
            <a:ext cx="11251095" cy="2954655"/>
          </a:xfrm>
          <a:prstGeom prst="rect">
            <a:avLst/>
          </a:prstGeom>
          <a:solidFill>
            <a:schemeClr val="bg2">
              <a:lumMod val="25000"/>
            </a:schemeClr>
          </a:solidFill>
        </p:spPr>
        <p:txBody>
          <a:bodyPr wrap="square" rtlCol="0">
            <a:spAutoFit/>
          </a:bodyPr>
          <a:lstStyle/>
          <a:p>
            <a:pPr algn="ctr"/>
            <a:r>
              <a:rPr lang="en-US" sz="5400" b="1" dirty="0">
                <a:solidFill>
                  <a:srgbClr val="FF6600"/>
                </a:solidFill>
                <a:latin typeface="Calibri" panose="020F0502020204030204" pitchFamily="34" charset="0"/>
                <a:cs typeface="Calibri" panose="020F0502020204030204" pitchFamily="34" charset="0"/>
              </a:rPr>
              <a:t>G2M insight for Cab Investment firm</a:t>
            </a:r>
          </a:p>
          <a:p>
            <a:pPr algn="ctr"/>
            <a:r>
              <a:rPr lang="en-US" sz="4400" b="1" dirty="0">
                <a:solidFill>
                  <a:srgbClr val="FF6600"/>
                </a:solidFill>
                <a:latin typeface="Calibri" panose="020F0502020204030204" pitchFamily="34" charset="0"/>
                <a:cs typeface="Calibri" panose="020F0502020204030204" pitchFamily="34" charset="0"/>
              </a:rPr>
              <a:t>Exploratory Data Analysis (EDA)</a:t>
            </a:r>
          </a:p>
          <a:p>
            <a:pPr algn="ctr"/>
            <a:r>
              <a:rPr lang="en-US" sz="4000" b="1" dirty="0">
                <a:solidFill>
                  <a:srgbClr val="FF6600"/>
                </a:solidFill>
              </a:rPr>
              <a:t>Pink Cab vs Yellow Cab</a:t>
            </a:r>
          </a:p>
          <a:p>
            <a:pPr algn="ctr"/>
            <a:endParaRPr lang="en-US" sz="4400" b="1" dirty="0">
              <a:solidFill>
                <a:srgbClr val="FF66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00BDDE8-D056-9049-8A6F-303AAD464605}"/>
              </a:ext>
            </a:extLst>
          </p:cNvPr>
          <p:cNvSpPr txBox="1"/>
          <p:nvPr/>
        </p:nvSpPr>
        <p:spPr>
          <a:xfrm>
            <a:off x="470452" y="4646937"/>
            <a:ext cx="10999304" cy="1384995"/>
          </a:xfrm>
          <a:prstGeom prst="rect">
            <a:avLst/>
          </a:prstGeom>
          <a:solidFill>
            <a:schemeClr val="bg2">
              <a:lumMod val="25000"/>
            </a:schemeClr>
          </a:solidFill>
        </p:spPr>
        <p:txBody>
          <a:bodyPr wrap="square" rtlCol="0">
            <a:spAutoFit/>
          </a:bodyPr>
          <a:lstStyle/>
          <a:p>
            <a:r>
              <a:rPr lang="en-US" sz="2800" dirty="0">
                <a:solidFill>
                  <a:srgbClr val="FF6600"/>
                </a:solidFill>
              </a:rPr>
              <a:t>Client: XYZ</a:t>
            </a:r>
          </a:p>
          <a:p>
            <a:endParaRPr lang="en-US" sz="2800" dirty="0">
              <a:solidFill>
                <a:srgbClr val="FF6600"/>
              </a:solidFill>
            </a:endParaRPr>
          </a:p>
          <a:p>
            <a:r>
              <a:rPr lang="en-US" sz="2800" dirty="0">
                <a:solidFill>
                  <a:srgbClr val="FF6600"/>
                </a:solidFill>
              </a:rPr>
              <a:t>Presenter: Leonardo Queiroz</a:t>
            </a:r>
          </a:p>
        </p:txBody>
      </p:sp>
      <p:sp>
        <p:nvSpPr>
          <p:cNvPr id="5" name="Date Placeholder 4">
            <a:extLst>
              <a:ext uri="{FF2B5EF4-FFF2-40B4-BE49-F238E27FC236}">
                <a16:creationId xmlns:a16="http://schemas.microsoft.com/office/drawing/2014/main" id="{BD25F89B-90CC-E640-891B-1604AA071960}"/>
              </a:ext>
            </a:extLst>
          </p:cNvPr>
          <p:cNvSpPr>
            <a:spLocks noGrp="1"/>
          </p:cNvSpPr>
          <p:nvPr>
            <p:ph type="dt" sz="half" idx="10"/>
          </p:nvPr>
        </p:nvSpPr>
        <p:spPr/>
        <p:txBody>
          <a:bodyPr/>
          <a:lstStyle/>
          <a:p>
            <a:fld id="{934845A8-E111-474E-A529-FD36DA0E4E4B}" type="datetime1">
              <a:rPr lang="en-CA" smtClean="0"/>
              <a:t>2022-04-25</a:t>
            </a:fld>
            <a:endParaRPr lang="en-US" dirty="0"/>
          </a:p>
        </p:txBody>
      </p:sp>
      <p:sp>
        <p:nvSpPr>
          <p:cNvPr id="8" name="Footer Placeholder 7">
            <a:extLst>
              <a:ext uri="{FF2B5EF4-FFF2-40B4-BE49-F238E27FC236}">
                <a16:creationId xmlns:a16="http://schemas.microsoft.com/office/drawing/2014/main" id="{3C120FB1-2039-DE4D-BDCE-AA00C0027B9D}"/>
              </a:ext>
            </a:extLst>
          </p:cNvPr>
          <p:cNvSpPr>
            <a:spLocks noGrp="1"/>
          </p:cNvSpPr>
          <p:nvPr>
            <p:ph type="ftr" sz="quarter" idx="11"/>
          </p:nvPr>
        </p:nvSpPr>
        <p:spPr/>
        <p:txBody>
          <a:bodyPr/>
          <a:lstStyle/>
          <a:p>
            <a:r>
              <a:rPr lang="en-US"/>
              <a:t>G2M Insight for Cab Investment</a:t>
            </a:r>
          </a:p>
        </p:txBody>
      </p:sp>
      <p:sp>
        <p:nvSpPr>
          <p:cNvPr id="9" name="Slide Number Placeholder 8">
            <a:extLst>
              <a:ext uri="{FF2B5EF4-FFF2-40B4-BE49-F238E27FC236}">
                <a16:creationId xmlns:a16="http://schemas.microsoft.com/office/drawing/2014/main" id="{A62E0BA6-3B25-4C46-B390-B861861578B9}"/>
              </a:ext>
            </a:extLst>
          </p:cNvPr>
          <p:cNvSpPr>
            <a:spLocks noGrp="1"/>
          </p:cNvSpPr>
          <p:nvPr>
            <p:ph type="sldNum" sz="quarter" idx="12"/>
          </p:nvPr>
        </p:nvSpPr>
        <p:spPr/>
        <p:txBody>
          <a:bodyPr/>
          <a:lstStyle/>
          <a:p>
            <a:fld id="{F3281B17-8789-6B4C-B449-7FC9CCFFE3A3}" type="slidenum">
              <a:rPr lang="en-US" smtClean="0"/>
              <a:t>1</a:t>
            </a:fld>
            <a:endParaRPr lang="en-US"/>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10</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Cab trips vs Price/Cost (Numerical)</a:t>
            </a:r>
          </a:p>
        </p:txBody>
      </p:sp>
      <p:sp>
        <p:nvSpPr>
          <p:cNvPr id="29" name="TextBox 28">
            <a:extLst>
              <a:ext uri="{FF2B5EF4-FFF2-40B4-BE49-F238E27FC236}">
                <a16:creationId xmlns:a16="http://schemas.microsoft.com/office/drawing/2014/main" id="{036FA468-B838-9046-F036-B4D70850395D}"/>
              </a:ext>
            </a:extLst>
          </p:cNvPr>
          <p:cNvSpPr txBox="1"/>
          <p:nvPr/>
        </p:nvSpPr>
        <p:spPr>
          <a:xfrm>
            <a:off x="431800" y="1634930"/>
            <a:ext cx="5129393" cy="2031325"/>
          </a:xfrm>
          <a:prstGeom prst="rect">
            <a:avLst/>
          </a:prstGeom>
          <a:noFill/>
        </p:spPr>
        <p:txBody>
          <a:bodyPr wrap="square" rtlCol="0">
            <a:spAutoFit/>
          </a:bodyPr>
          <a:lstStyle/>
          <a:p>
            <a:pPr marL="285750" indent="-285750">
              <a:buFont typeface="Arial" panose="020B0604020202020204" pitchFamily="34" charset="0"/>
              <a:buChar char="•"/>
            </a:pPr>
            <a:r>
              <a:rPr lang="en-CA" dirty="0"/>
              <a:t>The extreme values in the `Price charged` histogram cannot be considered outliers. It shows that there are fewer trips with high prices charged (and high mileage). The prices charged and the cost of the trip increase with the increase in the mileage driven.</a:t>
            </a:r>
          </a:p>
          <a:p>
            <a:pPr marL="285750" indent="-285750">
              <a:buFont typeface="Arial" panose="020B0604020202020204" pitchFamily="34" charset="0"/>
              <a:buChar char="•"/>
            </a:pPr>
            <a:endParaRPr lang="en-CA" dirty="0"/>
          </a:p>
        </p:txBody>
      </p:sp>
      <p:pic>
        <p:nvPicPr>
          <p:cNvPr id="4" name="Picture 3" descr="Chart, histogram&#10;&#10;Description automatically generated">
            <a:extLst>
              <a:ext uri="{FF2B5EF4-FFF2-40B4-BE49-F238E27FC236}">
                <a16:creationId xmlns:a16="http://schemas.microsoft.com/office/drawing/2014/main" id="{11DCE52C-E457-990A-7F46-F14A5181667E}"/>
              </a:ext>
            </a:extLst>
          </p:cNvPr>
          <p:cNvPicPr>
            <a:picLocks noChangeAspect="1"/>
          </p:cNvPicPr>
          <p:nvPr/>
        </p:nvPicPr>
        <p:blipFill>
          <a:blip r:embed="rId2"/>
          <a:stretch>
            <a:fillRect/>
          </a:stretch>
        </p:blipFill>
        <p:spPr>
          <a:xfrm>
            <a:off x="2827031" y="3106687"/>
            <a:ext cx="6537937" cy="3232238"/>
          </a:xfrm>
          <a:prstGeom prst="rect">
            <a:avLst/>
          </a:prstGeom>
        </p:spPr>
      </p:pic>
    </p:spTree>
    <p:extLst>
      <p:ext uri="{BB962C8B-B14F-4D97-AF65-F5344CB8AC3E}">
        <p14:creationId xmlns:p14="http://schemas.microsoft.com/office/powerpoint/2010/main" val="1569176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11</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Cab trips vs Age (Numerical)</a:t>
            </a:r>
          </a:p>
        </p:txBody>
      </p:sp>
      <p:pic>
        <p:nvPicPr>
          <p:cNvPr id="7" name="Picture 6" descr="Chart&#10;&#10;Description automatically generated">
            <a:extLst>
              <a:ext uri="{FF2B5EF4-FFF2-40B4-BE49-F238E27FC236}">
                <a16:creationId xmlns:a16="http://schemas.microsoft.com/office/drawing/2014/main" id="{5F182005-19D8-E45A-E35E-0DD1A6276549}"/>
              </a:ext>
            </a:extLst>
          </p:cNvPr>
          <p:cNvPicPr>
            <a:picLocks noChangeAspect="1"/>
          </p:cNvPicPr>
          <p:nvPr/>
        </p:nvPicPr>
        <p:blipFill>
          <a:blip r:embed="rId2"/>
          <a:stretch>
            <a:fillRect/>
          </a:stretch>
        </p:blipFill>
        <p:spPr>
          <a:xfrm>
            <a:off x="2946400" y="1958095"/>
            <a:ext cx="6299200" cy="4470400"/>
          </a:xfrm>
          <a:prstGeom prst="rect">
            <a:avLst/>
          </a:prstGeom>
        </p:spPr>
      </p:pic>
      <p:sp>
        <p:nvSpPr>
          <p:cNvPr id="16" name="TextBox 15">
            <a:extLst>
              <a:ext uri="{FF2B5EF4-FFF2-40B4-BE49-F238E27FC236}">
                <a16:creationId xmlns:a16="http://schemas.microsoft.com/office/drawing/2014/main" id="{2A5D5022-51A2-7EB6-8318-122D601768DF}"/>
              </a:ext>
            </a:extLst>
          </p:cNvPr>
          <p:cNvSpPr txBox="1"/>
          <p:nvPr/>
        </p:nvSpPr>
        <p:spPr>
          <a:xfrm>
            <a:off x="431800" y="1634930"/>
            <a:ext cx="5129393" cy="646331"/>
          </a:xfrm>
          <a:prstGeom prst="rect">
            <a:avLst/>
          </a:prstGeom>
          <a:noFill/>
        </p:spPr>
        <p:txBody>
          <a:bodyPr wrap="square" rtlCol="0">
            <a:spAutoFit/>
          </a:bodyPr>
          <a:lstStyle/>
          <a:p>
            <a:pPr marL="285750" indent="-285750">
              <a:buFont typeface="Arial" panose="020B0604020202020204" pitchFamily="34" charset="0"/>
              <a:buChar char="•"/>
            </a:pPr>
            <a:r>
              <a:rPr lang="en-CA" dirty="0"/>
              <a:t>Most cab users are between 20 and 39 years old on both cab companies.</a:t>
            </a:r>
          </a:p>
        </p:txBody>
      </p:sp>
    </p:spTree>
    <p:extLst>
      <p:ext uri="{BB962C8B-B14F-4D97-AF65-F5344CB8AC3E}">
        <p14:creationId xmlns:p14="http://schemas.microsoft.com/office/powerpoint/2010/main" val="2624891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12</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Cab trips vs User income USD/month </a:t>
            </a:r>
            <a:r>
              <a:rPr lang="en-US" sz="2400" b="1" dirty="0">
                <a:solidFill>
                  <a:schemeClr val="accent2"/>
                </a:solidFill>
                <a:latin typeface="Calibri" panose="020F0502020204030204" pitchFamily="34" charset="0"/>
                <a:cs typeface="Calibri" panose="020F0502020204030204" pitchFamily="34" charset="0"/>
              </a:rPr>
              <a:t>(Numerical)</a:t>
            </a:r>
          </a:p>
        </p:txBody>
      </p:sp>
      <p:pic>
        <p:nvPicPr>
          <p:cNvPr id="5" name="Picture 4" descr="Chart, histogram&#10;&#10;Description automatically generated">
            <a:extLst>
              <a:ext uri="{FF2B5EF4-FFF2-40B4-BE49-F238E27FC236}">
                <a16:creationId xmlns:a16="http://schemas.microsoft.com/office/drawing/2014/main" id="{8C396BEC-5435-F754-9ED6-C200D64FEA4E}"/>
              </a:ext>
            </a:extLst>
          </p:cNvPr>
          <p:cNvPicPr>
            <a:picLocks noChangeAspect="1"/>
          </p:cNvPicPr>
          <p:nvPr/>
        </p:nvPicPr>
        <p:blipFill>
          <a:blip r:embed="rId2"/>
          <a:stretch>
            <a:fillRect/>
          </a:stretch>
        </p:blipFill>
        <p:spPr>
          <a:xfrm>
            <a:off x="0" y="2631469"/>
            <a:ext cx="12192000" cy="3751385"/>
          </a:xfrm>
          <a:prstGeom prst="rect">
            <a:avLst/>
          </a:prstGeom>
        </p:spPr>
      </p:pic>
      <p:sp>
        <p:nvSpPr>
          <p:cNvPr id="12" name="TextBox 11">
            <a:extLst>
              <a:ext uri="{FF2B5EF4-FFF2-40B4-BE49-F238E27FC236}">
                <a16:creationId xmlns:a16="http://schemas.microsoft.com/office/drawing/2014/main" id="{915A47C4-82D7-8396-4F91-CA6AE5110D99}"/>
              </a:ext>
            </a:extLst>
          </p:cNvPr>
          <p:cNvSpPr txBox="1"/>
          <p:nvPr/>
        </p:nvSpPr>
        <p:spPr>
          <a:xfrm>
            <a:off x="431800" y="1634930"/>
            <a:ext cx="5129393" cy="923330"/>
          </a:xfrm>
          <a:prstGeom prst="rect">
            <a:avLst/>
          </a:prstGeom>
          <a:noFill/>
        </p:spPr>
        <p:txBody>
          <a:bodyPr wrap="square" rtlCol="0">
            <a:spAutoFit/>
          </a:bodyPr>
          <a:lstStyle/>
          <a:p>
            <a:pPr marL="285750" indent="-285750">
              <a:buFont typeface="Arial" panose="020B0604020202020204" pitchFamily="34" charset="0"/>
              <a:buChar char="•"/>
            </a:pPr>
            <a:r>
              <a:rPr lang="en-CA" dirty="0"/>
              <a:t>Most users has income ranging from US$2,000.00 to US$25,000.00 per month and the majority use Yellow cab.</a:t>
            </a:r>
          </a:p>
        </p:txBody>
      </p:sp>
    </p:spTree>
    <p:extLst>
      <p:ext uri="{BB962C8B-B14F-4D97-AF65-F5344CB8AC3E}">
        <p14:creationId xmlns:p14="http://schemas.microsoft.com/office/powerpoint/2010/main" val="498258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13</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Cab trips vs Cabs (Categorical)</a:t>
            </a:r>
          </a:p>
        </p:txBody>
      </p:sp>
      <p:pic>
        <p:nvPicPr>
          <p:cNvPr id="4" name="Picture 3" descr="Chart, pie chart&#10;&#10;Description automatically generated">
            <a:extLst>
              <a:ext uri="{FF2B5EF4-FFF2-40B4-BE49-F238E27FC236}">
                <a16:creationId xmlns:a16="http://schemas.microsoft.com/office/drawing/2014/main" id="{B3FEC627-DB46-0BC3-C55B-BA8AD34E79E0}"/>
              </a:ext>
            </a:extLst>
          </p:cNvPr>
          <p:cNvPicPr>
            <a:picLocks noChangeAspect="1"/>
          </p:cNvPicPr>
          <p:nvPr/>
        </p:nvPicPr>
        <p:blipFill>
          <a:blip r:embed="rId2"/>
          <a:stretch>
            <a:fillRect/>
          </a:stretch>
        </p:blipFill>
        <p:spPr>
          <a:xfrm>
            <a:off x="6981030" y="1775760"/>
            <a:ext cx="4279900" cy="4470400"/>
          </a:xfrm>
          <a:prstGeom prst="rect">
            <a:avLst/>
          </a:prstGeom>
        </p:spPr>
      </p:pic>
      <p:sp>
        <p:nvSpPr>
          <p:cNvPr id="12" name="TextBox 11">
            <a:extLst>
              <a:ext uri="{FF2B5EF4-FFF2-40B4-BE49-F238E27FC236}">
                <a16:creationId xmlns:a16="http://schemas.microsoft.com/office/drawing/2014/main" id="{F3B010B1-40AB-E46E-AFF9-4ED4C927C9A0}"/>
              </a:ext>
            </a:extLst>
          </p:cNvPr>
          <p:cNvSpPr txBox="1"/>
          <p:nvPr/>
        </p:nvSpPr>
        <p:spPr>
          <a:xfrm>
            <a:off x="431800" y="1634930"/>
            <a:ext cx="5129393" cy="646331"/>
          </a:xfrm>
          <a:prstGeom prst="rect">
            <a:avLst/>
          </a:prstGeom>
          <a:noFill/>
        </p:spPr>
        <p:txBody>
          <a:bodyPr wrap="square" rtlCol="0">
            <a:spAutoFit/>
          </a:bodyPr>
          <a:lstStyle/>
          <a:p>
            <a:pPr marL="285750" indent="-285750">
              <a:buFont typeface="Arial" panose="020B0604020202020204" pitchFamily="34" charset="0"/>
              <a:buChar char="•"/>
            </a:pPr>
            <a:r>
              <a:rPr lang="en-CA" dirty="0"/>
              <a:t>The </a:t>
            </a:r>
            <a:r>
              <a:rPr lang="en-CA" b="1" dirty="0"/>
              <a:t>Yellow Cab</a:t>
            </a:r>
            <a:r>
              <a:rPr lang="en-CA" dirty="0"/>
              <a:t> was the most used with 76.43% of all cab rides.</a:t>
            </a:r>
          </a:p>
        </p:txBody>
      </p:sp>
    </p:spTree>
    <p:extLst>
      <p:ext uri="{BB962C8B-B14F-4D97-AF65-F5344CB8AC3E}">
        <p14:creationId xmlns:p14="http://schemas.microsoft.com/office/powerpoint/2010/main" val="3214714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14</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Cab trips vs City (Categorical)</a:t>
            </a:r>
          </a:p>
        </p:txBody>
      </p:sp>
      <p:sp>
        <p:nvSpPr>
          <p:cNvPr id="12" name="TextBox 11">
            <a:extLst>
              <a:ext uri="{FF2B5EF4-FFF2-40B4-BE49-F238E27FC236}">
                <a16:creationId xmlns:a16="http://schemas.microsoft.com/office/drawing/2014/main" id="{F3B010B1-40AB-E46E-AFF9-4ED4C927C9A0}"/>
              </a:ext>
            </a:extLst>
          </p:cNvPr>
          <p:cNvSpPr txBox="1"/>
          <p:nvPr/>
        </p:nvSpPr>
        <p:spPr>
          <a:xfrm>
            <a:off x="431800" y="1634930"/>
            <a:ext cx="5129393" cy="923330"/>
          </a:xfrm>
          <a:prstGeom prst="rect">
            <a:avLst/>
          </a:prstGeom>
          <a:noFill/>
        </p:spPr>
        <p:txBody>
          <a:bodyPr wrap="square" rtlCol="0">
            <a:spAutoFit/>
          </a:bodyPr>
          <a:lstStyle/>
          <a:p>
            <a:pPr marL="285750" indent="-285750">
              <a:buFont typeface="Arial" panose="020B0604020202020204" pitchFamily="34" charset="0"/>
              <a:buChar char="•"/>
            </a:pPr>
            <a:r>
              <a:rPr lang="en-CA" dirty="0"/>
              <a:t>NY, Chicago and LA are cities with the highest number of cab trips (from 2016 to 2018), concentrating 57% of all cab rides. </a:t>
            </a:r>
          </a:p>
        </p:txBody>
      </p:sp>
      <p:pic>
        <p:nvPicPr>
          <p:cNvPr id="5" name="Picture 4" descr="Chart, bar chart&#10;&#10;Description automatically generated with medium confidence">
            <a:extLst>
              <a:ext uri="{FF2B5EF4-FFF2-40B4-BE49-F238E27FC236}">
                <a16:creationId xmlns:a16="http://schemas.microsoft.com/office/drawing/2014/main" id="{EF38C27C-32A8-D08A-142B-C19AB69DCBA8}"/>
              </a:ext>
            </a:extLst>
          </p:cNvPr>
          <p:cNvPicPr>
            <a:picLocks noChangeAspect="1"/>
          </p:cNvPicPr>
          <p:nvPr/>
        </p:nvPicPr>
        <p:blipFill>
          <a:blip r:embed="rId2"/>
          <a:stretch>
            <a:fillRect/>
          </a:stretch>
        </p:blipFill>
        <p:spPr>
          <a:xfrm>
            <a:off x="5541177" y="1432769"/>
            <a:ext cx="6138845" cy="5106143"/>
          </a:xfrm>
          <a:prstGeom prst="rect">
            <a:avLst/>
          </a:prstGeom>
        </p:spPr>
      </p:pic>
      <p:pic>
        <p:nvPicPr>
          <p:cNvPr id="7" name="Picture 6" descr="Chart, pie chart&#10;&#10;Description automatically generated">
            <a:extLst>
              <a:ext uri="{FF2B5EF4-FFF2-40B4-BE49-F238E27FC236}">
                <a16:creationId xmlns:a16="http://schemas.microsoft.com/office/drawing/2014/main" id="{7BB88B4D-EF60-09BA-575E-064EC232FACA}"/>
              </a:ext>
            </a:extLst>
          </p:cNvPr>
          <p:cNvPicPr>
            <a:picLocks noChangeAspect="1"/>
          </p:cNvPicPr>
          <p:nvPr/>
        </p:nvPicPr>
        <p:blipFill>
          <a:blip r:embed="rId3"/>
          <a:stretch>
            <a:fillRect/>
          </a:stretch>
        </p:blipFill>
        <p:spPr>
          <a:xfrm>
            <a:off x="0" y="2651101"/>
            <a:ext cx="5875223" cy="3887811"/>
          </a:xfrm>
          <a:prstGeom prst="rect">
            <a:avLst/>
          </a:prstGeom>
        </p:spPr>
      </p:pic>
    </p:spTree>
    <p:extLst>
      <p:ext uri="{BB962C8B-B14F-4D97-AF65-F5344CB8AC3E}">
        <p14:creationId xmlns:p14="http://schemas.microsoft.com/office/powerpoint/2010/main" val="300871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15</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Cab trips vs City (Categorical)</a:t>
            </a:r>
          </a:p>
        </p:txBody>
      </p:sp>
      <p:sp>
        <p:nvSpPr>
          <p:cNvPr id="12" name="TextBox 11">
            <a:extLst>
              <a:ext uri="{FF2B5EF4-FFF2-40B4-BE49-F238E27FC236}">
                <a16:creationId xmlns:a16="http://schemas.microsoft.com/office/drawing/2014/main" id="{F3B010B1-40AB-E46E-AFF9-4ED4C927C9A0}"/>
              </a:ext>
            </a:extLst>
          </p:cNvPr>
          <p:cNvSpPr txBox="1"/>
          <p:nvPr/>
        </p:nvSpPr>
        <p:spPr>
          <a:xfrm>
            <a:off x="431800" y="1634930"/>
            <a:ext cx="5129393" cy="2308324"/>
          </a:xfrm>
          <a:prstGeom prst="rect">
            <a:avLst/>
          </a:prstGeom>
          <a:noFill/>
        </p:spPr>
        <p:txBody>
          <a:bodyPr wrap="square" rtlCol="0">
            <a:spAutoFit/>
          </a:bodyPr>
          <a:lstStyle/>
          <a:p>
            <a:pPr marL="285750" indent="-285750">
              <a:buFont typeface="Arial" panose="020B0604020202020204" pitchFamily="34" charset="0"/>
              <a:buChar char="•"/>
            </a:pPr>
            <a:r>
              <a:rPr lang="en-CA" dirty="0"/>
              <a:t>The cities with the most cab users are NY, San Francisco, Chicago and LA, mainly due to their highest population. Apparently the cab_data dataset is missing the San Francisco data, which can mislead the analysis. We also see a high demand for </a:t>
            </a:r>
            <a:r>
              <a:rPr lang="en-CA" b="1" dirty="0"/>
              <a:t>Yellow Cabs</a:t>
            </a:r>
            <a:r>
              <a:rPr lang="en-CA" dirty="0"/>
              <a:t> rather than </a:t>
            </a:r>
            <a:r>
              <a:rPr lang="en-CA" b="1" dirty="0"/>
              <a:t>Pink Cabs</a:t>
            </a:r>
            <a:r>
              <a:rPr lang="en-CA" dirty="0"/>
              <a:t> in most cities.</a:t>
            </a:r>
          </a:p>
          <a:p>
            <a:pPr marL="285750" indent="-285750">
              <a:buFont typeface="Arial" panose="020B0604020202020204" pitchFamily="34" charset="0"/>
              <a:buChar char="•"/>
            </a:pPr>
            <a:endParaRPr lang="en-CA" dirty="0"/>
          </a:p>
        </p:txBody>
      </p:sp>
      <p:pic>
        <p:nvPicPr>
          <p:cNvPr id="4" name="Picture 3" descr="Chart, histogram&#10;&#10;Description automatically generated">
            <a:extLst>
              <a:ext uri="{FF2B5EF4-FFF2-40B4-BE49-F238E27FC236}">
                <a16:creationId xmlns:a16="http://schemas.microsoft.com/office/drawing/2014/main" id="{CD8EAC3A-4667-E39B-FED0-5125C842EE7A}"/>
              </a:ext>
            </a:extLst>
          </p:cNvPr>
          <p:cNvPicPr>
            <a:picLocks noChangeAspect="1"/>
          </p:cNvPicPr>
          <p:nvPr/>
        </p:nvPicPr>
        <p:blipFill>
          <a:blip r:embed="rId2"/>
          <a:stretch>
            <a:fillRect/>
          </a:stretch>
        </p:blipFill>
        <p:spPr>
          <a:xfrm>
            <a:off x="2078632" y="3402119"/>
            <a:ext cx="8034735" cy="3304003"/>
          </a:xfrm>
          <a:prstGeom prst="rect">
            <a:avLst/>
          </a:prstGeom>
        </p:spPr>
      </p:pic>
    </p:spTree>
    <p:extLst>
      <p:ext uri="{BB962C8B-B14F-4D97-AF65-F5344CB8AC3E}">
        <p14:creationId xmlns:p14="http://schemas.microsoft.com/office/powerpoint/2010/main" val="4090819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16</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Cab users vs Day (Categorical)</a:t>
            </a:r>
          </a:p>
        </p:txBody>
      </p:sp>
      <p:pic>
        <p:nvPicPr>
          <p:cNvPr id="26" name="Picture 25" descr="Chart, bar chart, histogram&#10;&#10;Description automatically generated">
            <a:extLst>
              <a:ext uri="{FF2B5EF4-FFF2-40B4-BE49-F238E27FC236}">
                <a16:creationId xmlns:a16="http://schemas.microsoft.com/office/drawing/2014/main" id="{18F8B9F8-0842-09C1-8ED6-9E52E8CC52B2}"/>
              </a:ext>
            </a:extLst>
          </p:cNvPr>
          <p:cNvPicPr>
            <a:picLocks noChangeAspect="1"/>
          </p:cNvPicPr>
          <p:nvPr/>
        </p:nvPicPr>
        <p:blipFill>
          <a:blip r:embed="rId2"/>
          <a:stretch>
            <a:fillRect/>
          </a:stretch>
        </p:blipFill>
        <p:spPr>
          <a:xfrm>
            <a:off x="666750" y="1800000"/>
            <a:ext cx="10858500" cy="4470400"/>
          </a:xfrm>
          <a:prstGeom prst="rect">
            <a:avLst/>
          </a:prstGeom>
        </p:spPr>
      </p:pic>
    </p:spTree>
    <p:extLst>
      <p:ext uri="{BB962C8B-B14F-4D97-AF65-F5344CB8AC3E}">
        <p14:creationId xmlns:p14="http://schemas.microsoft.com/office/powerpoint/2010/main" val="2099259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17</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Cab users vs Month/Weekday (Categorical)</a:t>
            </a:r>
          </a:p>
        </p:txBody>
      </p:sp>
      <p:pic>
        <p:nvPicPr>
          <p:cNvPr id="9" name="Picture 8" descr="Chart, bar chart&#10;&#10;Description automatically generated">
            <a:extLst>
              <a:ext uri="{FF2B5EF4-FFF2-40B4-BE49-F238E27FC236}">
                <a16:creationId xmlns:a16="http://schemas.microsoft.com/office/drawing/2014/main" id="{A05E9401-82FB-2BED-768F-0749D581B262}"/>
              </a:ext>
            </a:extLst>
          </p:cNvPr>
          <p:cNvPicPr>
            <a:picLocks noChangeAspect="1"/>
          </p:cNvPicPr>
          <p:nvPr/>
        </p:nvPicPr>
        <p:blipFill>
          <a:blip r:embed="rId2"/>
          <a:stretch>
            <a:fillRect/>
          </a:stretch>
        </p:blipFill>
        <p:spPr>
          <a:xfrm>
            <a:off x="6197828" y="2277689"/>
            <a:ext cx="5633553" cy="3491216"/>
          </a:xfrm>
          <a:prstGeom prst="rect">
            <a:avLst/>
          </a:prstGeom>
        </p:spPr>
      </p:pic>
      <p:pic>
        <p:nvPicPr>
          <p:cNvPr id="13" name="Picture 12" descr="Chart, bar chart&#10;&#10;Description automatically generated">
            <a:extLst>
              <a:ext uri="{FF2B5EF4-FFF2-40B4-BE49-F238E27FC236}">
                <a16:creationId xmlns:a16="http://schemas.microsoft.com/office/drawing/2014/main" id="{8CAF40AC-19FD-63C5-F05F-08FB5E93C2B1}"/>
              </a:ext>
            </a:extLst>
          </p:cNvPr>
          <p:cNvPicPr>
            <a:picLocks noChangeAspect="1"/>
          </p:cNvPicPr>
          <p:nvPr/>
        </p:nvPicPr>
        <p:blipFill>
          <a:blip r:embed="rId3"/>
          <a:stretch>
            <a:fillRect/>
          </a:stretch>
        </p:blipFill>
        <p:spPr>
          <a:xfrm>
            <a:off x="360619" y="2271531"/>
            <a:ext cx="5633553" cy="3497374"/>
          </a:xfrm>
          <a:prstGeom prst="rect">
            <a:avLst/>
          </a:prstGeom>
        </p:spPr>
      </p:pic>
    </p:spTree>
    <p:extLst>
      <p:ext uri="{BB962C8B-B14F-4D97-AF65-F5344CB8AC3E}">
        <p14:creationId xmlns:p14="http://schemas.microsoft.com/office/powerpoint/2010/main" val="1718296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18</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Cab users vs Year (Categorical)</a:t>
            </a:r>
          </a:p>
        </p:txBody>
      </p:sp>
      <p:pic>
        <p:nvPicPr>
          <p:cNvPr id="15" name="Picture 14" descr="Chart, bar chart&#10;&#10;Description automatically generated">
            <a:extLst>
              <a:ext uri="{FF2B5EF4-FFF2-40B4-BE49-F238E27FC236}">
                <a16:creationId xmlns:a16="http://schemas.microsoft.com/office/drawing/2014/main" id="{26B28D38-68D5-0BFF-227E-4B8F2C359E37}"/>
              </a:ext>
            </a:extLst>
          </p:cNvPr>
          <p:cNvPicPr>
            <a:picLocks noChangeAspect="1"/>
          </p:cNvPicPr>
          <p:nvPr/>
        </p:nvPicPr>
        <p:blipFill>
          <a:blip r:embed="rId2"/>
          <a:stretch>
            <a:fillRect/>
          </a:stretch>
        </p:blipFill>
        <p:spPr>
          <a:xfrm>
            <a:off x="615652" y="2340631"/>
            <a:ext cx="5931495" cy="3675856"/>
          </a:xfrm>
          <a:prstGeom prst="rect">
            <a:avLst/>
          </a:prstGeom>
        </p:spPr>
      </p:pic>
      <p:sp>
        <p:nvSpPr>
          <p:cNvPr id="2" name="TextBox 1">
            <a:extLst>
              <a:ext uri="{FF2B5EF4-FFF2-40B4-BE49-F238E27FC236}">
                <a16:creationId xmlns:a16="http://schemas.microsoft.com/office/drawing/2014/main" id="{33A9720B-55E3-EEB6-3F34-A3F855351455}"/>
              </a:ext>
            </a:extLst>
          </p:cNvPr>
          <p:cNvSpPr txBox="1"/>
          <p:nvPr/>
        </p:nvSpPr>
        <p:spPr>
          <a:xfrm>
            <a:off x="6858575" y="1758670"/>
            <a:ext cx="4925301" cy="4801314"/>
          </a:xfrm>
          <a:prstGeom prst="rect">
            <a:avLst/>
          </a:prstGeom>
          <a:noFill/>
        </p:spPr>
        <p:txBody>
          <a:bodyPr wrap="square" rtlCol="0">
            <a:spAutoFit/>
          </a:bodyPr>
          <a:lstStyle/>
          <a:p>
            <a:r>
              <a:rPr lang="en-CA" dirty="0"/>
              <a:t>1. Most trips take place on Fridays, Saturdays and Sundays.</a:t>
            </a:r>
          </a:p>
          <a:p>
            <a:br>
              <a:rPr lang="en-CA" dirty="0"/>
            </a:br>
            <a:r>
              <a:rPr lang="en-CA" dirty="0"/>
              <a:t>2. There is an increase in the number of cab trips (users)  as we approach the end of the year, with a peak in December.</a:t>
            </a:r>
          </a:p>
          <a:p>
            <a:br>
              <a:rPr lang="en-CA" dirty="0"/>
            </a:br>
            <a:r>
              <a:rPr lang="en-CA" dirty="0"/>
              <a:t>3. The number of trips for each day over the years has highlighted decrease for the 31</a:t>
            </a:r>
            <a:r>
              <a:rPr lang="en-CA" baseline="30000" dirty="0"/>
              <a:t>st</a:t>
            </a:r>
            <a:r>
              <a:rPr lang="en-CA" dirty="0"/>
              <a:t>.</a:t>
            </a:r>
          </a:p>
          <a:p>
            <a:br>
              <a:rPr lang="en-CA" dirty="0"/>
            </a:br>
            <a:r>
              <a:rPr lang="en-CA" dirty="0"/>
              <a:t>4. The number of taxi cabs (users) in 2016, 2017 and 2018 are close, with a slightly higher number for 2017.</a:t>
            </a:r>
          </a:p>
          <a:p>
            <a:br>
              <a:rPr lang="en-CA" dirty="0"/>
            </a:br>
            <a:r>
              <a:rPr lang="en-CA" dirty="0"/>
              <a:t>5. In all histograms we see a high demand for </a:t>
            </a:r>
            <a:r>
              <a:rPr lang="en-CA" b="1" dirty="0"/>
              <a:t>Yellow Cab</a:t>
            </a:r>
            <a:r>
              <a:rPr lang="en-CA" dirty="0"/>
              <a:t>.</a:t>
            </a:r>
          </a:p>
          <a:p>
            <a:endParaRPr lang="en-US" dirty="0"/>
          </a:p>
        </p:txBody>
      </p:sp>
    </p:spTree>
    <p:extLst>
      <p:ext uri="{BB962C8B-B14F-4D97-AF65-F5344CB8AC3E}">
        <p14:creationId xmlns:p14="http://schemas.microsoft.com/office/powerpoint/2010/main" val="3302374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19</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Cab trips vs Payment mode / Gender</a:t>
            </a:r>
          </a:p>
        </p:txBody>
      </p:sp>
      <p:pic>
        <p:nvPicPr>
          <p:cNvPr id="5" name="Picture 4">
            <a:extLst>
              <a:ext uri="{FF2B5EF4-FFF2-40B4-BE49-F238E27FC236}">
                <a16:creationId xmlns:a16="http://schemas.microsoft.com/office/drawing/2014/main" id="{272B674B-32ED-B4FF-65D3-412B13C73C27}"/>
              </a:ext>
            </a:extLst>
          </p:cNvPr>
          <p:cNvPicPr>
            <a:picLocks noChangeAspect="1"/>
          </p:cNvPicPr>
          <p:nvPr/>
        </p:nvPicPr>
        <p:blipFill>
          <a:blip r:embed="rId2"/>
          <a:stretch>
            <a:fillRect/>
          </a:stretch>
        </p:blipFill>
        <p:spPr>
          <a:xfrm>
            <a:off x="771987" y="3198983"/>
            <a:ext cx="4449017" cy="3157367"/>
          </a:xfrm>
          <a:prstGeom prst="rect">
            <a:avLst/>
          </a:prstGeom>
        </p:spPr>
      </p:pic>
      <p:sp>
        <p:nvSpPr>
          <p:cNvPr id="12" name="TextBox 11">
            <a:extLst>
              <a:ext uri="{FF2B5EF4-FFF2-40B4-BE49-F238E27FC236}">
                <a16:creationId xmlns:a16="http://schemas.microsoft.com/office/drawing/2014/main" id="{FEFF72AF-90E8-93B5-44D3-170821C3C8BF}"/>
              </a:ext>
            </a:extLst>
          </p:cNvPr>
          <p:cNvSpPr txBox="1"/>
          <p:nvPr/>
        </p:nvSpPr>
        <p:spPr>
          <a:xfrm>
            <a:off x="431800" y="1634930"/>
            <a:ext cx="5129393" cy="1477328"/>
          </a:xfrm>
          <a:prstGeom prst="rect">
            <a:avLst/>
          </a:prstGeom>
          <a:noFill/>
        </p:spPr>
        <p:txBody>
          <a:bodyPr wrap="square" rtlCol="0">
            <a:spAutoFit/>
          </a:bodyPr>
          <a:lstStyle/>
          <a:p>
            <a:pPr marL="285750" indent="-285750">
              <a:buFont typeface="Arial" panose="020B0604020202020204" pitchFamily="34" charset="0"/>
              <a:buChar char="•"/>
            </a:pPr>
            <a:r>
              <a:rPr lang="en-CA" dirty="0"/>
              <a:t>Almost 60% of all payments were made by card with a higher demand for </a:t>
            </a:r>
            <a:r>
              <a:rPr lang="en-CA" b="1" dirty="0"/>
              <a:t>Yellow Cab</a:t>
            </a:r>
          </a:p>
          <a:p>
            <a:pPr marL="285750" indent="-285750">
              <a:buFont typeface="Arial" panose="020B0604020202020204" pitchFamily="34" charset="0"/>
              <a:buChar char="•"/>
            </a:pPr>
            <a:r>
              <a:rPr lang="en-CA" dirty="0"/>
              <a:t>Male are the majority who take cabs, being 57.3% of the total against 42.7% of female with a higher demand for </a:t>
            </a:r>
            <a:r>
              <a:rPr lang="en-CA" b="1" dirty="0"/>
              <a:t>Yellow Cabs</a:t>
            </a:r>
            <a:r>
              <a:rPr lang="en-CA" dirty="0"/>
              <a:t>. </a:t>
            </a:r>
          </a:p>
        </p:txBody>
      </p:sp>
      <p:pic>
        <p:nvPicPr>
          <p:cNvPr id="7" name="Picture 6" descr="Chart, bar chart&#10;&#10;Description automatically generated">
            <a:extLst>
              <a:ext uri="{FF2B5EF4-FFF2-40B4-BE49-F238E27FC236}">
                <a16:creationId xmlns:a16="http://schemas.microsoft.com/office/drawing/2014/main" id="{08FA9BED-B72B-8223-C745-76B09271DF5E}"/>
              </a:ext>
            </a:extLst>
          </p:cNvPr>
          <p:cNvPicPr>
            <a:picLocks noChangeAspect="1"/>
          </p:cNvPicPr>
          <p:nvPr/>
        </p:nvPicPr>
        <p:blipFill>
          <a:blip r:embed="rId3"/>
          <a:stretch>
            <a:fillRect/>
          </a:stretch>
        </p:blipFill>
        <p:spPr>
          <a:xfrm>
            <a:off x="6361796" y="2403556"/>
            <a:ext cx="4992004" cy="3542712"/>
          </a:xfrm>
          <a:prstGeom prst="rect">
            <a:avLst/>
          </a:prstGeom>
        </p:spPr>
      </p:pic>
    </p:spTree>
    <p:extLst>
      <p:ext uri="{BB962C8B-B14F-4D97-AF65-F5344CB8AC3E}">
        <p14:creationId xmlns:p14="http://schemas.microsoft.com/office/powerpoint/2010/main" val="139920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Client: XYZ is a private firm in US planning an investment in the cab industry.</a:t>
            </a:r>
          </a:p>
          <a:p>
            <a:pPr marL="0" indent="0">
              <a:buNone/>
            </a:pPr>
            <a:endParaRPr lang="en-US" sz="1800" dirty="0"/>
          </a:p>
          <a:p>
            <a:r>
              <a:rPr lang="en-US" sz="1800" dirty="0"/>
              <a:t>Objective: Provide insights to identify the best Cab company between Pink Cab and Yellow Cab for investments.</a:t>
            </a:r>
          </a:p>
          <a:p>
            <a:endParaRPr lang="en-US" sz="1800" dirty="0"/>
          </a:p>
          <a:p>
            <a:pPr marL="0" indent="0">
              <a:buNone/>
            </a:pPr>
            <a:r>
              <a:rPr lang="en-US" sz="1800" dirty="0"/>
              <a:t>The analysis has been divided into two parts: </a:t>
            </a:r>
          </a:p>
          <a:p>
            <a:r>
              <a:rPr lang="en-US" sz="1800" dirty="0"/>
              <a:t>Exploratory Data Analysis (EDA)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Context</a:t>
            </a:r>
          </a:p>
        </p:txBody>
      </p:sp>
      <p:sp>
        <p:nvSpPr>
          <p:cNvPr id="8" name="Footer Placeholder 7">
            <a:extLst>
              <a:ext uri="{FF2B5EF4-FFF2-40B4-BE49-F238E27FC236}">
                <a16:creationId xmlns:a16="http://schemas.microsoft.com/office/drawing/2014/main" id="{B4D5DAE1-DFF0-A246-BD4A-466395A583AE}"/>
              </a:ext>
            </a:extLst>
          </p:cNvPr>
          <p:cNvSpPr>
            <a:spLocks noGrp="1"/>
          </p:cNvSpPr>
          <p:nvPr>
            <p:ph type="ftr" sz="quarter" idx="11"/>
          </p:nvPr>
        </p:nvSpPr>
        <p:spPr/>
        <p:txBody>
          <a:bodyPr/>
          <a:lstStyle/>
          <a:p>
            <a:r>
              <a:rPr lang="en-US"/>
              <a:t>G2M Insight for Cab Investment</a:t>
            </a:r>
          </a:p>
        </p:txBody>
      </p:sp>
      <p:sp>
        <p:nvSpPr>
          <p:cNvPr id="9" name="Slide Number Placeholder 8">
            <a:extLst>
              <a:ext uri="{FF2B5EF4-FFF2-40B4-BE49-F238E27FC236}">
                <a16:creationId xmlns:a16="http://schemas.microsoft.com/office/drawing/2014/main" id="{D0D49C96-DAFC-6249-87F5-27BBCF5395A4}"/>
              </a:ext>
            </a:extLst>
          </p:cNvPr>
          <p:cNvSpPr>
            <a:spLocks noGrp="1"/>
          </p:cNvSpPr>
          <p:nvPr>
            <p:ph type="sldNum" sz="quarter" idx="12"/>
          </p:nvPr>
        </p:nvSpPr>
        <p:spPr/>
        <p:txBody>
          <a:bodyPr/>
          <a:lstStyle/>
          <a:p>
            <a:fld id="{F3281B17-8789-6B4C-B449-7FC9CCFFE3A3}" type="slidenum">
              <a:rPr lang="en-US" smtClean="0"/>
              <a:t>2</a:t>
            </a:fld>
            <a:endParaRPr lang="en-US"/>
          </a:p>
        </p:txBody>
      </p:sp>
      <p:sp>
        <p:nvSpPr>
          <p:cNvPr id="10" name="Date Placeholder 9">
            <a:extLst>
              <a:ext uri="{FF2B5EF4-FFF2-40B4-BE49-F238E27FC236}">
                <a16:creationId xmlns:a16="http://schemas.microsoft.com/office/drawing/2014/main" id="{56244276-3713-DB47-9584-B385754C8DB2}"/>
              </a:ext>
            </a:extLst>
          </p:cNvPr>
          <p:cNvSpPr>
            <a:spLocks noGrp="1"/>
          </p:cNvSpPr>
          <p:nvPr>
            <p:ph type="dt" sz="half" idx="10"/>
          </p:nvPr>
        </p:nvSpPr>
        <p:spPr/>
        <p:txBody>
          <a:bodyPr/>
          <a:lstStyle/>
          <a:p>
            <a:fld id="{203C582D-0D12-454B-B181-E3433C2D7028}" type="datetime1">
              <a:rPr lang="en-CA" smtClean="0"/>
              <a:t>2022-04-25</a:t>
            </a:fld>
            <a:endParaRPr lang="en-US" dirty="0"/>
          </a:p>
        </p:txBody>
      </p:sp>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20</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Cab trips vs Holidays</a:t>
            </a:r>
          </a:p>
        </p:txBody>
      </p:sp>
      <p:sp>
        <p:nvSpPr>
          <p:cNvPr id="12" name="TextBox 11">
            <a:extLst>
              <a:ext uri="{FF2B5EF4-FFF2-40B4-BE49-F238E27FC236}">
                <a16:creationId xmlns:a16="http://schemas.microsoft.com/office/drawing/2014/main" id="{FEFF72AF-90E8-93B5-44D3-170821C3C8BF}"/>
              </a:ext>
            </a:extLst>
          </p:cNvPr>
          <p:cNvSpPr txBox="1"/>
          <p:nvPr/>
        </p:nvSpPr>
        <p:spPr>
          <a:xfrm>
            <a:off x="431800" y="1634930"/>
            <a:ext cx="5129393" cy="1477328"/>
          </a:xfrm>
          <a:prstGeom prst="rect">
            <a:avLst/>
          </a:prstGeom>
          <a:noFill/>
        </p:spPr>
        <p:txBody>
          <a:bodyPr wrap="square" rtlCol="0">
            <a:spAutoFit/>
          </a:bodyPr>
          <a:lstStyle/>
          <a:p>
            <a:pPr marL="285750" indent="-285750">
              <a:buFont typeface="Arial" panose="020B0604020202020204" pitchFamily="34" charset="0"/>
              <a:buChar char="•"/>
            </a:pPr>
            <a:r>
              <a:rPr lang="en-CA" dirty="0"/>
              <a:t>The holidays with most people taking cabs are Labor Day Weekend, Christmas Eve/Day` and New Year's Eve/Day with higher demand for Yellow Cabs.</a:t>
            </a:r>
          </a:p>
          <a:p>
            <a:pPr marL="285750" indent="-285750">
              <a:buFont typeface="Arial" panose="020B0604020202020204" pitchFamily="34" charset="0"/>
              <a:buChar char="•"/>
            </a:pPr>
            <a:endParaRPr lang="en-CA" dirty="0"/>
          </a:p>
        </p:txBody>
      </p:sp>
      <p:pic>
        <p:nvPicPr>
          <p:cNvPr id="4" name="Picture 3" descr="A picture containing text, writing implement, stationary, marker&#10;&#10;Description automatically generated">
            <a:extLst>
              <a:ext uri="{FF2B5EF4-FFF2-40B4-BE49-F238E27FC236}">
                <a16:creationId xmlns:a16="http://schemas.microsoft.com/office/drawing/2014/main" id="{9223A706-47D0-DF7D-A8FF-7BA090463D8F}"/>
              </a:ext>
            </a:extLst>
          </p:cNvPr>
          <p:cNvPicPr>
            <a:picLocks noChangeAspect="1"/>
          </p:cNvPicPr>
          <p:nvPr/>
        </p:nvPicPr>
        <p:blipFill>
          <a:blip r:embed="rId2"/>
          <a:stretch>
            <a:fillRect/>
          </a:stretch>
        </p:blipFill>
        <p:spPr>
          <a:xfrm>
            <a:off x="1344251" y="2681238"/>
            <a:ext cx="9348284" cy="3857674"/>
          </a:xfrm>
          <a:prstGeom prst="rect">
            <a:avLst/>
          </a:prstGeom>
        </p:spPr>
      </p:pic>
    </p:spTree>
    <p:extLst>
      <p:ext uri="{BB962C8B-B14F-4D97-AF65-F5344CB8AC3E}">
        <p14:creationId xmlns:p14="http://schemas.microsoft.com/office/powerpoint/2010/main" val="4254275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21</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Annotation</a:t>
            </a:r>
          </a:p>
        </p:txBody>
      </p:sp>
      <p:sp>
        <p:nvSpPr>
          <p:cNvPr id="12" name="TextBox 11">
            <a:extLst>
              <a:ext uri="{FF2B5EF4-FFF2-40B4-BE49-F238E27FC236}">
                <a16:creationId xmlns:a16="http://schemas.microsoft.com/office/drawing/2014/main" id="{FEFF72AF-90E8-93B5-44D3-170821C3C8BF}"/>
              </a:ext>
            </a:extLst>
          </p:cNvPr>
          <p:cNvSpPr txBox="1"/>
          <p:nvPr/>
        </p:nvSpPr>
        <p:spPr>
          <a:xfrm>
            <a:off x="431800" y="1634930"/>
            <a:ext cx="5129393" cy="4801314"/>
          </a:xfrm>
          <a:prstGeom prst="rect">
            <a:avLst/>
          </a:prstGeom>
          <a:noFill/>
        </p:spPr>
        <p:txBody>
          <a:bodyPr wrap="square" rtlCol="0">
            <a:spAutoFit/>
          </a:bodyPr>
          <a:lstStyle/>
          <a:p>
            <a:pPr marL="285750" indent="-285750">
              <a:buFont typeface="Arial" panose="020B0604020202020204" pitchFamily="34" charset="0"/>
              <a:buChar char="•"/>
            </a:pPr>
            <a:r>
              <a:rPr lang="en-CA" dirty="0"/>
              <a:t>Descriptive analysis provides the basic statistics of each attribute of the dataset, and based on this, some of the problematic attribute can be identified. Based on the analysis we can affirm`</a:t>
            </a:r>
          </a:p>
          <a:p>
            <a:pPr marL="285750" indent="-285750">
              <a:buFont typeface="Arial" panose="020B0604020202020204" pitchFamily="34" charset="0"/>
              <a:buChar char="•"/>
            </a:pPr>
            <a:r>
              <a:rPr lang="en-CA" dirty="0"/>
              <a:t>There are NO `missing values`</a:t>
            </a:r>
          </a:p>
          <a:p>
            <a:pPr marL="285750" indent="-285750">
              <a:buFont typeface="Arial" panose="020B0604020202020204" pitchFamily="34" charset="0"/>
              <a:buChar char="•"/>
            </a:pPr>
            <a:r>
              <a:rPr lang="en-CA" dirty="0"/>
              <a:t>There are NO `low variance of numerical attributes`</a:t>
            </a:r>
            <a:br>
              <a:rPr lang="en-CA" dirty="0"/>
            </a:br>
            <a:r>
              <a:rPr lang="en-CA" dirty="0"/>
              <a:t>There are NO `low entropy of categorical attributes.</a:t>
            </a:r>
          </a:p>
          <a:p>
            <a:pPr marL="285750" indent="-285750">
              <a:buFont typeface="Arial" panose="020B0604020202020204" pitchFamily="34" charset="0"/>
              <a:buChar char="•"/>
            </a:pPr>
            <a:r>
              <a:rPr lang="en-CA" dirty="0"/>
              <a:t>There is ONE `skew distribution`: The `Price Charged` has extreme values that cannot be treated as outliers and was applied a log transformation to generate a more balanced distribution.</a:t>
            </a:r>
          </a:p>
          <a:p>
            <a:pPr marL="285750" indent="-285750">
              <a:buFont typeface="Arial" panose="020B0604020202020204" pitchFamily="34" charset="0"/>
              <a:buChar char="•"/>
            </a:pPr>
            <a:r>
              <a:rPr lang="en-CA" dirty="0"/>
              <a:t>There are NO high cardinality of categorical attributes`</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378607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22</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Correlation</a:t>
            </a:r>
          </a:p>
        </p:txBody>
      </p:sp>
      <p:sp>
        <p:nvSpPr>
          <p:cNvPr id="12" name="TextBox 11">
            <a:extLst>
              <a:ext uri="{FF2B5EF4-FFF2-40B4-BE49-F238E27FC236}">
                <a16:creationId xmlns:a16="http://schemas.microsoft.com/office/drawing/2014/main" id="{FEFF72AF-90E8-93B5-44D3-170821C3C8BF}"/>
              </a:ext>
            </a:extLst>
          </p:cNvPr>
          <p:cNvSpPr txBox="1"/>
          <p:nvPr/>
        </p:nvSpPr>
        <p:spPr>
          <a:xfrm>
            <a:off x="431800" y="1634930"/>
            <a:ext cx="5129393" cy="4801314"/>
          </a:xfrm>
          <a:prstGeom prst="rect">
            <a:avLst/>
          </a:prstGeom>
          <a:noFill/>
        </p:spPr>
        <p:txBody>
          <a:bodyPr wrap="square" rtlCol="0">
            <a:spAutoFit/>
          </a:bodyPr>
          <a:lstStyle/>
          <a:p>
            <a:pPr marL="342900" indent="-342900">
              <a:buFont typeface="+mj-lt"/>
              <a:buAutoNum type="arabicPeriod"/>
            </a:pPr>
            <a:r>
              <a:rPr lang="en-CA" dirty="0"/>
              <a:t>Km Travelled, Price Charged and Cost of Trip are highly correlated. This make sense since the price charged and cost of trip are defined based on the Km travelled.</a:t>
            </a:r>
          </a:p>
          <a:p>
            <a:pPr marL="342900" indent="-342900">
              <a:buFont typeface="+mj-lt"/>
              <a:buAutoNum type="arabicPeriod"/>
            </a:pPr>
            <a:endParaRPr lang="en-CA" dirty="0"/>
          </a:p>
          <a:p>
            <a:pPr marL="342900" indent="-342900">
              <a:buFont typeface="+mj-lt"/>
              <a:buAutoNum type="arabicPeriod"/>
            </a:pPr>
            <a:r>
              <a:rPr lang="en-CA" dirty="0"/>
              <a:t>Population and number of Cab Users of a city are also highly correlated. As we have high population in a city we also have more possible cab users.</a:t>
            </a:r>
          </a:p>
          <a:p>
            <a:pPr marL="342900" indent="-342900">
              <a:buFont typeface="+mj-lt"/>
              <a:buAutoNum type="arabicPeriod"/>
            </a:pPr>
            <a:endParaRPr lang="en-CA" dirty="0"/>
          </a:p>
          <a:p>
            <a:pPr marL="342900" indent="-342900">
              <a:buFont typeface="+mj-lt"/>
              <a:buAutoNum type="arabicPeriod"/>
            </a:pPr>
            <a:r>
              <a:rPr lang="en-CA" dirty="0"/>
              <a:t>There's also a significant correlation between the population and number of cab users of a city with the `price charged`. Apparently in cities with high population and number of cab users, the price charged are higher. The higher the demand, the higher the price.</a:t>
            </a:r>
          </a:p>
          <a:p>
            <a:endParaRPr lang="en-CA" dirty="0"/>
          </a:p>
        </p:txBody>
      </p:sp>
      <p:pic>
        <p:nvPicPr>
          <p:cNvPr id="5" name="Picture 4" descr="Graphical user interface, application&#10;&#10;Description automatically generated">
            <a:extLst>
              <a:ext uri="{FF2B5EF4-FFF2-40B4-BE49-F238E27FC236}">
                <a16:creationId xmlns:a16="http://schemas.microsoft.com/office/drawing/2014/main" id="{D0AC7DF9-8226-EEFD-E4D5-9E656EE7C23E}"/>
              </a:ext>
            </a:extLst>
          </p:cNvPr>
          <p:cNvPicPr>
            <a:picLocks noChangeAspect="1"/>
          </p:cNvPicPr>
          <p:nvPr/>
        </p:nvPicPr>
        <p:blipFill>
          <a:blip r:embed="rId2"/>
          <a:stretch>
            <a:fillRect/>
          </a:stretch>
        </p:blipFill>
        <p:spPr>
          <a:xfrm>
            <a:off x="5700892" y="1524000"/>
            <a:ext cx="5754348" cy="5197475"/>
          </a:xfrm>
          <a:prstGeom prst="rect">
            <a:avLst/>
          </a:prstGeom>
        </p:spPr>
      </p:pic>
    </p:spTree>
    <p:extLst>
      <p:ext uri="{BB962C8B-B14F-4D97-AF65-F5344CB8AC3E}">
        <p14:creationId xmlns:p14="http://schemas.microsoft.com/office/powerpoint/2010/main" val="982898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23</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2022-04-25</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Price charged vs Km travelled</a:t>
            </a:r>
          </a:p>
        </p:txBody>
      </p:sp>
      <p:pic>
        <p:nvPicPr>
          <p:cNvPr id="3" name="Picture 2" descr="Graphical user interface&#10;&#10;Description automatically generated">
            <a:extLst>
              <a:ext uri="{FF2B5EF4-FFF2-40B4-BE49-F238E27FC236}">
                <a16:creationId xmlns:a16="http://schemas.microsoft.com/office/drawing/2014/main" id="{BDD44B7E-ED3E-78D4-DC9F-57104A366CA5}"/>
              </a:ext>
            </a:extLst>
          </p:cNvPr>
          <p:cNvPicPr>
            <a:picLocks noChangeAspect="1"/>
          </p:cNvPicPr>
          <p:nvPr/>
        </p:nvPicPr>
        <p:blipFill>
          <a:blip r:embed="rId2"/>
          <a:stretch>
            <a:fillRect/>
          </a:stretch>
        </p:blipFill>
        <p:spPr>
          <a:xfrm>
            <a:off x="968926" y="1447692"/>
            <a:ext cx="10254147" cy="5091220"/>
          </a:xfrm>
          <a:prstGeom prst="rect">
            <a:avLst/>
          </a:prstGeom>
        </p:spPr>
      </p:pic>
    </p:spTree>
    <p:extLst>
      <p:ext uri="{BB962C8B-B14F-4D97-AF65-F5344CB8AC3E}">
        <p14:creationId xmlns:p14="http://schemas.microsoft.com/office/powerpoint/2010/main" val="550345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24</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Price charged vs Km travelled</a:t>
            </a:r>
          </a:p>
        </p:txBody>
      </p:sp>
      <p:pic>
        <p:nvPicPr>
          <p:cNvPr id="4" name="Picture 3">
            <a:extLst>
              <a:ext uri="{FF2B5EF4-FFF2-40B4-BE49-F238E27FC236}">
                <a16:creationId xmlns:a16="http://schemas.microsoft.com/office/drawing/2014/main" id="{4C75F218-F4B1-3B2D-4C92-4E1B2D71F29B}"/>
              </a:ext>
            </a:extLst>
          </p:cNvPr>
          <p:cNvPicPr>
            <a:picLocks noChangeAspect="1"/>
          </p:cNvPicPr>
          <p:nvPr/>
        </p:nvPicPr>
        <p:blipFill>
          <a:blip r:embed="rId2"/>
          <a:stretch>
            <a:fillRect/>
          </a:stretch>
        </p:blipFill>
        <p:spPr>
          <a:xfrm>
            <a:off x="1099930" y="1552166"/>
            <a:ext cx="9992139" cy="4968158"/>
          </a:xfrm>
          <a:prstGeom prst="rect">
            <a:avLst/>
          </a:prstGeom>
        </p:spPr>
      </p:pic>
    </p:spTree>
    <p:extLst>
      <p:ext uri="{BB962C8B-B14F-4D97-AF65-F5344CB8AC3E}">
        <p14:creationId xmlns:p14="http://schemas.microsoft.com/office/powerpoint/2010/main" val="4027516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25</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Price charged vs Km travelled</a:t>
            </a:r>
          </a:p>
        </p:txBody>
      </p:sp>
      <p:sp>
        <p:nvSpPr>
          <p:cNvPr id="8" name="TextBox 7">
            <a:extLst>
              <a:ext uri="{FF2B5EF4-FFF2-40B4-BE49-F238E27FC236}">
                <a16:creationId xmlns:a16="http://schemas.microsoft.com/office/drawing/2014/main" id="{2620F66F-BBAD-1359-CA5A-0D31BA259067}"/>
              </a:ext>
            </a:extLst>
          </p:cNvPr>
          <p:cNvSpPr txBox="1"/>
          <p:nvPr/>
        </p:nvSpPr>
        <p:spPr>
          <a:xfrm>
            <a:off x="431800" y="1634930"/>
            <a:ext cx="5129393" cy="2308324"/>
          </a:xfrm>
          <a:prstGeom prst="rect">
            <a:avLst/>
          </a:prstGeom>
          <a:noFill/>
        </p:spPr>
        <p:txBody>
          <a:bodyPr wrap="square" rtlCol="0">
            <a:spAutoFit/>
          </a:bodyPr>
          <a:lstStyle/>
          <a:p>
            <a:pPr marL="342900" indent="-342900">
              <a:buFont typeface="+mj-lt"/>
              <a:buAutoNum type="arabicPeriod"/>
            </a:pPr>
            <a:r>
              <a:rPr lang="en-CA" dirty="0"/>
              <a:t>The Yellow cab, in addition to charging more per kilometer traveled, also has higher associated costs. The variability of prices and costs for both companies are according to each city. The little gab on the last two scatter plot seems to be a range of Km travelled that is missing on the dataset.</a:t>
            </a:r>
          </a:p>
          <a:p>
            <a:pPr marL="342900" indent="-342900">
              <a:buFont typeface="+mj-lt"/>
              <a:buAutoNum type="arabicPeriod"/>
            </a:pPr>
            <a:endParaRPr lang="en-CA" dirty="0"/>
          </a:p>
        </p:txBody>
      </p:sp>
    </p:spTree>
    <p:extLst>
      <p:ext uri="{BB962C8B-B14F-4D97-AF65-F5344CB8AC3E}">
        <p14:creationId xmlns:p14="http://schemas.microsoft.com/office/powerpoint/2010/main" val="894321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26</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Contingency Tables</a:t>
            </a:r>
          </a:p>
        </p:txBody>
      </p:sp>
      <p:pic>
        <p:nvPicPr>
          <p:cNvPr id="5" name="Picture 4" descr="Table&#10;&#10;Description automatically generated">
            <a:extLst>
              <a:ext uri="{FF2B5EF4-FFF2-40B4-BE49-F238E27FC236}">
                <a16:creationId xmlns:a16="http://schemas.microsoft.com/office/drawing/2014/main" id="{F2C039FE-3ACA-64BE-AB13-0793375AFF79}"/>
              </a:ext>
            </a:extLst>
          </p:cNvPr>
          <p:cNvPicPr>
            <a:picLocks noChangeAspect="1"/>
          </p:cNvPicPr>
          <p:nvPr/>
        </p:nvPicPr>
        <p:blipFill>
          <a:blip r:embed="rId2"/>
          <a:stretch>
            <a:fillRect/>
          </a:stretch>
        </p:blipFill>
        <p:spPr>
          <a:xfrm>
            <a:off x="153229" y="1514614"/>
            <a:ext cx="3086100" cy="276860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52B62F52-C972-9893-5D3B-6ED804E6B57E}"/>
              </a:ext>
            </a:extLst>
          </p:cNvPr>
          <p:cNvPicPr>
            <a:picLocks noChangeAspect="1"/>
          </p:cNvPicPr>
          <p:nvPr/>
        </p:nvPicPr>
        <p:blipFill>
          <a:blip r:embed="rId3"/>
          <a:stretch>
            <a:fillRect/>
          </a:stretch>
        </p:blipFill>
        <p:spPr>
          <a:xfrm>
            <a:off x="3356389" y="1514614"/>
            <a:ext cx="2908300" cy="1663700"/>
          </a:xfrm>
          <a:prstGeom prst="rect">
            <a:avLst/>
          </a:prstGeom>
        </p:spPr>
      </p:pic>
      <p:pic>
        <p:nvPicPr>
          <p:cNvPr id="12" name="Picture 11" descr="Graphical user interface, application&#10;&#10;Description automatically generated">
            <a:extLst>
              <a:ext uri="{FF2B5EF4-FFF2-40B4-BE49-F238E27FC236}">
                <a16:creationId xmlns:a16="http://schemas.microsoft.com/office/drawing/2014/main" id="{35E0C8AF-AB69-642D-3ADB-743953791F18}"/>
              </a:ext>
            </a:extLst>
          </p:cNvPr>
          <p:cNvPicPr>
            <a:picLocks noChangeAspect="1"/>
          </p:cNvPicPr>
          <p:nvPr/>
        </p:nvPicPr>
        <p:blipFill>
          <a:blip r:embed="rId4"/>
          <a:stretch>
            <a:fillRect/>
          </a:stretch>
        </p:blipFill>
        <p:spPr>
          <a:xfrm>
            <a:off x="6381749" y="1514614"/>
            <a:ext cx="3403600" cy="1397000"/>
          </a:xfrm>
          <a:prstGeom prst="rect">
            <a:avLst/>
          </a:prstGeom>
        </p:spPr>
      </p:pic>
      <p:pic>
        <p:nvPicPr>
          <p:cNvPr id="14" name="Picture 13" descr="Graphical user interface, application&#10;&#10;Description automatically generated">
            <a:extLst>
              <a:ext uri="{FF2B5EF4-FFF2-40B4-BE49-F238E27FC236}">
                <a16:creationId xmlns:a16="http://schemas.microsoft.com/office/drawing/2014/main" id="{6230B243-D2C5-353E-B108-2971C534E8C7}"/>
              </a:ext>
            </a:extLst>
          </p:cNvPr>
          <p:cNvPicPr>
            <a:picLocks noChangeAspect="1"/>
          </p:cNvPicPr>
          <p:nvPr/>
        </p:nvPicPr>
        <p:blipFill>
          <a:blip r:embed="rId5"/>
          <a:stretch>
            <a:fillRect/>
          </a:stretch>
        </p:blipFill>
        <p:spPr>
          <a:xfrm>
            <a:off x="153229" y="4426228"/>
            <a:ext cx="3302000" cy="1409700"/>
          </a:xfrm>
          <a:prstGeom prst="rect">
            <a:avLst/>
          </a:prstGeom>
        </p:spPr>
      </p:pic>
      <p:pic>
        <p:nvPicPr>
          <p:cNvPr id="21" name="Picture 20" descr="Graphical user interface, application&#10;&#10;Description automatically generated">
            <a:extLst>
              <a:ext uri="{FF2B5EF4-FFF2-40B4-BE49-F238E27FC236}">
                <a16:creationId xmlns:a16="http://schemas.microsoft.com/office/drawing/2014/main" id="{78E51802-9D32-4784-A579-D842B6BBDA44}"/>
              </a:ext>
            </a:extLst>
          </p:cNvPr>
          <p:cNvPicPr>
            <a:picLocks noChangeAspect="1"/>
          </p:cNvPicPr>
          <p:nvPr/>
        </p:nvPicPr>
        <p:blipFill>
          <a:blip r:embed="rId6"/>
          <a:stretch>
            <a:fillRect/>
          </a:stretch>
        </p:blipFill>
        <p:spPr>
          <a:xfrm>
            <a:off x="3568148" y="3317737"/>
            <a:ext cx="3289300" cy="2794000"/>
          </a:xfrm>
          <a:prstGeom prst="rect">
            <a:avLst/>
          </a:prstGeom>
        </p:spPr>
      </p:pic>
      <p:pic>
        <p:nvPicPr>
          <p:cNvPr id="26" name="Picture 25" descr="Application&#10;&#10;Description automatically generated with medium confidence">
            <a:extLst>
              <a:ext uri="{FF2B5EF4-FFF2-40B4-BE49-F238E27FC236}">
                <a16:creationId xmlns:a16="http://schemas.microsoft.com/office/drawing/2014/main" id="{6A255F99-3563-AFDC-0E58-E3A57F951B20}"/>
              </a:ext>
            </a:extLst>
          </p:cNvPr>
          <p:cNvPicPr>
            <a:picLocks noChangeAspect="1"/>
          </p:cNvPicPr>
          <p:nvPr/>
        </p:nvPicPr>
        <p:blipFill>
          <a:blip r:embed="rId7"/>
          <a:stretch>
            <a:fillRect/>
          </a:stretch>
        </p:blipFill>
        <p:spPr>
          <a:xfrm>
            <a:off x="6989419" y="3054628"/>
            <a:ext cx="3276600" cy="1739900"/>
          </a:xfrm>
          <a:prstGeom prst="rect">
            <a:avLst/>
          </a:prstGeom>
        </p:spPr>
      </p:pic>
    </p:spTree>
    <p:extLst>
      <p:ext uri="{BB962C8B-B14F-4D97-AF65-F5344CB8AC3E}">
        <p14:creationId xmlns:p14="http://schemas.microsoft.com/office/powerpoint/2010/main" val="2962257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27</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Contingency Tables</a:t>
            </a:r>
          </a:p>
        </p:txBody>
      </p:sp>
      <p:pic>
        <p:nvPicPr>
          <p:cNvPr id="13" name="Picture 12" descr="Graphical user interface, text&#10;&#10;Description automatically generated">
            <a:extLst>
              <a:ext uri="{FF2B5EF4-FFF2-40B4-BE49-F238E27FC236}">
                <a16:creationId xmlns:a16="http://schemas.microsoft.com/office/drawing/2014/main" id="{0F310E13-FA82-799D-FD9C-1C974EBA3395}"/>
              </a:ext>
            </a:extLst>
          </p:cNvPr>
          <p:cNvPicPr>
            <a:picLocks noChangeAspect="1"/>
          </p:cNvPicPr>
          <p:nvPr/>
        </p:nvPicPr>
        <p:blipFill>
          <a:blip r:embed="rId2"/>
          <a:stretch>
            <a:fillRect/>
          </a:stretch>
        </p:blipFill>
        <p:spPr>
          <a:xfrm>
            <a:off x="142185" y="1501362"/>
            <a:ext cx="3251200" cy="4229100"/>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7961C7B3-2277-34AE-49FF-A9D268C7046B}"/>
              </a:ext>
            </a:extLst>
          </p:cNvPr>
          <p:cNvPicPr>
            <a:picLocks noChangeAspect="1"/>
          </p:cNvPicPr>
          <p:nvPr/>
        </p:nvPicPr>
        <p:blipFill>
          <a:blip r:embed="rId3"/>
          <a:stretch>
            <a:fillRect/>
          </a:stretch>
        </p:blipFill>
        <p:spPr>
          <a:xfrm>
            <a:off x="3515140" y="1501362"/>
            <a:ext cx="2832100" cy="2743200"/>
          </a:xfrm>
          <a:prstGeom prst="rect">
            <a:avLst/>
          </a:prstGeom>
        </p:spPr>
      </p:pic>
      <p:pic>
        <p:nvPicPr>
          <p:cNvPr id="9" name="Picture 8" descr="Text, calendar&#10;&#10;Description automatically generated">
            <a:extLst>
              <a:ext uri="{FF2B5EF4-FFF2-40B4-BE49-F238E27FC236}">
                <a16:creationId xmlns:a16="http://schemas.microsoft.com/office/drawing/2014/main" id="{CEE20912-9058-0F0D-4A2E-E26D7456ABE1}"/>
              </a:ext>
            </a:extLst>
          </p:cNvPr>
          <p:cNvPicPr>
            <a:picLocks noChangeAspect="1"/>
          </p:cNvPicPr>
          <p:nvPr/>
        </p:nvPicPr>
        <p:blipFill>
          <a:blip r:embed="rId4"/>
          <a:stretch>
            <a:fillRect/>
          </a:stretch>
        </p:blipFill>
        <p:spPr>
          <a:xfrm>
            <a:off x="6875395" y="1554924"/>
            <a:ext cx="2603500" cy="4191000"/>
          </a:xfrm>
          <a:prstGeom prst="rect">
            <a:avLst/>
          </a:prstGeom>
        </p:spPr>
      </p:pic>
      <p:pic>
        <p:nvPicPr>
          <p:cNvPr id="16" name="Picture 15" descr="Graphical user interface, application&#10;&#10;Description automatically generated with medium confidence">
            <a:extLst>
              <a:ext uri="{FF2B5EF4-FFF2-40B4-BE49-F238E27FC236}">
                <a16:creationId xmlns:a16="http://schemas.microsoft.com/office/drawing/2014/main" id="{9E173F62-E567-E17A-6B34-240B5C7C3412}"/>
              </a:ext>
            </a:extLst>
          </p:cNvPr>
          <p:cNvPicPr>
            <a:picLocks noChangeAspect="1"/>
          </p:cNvPicPr>
          <p:nvPr/>
        </p:nvPicPr>
        <p:blipFill>
          <a:blip r:embed="rId5"/>
          <a:stretch>
            <a:fillRect/>
          </a:stretch>
        </p:blipFill>
        <p:spPr>
          <a:xfrm>
            <a:off x="9579943" y="1501362"/>
            <a:ext cx="2469872" cy="1663700"/>
          </a:xfrm>
          <a:prstGeom prst="rect">
            <a:avLst/>
          </a:prstGeom>
        </p:spPr>
      </p:pic>
      <p:pic>
        <p:nvPicPr>
          <p:cNvPr id="23" name="Picture 22" descr="Graphical user interface, application&#10;&#10;Description automatically generated">
            <a:extLst>
              <a:ext uri="{FF2B5EF4-FFF2-40B4-BE49-F238E27FC236}">
                <a16:creationId xmlns:a16="http://schemas.microsoft.com/office/drawing/2014/main" id="{64145711-71BF-E9C1-6FBE-AB1CDF59B988}"/>
              </a:ext>
            </a:extLst>
          </p:cNvPr>
          <p:cNvPicPr>
            <a:picLocks noChangeAspect="1"/>
          </p:cNvPicPr>
          <p:nvPr/>
        </p:nvPicPr>
        <p:blipFill>
          <a:blip r:embed="rId6"/>
          <a:stretch>
            <a:fillRect/>
          </a:stretch>
        </p:blipFill>
        <p:spPr>
          <a:xfrm>
            <a:off x="3515140" y="4374324"/>
            <a:ext cx="3238500" cy="1371600"/>
          </a:xfrm>
          <a:prstGeom prst="rect">
            <a:avLst/>
          </a:prstGeom>
        </p:spPr>
      </p:pic>
    </p:spTree>
    <p:extLst>
      <p:ext uri="{BB962C8B-B14F-4D97-AF65-F5344CB8AC3E}">
        <p14:creationId xmlns:p14="http://schemas.microsoft.com/office/powerpoint/2010/main" val="1697718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28</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Contingency Tables</a:t>
            </a:r>
          </a:p>
        </p:txBody>
      </p:sp>
      <p:sp>
        <p:nvSpPr>
          <p:cNvPr id="8" name="TextBox 7">
            <a:extLst>
              <a:ext uri="{FF2B5EF4-FFF2-40B4-BE49-F238E27FC236}">
                <a16:creationId xmlns:a16="http://schemas.microsoft.com/office/drawing/2014/main" id="{2620F66F-BBAD-1359-CA5A-0D31BA259067}"/>
              </a:ext>
            </a:extLst>
          </p:cNvPr>
          <p:cNvSpPr txBox="1"/>
          <p:nvPr/>
        </p:nvSpPr>
        <p:spPr>
          <a:xfrm>
            <a:off x="431800" y="1634930"/>
            <a:ext cx="11760200" cy="4801314"/>
          </a:xfrm>
          <a:prstGeom prst="rect">
            <a:avLst/>
          </a:prstGeom>
          <a:noFill/>
        </p:spPr>
        <p:txBody>
          <a:bodyPr wrap="square" rtlCol="0">
            <a:spAutoFit/>
          </a:bodyPr>
          <a:lstStyle/>
          <a:p>
            <a:r>
              <a:rPr lang="en-CA" dirty="0"/>
              <a:t>Check below for some of the main contingency table results:</a:t>
            </a:r>
          </a:p>
          <a:p>
            <a:endParaRPr lang="en-CA" dirty="0"/>
          </a:p>
          <a:p>
            <a:pPr marL="285750" indent="-285750">
              <a:buFont typeface="Arial" panose="020B0604020202020204" pitchFamily="34" charset="0"/>
              <a:buChar char="•"/>
            </a:pPr>
            <a:r>
              <a:rPr lang="en-CA" dirty="0"/>
              <a:t>Weekday vs Company, Year vs Company and Payment Mode vs Company: On each weekday, ~23.5% of users use pink cabs and ~76.5% yellow cabs. The quantities change, but the proportion remains even when analyzed on yearly basis and only changes when looking at over the months. This proportion is also confirmed when we look at the payment mode where ~23.5% of users who pay by card or cash use pink cabs and ~76.5% use yellow cabs. This may indicate that the yellow cab company has ~76.5% of the all available cabs (when we compare yellow cab vs pink cab).</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Company vs Payment Mode, Weekday vs Payment Mode, Month vs Payment Mode and Year vs Payment Mode: For both companies, the payment mode is divided into 60% card and 40% cash. It doesn't matter if the analysis is done for each weekday, each month or year, the proportion of users for each payment mode is always ~60% for cards and ~40% for cash.</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Weekday vs Gender, Month vs Gender, Year vs Gender and Payment Mode vs Gender: On each weekday the proportion of users for each gender is ~43% female and ~57% male. Excluding January, this proportion is also consistent across each month and with a slight difference from 2016 it is also consistent across years. When we check payment mode versus gender, we also see this proportion consistent with ~43% of card users being female and ~57% male.</a:t>
            </a:r>
          </a:p>
        </p:txBody>
      </p:sp>
    </p:spTree>
    <p:extLst>
      <p:ext uri="{BB962C8B-B14F-4D97-AF65-F5344CB8AC3E}">
        <p14:creationId xmlns:p14="http://schemas.microsoft.com/office/powerpoint/2010/main" val="4156041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818A0-D12E-950C-94F6-B9D662B460CF}"/>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52" y="-336666"/>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470452" y="1990141"/>
            <a:ext cx="11251095" cy="2954655"/>
          </a:xfrm>
          <a:prstGeom prst="rect">
            <a:avLst/>
          </a:prstGeom>
          <a:solidFill>
            <a:schemeClr val="bg2">
              <a:lumMod val="25000"/>
            </a:schemeClr>
          </a:solidFill>
        </p:spPr>
        <p:txBody>
          <a:bodyPr wrap="square" rtlCol="0">
            <a:spAutoFit/>
          </a:bodyPr>
          <a:lstStyle/>
          <a:p>
            <a:pPr algn="ctr"/>
            <a:r>
              <a:rPr lang="en-US" sz="5400" b="1" dirty="0">
                <a:solidFill>
                  <a:srgbClr val="FF6600"/>
                </a:solidFill>
                <a:latin typeface="Calibri" panose="020F0502020204030204" pitchFamily="34" charset="0"/>
                <a:cs typeface="Calibri" panose="020F0502020204030204" pitchFamily="34" charset="0"/>
              </a:rPr>
              <a:t>Profit Margin</a:t>
            </a:r>
          </a:p>
          <a:p>
            <a:pPr algn="ctr"/>
            <a:r>
              <a:rPr lang="en-US" sz="4400" b="1" dirty="0">
                <a:solidFill>
                  <a:srgbClr val="FF6600"/>
                </a:solidFill>
                <a:latin typeface="Calibri" panose="020F0502020204030204" pitchFamily="34" charset="0"/>
                <a:cs typeface="Calibri" panose="020F0502020204030204" pitchFamily="34" charset="0"/>
              </a:rPr>
              <a:t>Exploratory Data Analysis (EDA)</a:t>
            </a:r>
          </a:p>
          <a:p>
            <a:pPr algn="ctr"/>
            <a:r>
              <a:rPr lang="en-US" sz="4000" b="1" dirty="0">
                <a:solidFill>
                  <a:srgbClr val="FF6600"/>
                </a:solidFill>
              </a:rPr>
              <a:t>Pink Cab vs Yellow Cab</a:t>
            </a:r>
          </a:p>
          <a:p>
            <a:pPr algn="ctr"/>
            <a:endParaRPr lang="en-US" sz="4400" b="1" dirty="0">
              <a:solidFill>
                <a:srgbClr val="FF6600"/>
              </a:solidFill>
              <a:latin typeface="Calibri" panose="020F0502020204030204" pitchFamily="34" charset="0"/>
              <a:cs typeface="Calibri" panose="020F0502020204030204" pitchFamily="34" charset="0"/>
            </a:endParaRPr>
          </a:p>
        </p:txBody>
      </p:sp>
      <p:sp>
        <p:nvSpPr>
          <p:cNvPr id="5" name="Date Placeholder 4">
            <a:extLst>
              <a:ext uri="{FF2B5EF4-FFF2-40B4-BE49-F238E27FC236}">
                <a16:creationId xmlns:a16="http://schemas.microsoft.com/office/drawing/2014/main" id="{BD25F89B-90CC-E640-891B-1604AA071960}"/>
              </a:ext>
            </a:extLst>
          </p:cNvPr>
          <p:cNvSpPr>
            <a:spLocks noGrp="1"/>
          </p:cNvSpPr>
          <p:nvPr>
            <p:ph type="dt" sz="half" idx="10"/>
          </p:nvPr>
        </p:nvSpPr>
        <p:spPr/>
        <p:txBody>
          <a:bodyPr/>
          <a:lstStyle/>
          <a:p>
            <a:fld id="{934845A8-E111-474E-A529-FD36DA0E4E4B}" type="datetime1">
              <a:rPr lang="en-CA" smtClean="0"/>
              <a:t>2022-04-26</a:t>
            </a:fld>
            <a:endParaRPr lang="en-US" dirty="0"/>
          </a:p>
        </p:txBody>
      </p:sp>
      <p:sp>
        <p:nvSpPr>
          <p:cNvPr id="8" name="Footer Placeholder 7">
            <a:extLst>
              <a:ext uri="{FF2B5EF4-FFF2-40B4-BE49-F238E27FC236}">
                <a16:creationId xmlns:a16="http://schemas.microsoft.com/office/drawing/2014/main" id="{3C120FB1-2039-DE4D-BDCE-AA00C0027B9D}"/>
              </a:ext>
            </a:extLst>
          </p:cNvPr>
          <p:cNvSpPr>
            <a:spLocks noGrp="1"/>
          </p:cNvSpPr>
          <p:nvPr>
            <p:ph type="ftr" sz="quarter" idx="11"/>
          </p:nvPr>
        </p:nvSpPr>
        <p:spPr/>
        <p:txBody>
          <a:bodyPr/>
          <a:lstStyle/>
          <a:p>
            <a:r>
              <a:rPr lang="en-US" dirty="0"/>
              <a:t>G2M Insight for Cab Investment</a:t>
            </a:r>
          </a:p>
        </p:txBody>
      </p:sp>
      <p:sp>
        <p:nvSpPr>
          <p:cNvPr id="9" name="Slide Number Placeholder 8">
            <a:extLst>
              <a:ext uri="{FF2B5EF4-FFF2-40B4-BE49-F238E27FC236}">
                <a16:creationId xmlns:a16="http://schemas.microsoft.com/office/drawing/2014/main" id="{A62E0BA6-3B25-4C46-B390-B861861578B9}"/>
              </a:ext>
            </a:extLst>
          </p:cNvPr>
          <p:cNvSpPr>
            <a:spLocks noGrp="1"/>
          </p:cNvSpPr>
          <p:nvPr>
            <p:ph type="sldNum" sz="quarter" idx="12"/>
          </p:nvPr>
        </p:nvSpPr>
        <p:spPr/>
        <p:txBody>
          <a:bodyPr/>
          <a:lstStyle/>
          <a:p>
            <a:fld id="{F3281B17-8789-6B4C-B449-7FC9CCFFE3A3}" type="slidenum">
              <a:rPr lang="en-US" smtClean="0"/>
              <a:t>29</a:t>
            </a:fld>
            <a:endParaRPr lang="en-US"/>
          </a:p>
        </p:txBody>
      </p:sp>
    </p:spTree>
    <p:extLst>
      <p:ext uri="{BB962C8B-B14F-4D97-AF65-F5344CB8AC3E}">
        <p14:creationId xmlns:p14="http://schemas.microsoft.com/office/powerpoint/2010/main" val="354570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10660223" cy="5355312"/>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Merged File: all_data.csv</a:t>
            </a:r>
          </a:p>
          <a:p>
            <a:pPr marL="285750" indent="-285750">
              <a:buFont typeface="Arial" panose="020B0604020202020204" pitchFamily="34" charset="0"/>
              <a:buChar char="•"/>
            </a:pPr>
            <a:r>
              <a:rPr lang="en-US" dirty="0"/>
              <a:t>Number of Attributes: 20</a:t>
            </a:r>
          </a:p>
          <a:p>
            <a:pPr marL="285750" indent="-285750">
              <a:buFont typeface="Arial" panose="020B0604020202020204" pitchFamily="34" charset="0"/>
              <a:buChar char="•"/>
            </a:pPr>
            <a:r>
              <a:rPr lang="en-US" dirty="0"/>
              <a:t>Number of Observations: 359392</a:t>
            </a:r>
          </a:p>
          <a:p>
            <a:pPr marL="285750" indent="-285750">
              <a:buFont typeface="Arial" panose="020B0604020202020204" pitchFamily="34" charset="0"/>
              <a:buChar char="•"/>
            </a:pPr>
            <a:r>
              <a:rPr lang="en-US" dirty="0"/>
              <a:t>Missing Cells: 0 (zero)</a:t>
            </a:r>
          </a:p>
          <a:p>
            <a:pPr marL="285750" indent="-285750">
              <a:buFont typeface="Arial" panose="020B0604020202020204" pitchFamily="34" charset="0"/>
              <a:buChar char="•"/>
            </a:pPr>
            <a:r>
              <a:rPr lang="en-US" dirty="0"/>
              <a:t>Timeframe: 01/31/2016 to 12/31/2018</a:t>
            </a:r>
          </a:p>
          <a:p>
            <a:pPr marL="285750" indent="-285750">
              <a:buFont typeface="Arial" panose="020B0604020202020204" pitchFamily="34" charset="0"/>
              <a:buChar char="•"/>
            </a:pPr>
            <a:r>
              <a:rPr lang="en-US" dirty="0"/>
              <a:t>Attributes types:</a:t>
            </a:r>
          </a:p>
          <a:p>
            <a:pPr marL="742950" lvl="1" indent="-285750">
              <a:buFont typeface="Arial" panose="020B0604020202020204" pitchFamily="34" charset="0"/>
              <a:buChar char="•"/>
            </a:pPr>
            <a:r>
              <a:rPr lang="en-US" dirty="0"/>
              <a:t>Numerical: 10</a:t>
            </a:r>
          </a:p>
          <a:p>
            <a:pPr marL="742950" lvl="1" indent="-285750">
              <a:buFont typeface="Arial" panose="020B0604020202020204" pitchFamily="34" charset="0"/>
              <a:buChar char="•"/>
            </a:pPr>
            <a:r>
              <a:rPr lang="en-US" dirty="0"/>
              <a:t>Categorical: 10</a:t>
            </a:r>
          </a:p>
          <a:p>
            <a:endParaRPr lang="en-US" dirty="0"/>
          </a:p>
          <a:p>
            <a:r>
              <a:rPr lang="en-US" b="1" dirty="0"/>
              <a:t>Actions:</a:t>
            </a:r>
          </a:p>
          <a:p>
            <a:endParaRPr lang="en-US" b="1" dirty="0"/>
          </a:p>
          <a:p>
            <a:pPr marL="285750" indent="-285750">
              <a:buFont typeface="Arial" panose="020B0604020202020204" pitchFamily="34" charset="0"/>
              <a:buChar char="•"/>
            </a:pPr>
            <a:r>
              <a:rPr lang="en-CA" dirty="0"/>
              <a:t>cab_data dataset: Convert the excel serial date of Date of Travel column into datetime object and add the columns: Weekday, Month, Day and Year.</a:t>
            </a:r>
          </a:p>
          <a:p>
            <a:pPr marL="285750" indent="-285750">
              <a:buFont typeface="Arial" panose="020B0604020202020204" pitchFamily="34" charset="0"/>
              <a:buChar char="•"/>
            </a:pPr>
            <a:r>
              <a:rPr lang="en-CA" dirty="0"/>
              <a:t>City_data dataset: Convert strings to integers on Population and Users attributes.</a:t>
            </a:r>
          </a:p>
          <a:p>
            <a:pPr marL="285750" indent="-285750">
              <a:buFont typeface="Arial" panose="020B0604020202020204" pitchFamily="34" charset="0"/>
              <a:buChar char="•"/>
            </a:pPr>
            <a:r>
              <a:rPr lang="en-CA" dirty="0"/>
              <a:t>Merge all datasets excluding rows that are not filled in all columns.</a:t>
            </a:r>
          </a:p>
          <a:p>
            <a:pPr marL="285750" indent="-285750">
              <a:buFont typeface="Arial" panose="020B0604020202020204" pitchFamily="34" charset="0"/>
              <a:buChar char="•"/>
            </a:pPr>
            <a:r>
              <a:rPr lang="en-CA" dirty="0"/>
              <a:t>Create the new attribute </a:t>
            </a:r>
            <a:r>
              <a:rPr lang="en-CA" b="1" dirty="0"/>
              <a:t>Profit</a:t>
            </a:r>
            <a:r>
              <a:rPr lang="en-CA" dirty="0"/>
              <a:t> as the difference between Price Charged and Cost of Trip.</a:t>
            </a:r>
          </a:p>
          <a:p>
            <a:pPr marL="285750" indent="-285750">
              <a:buFont typeface="Arial" panose="020B0604020202020204" pitchFamily="34" charset="0"/>
              <a:buChar char="•"/>
            </a:pPr>
            <a:r>
              <a:rPr lang="en-CA" dirty="0"/>
              <a:t>Delete eastern holidays and fill the cells </a:t>
            </a:r>
            <a:r>
              <a:rPr lang="en-CA" dirty="0" err="1"/>
              <a:t>NaN</a:t>
            </a:r>
            <a:r>
              <a:rPr lang="en-CA" dirty="0"/>
              <a:t> as Not a holiday.</a:t>
            </a:r>
          </a:p>
          <a:p>
            <a:pPr marL="285750" indent="-285750">
              <a:buFont typeface="Arial" panose="020B0604020202020204" pitchFamily="34" charset="0"/>
              <a:buChar char="•"/>
            </a:pPr>
            <a:r>
              <a:rPr lang="en-CA" dirty="0"/>
              <a:t>.</a:t>
            </a:r>
          </a:p>
        </p:txBody>
      </p:sp>
      <p:grpSp>
        <p:nvGrpSpPr>
          <p:cNvPr id="51" name="Group 50">
            <a:extLst>
              <a:ext uri="{FF2B5EF4-FFF2-40B4-BE49-F238E27FC236}">
                <a16:creationId xmlns:a16="http://schemas.microsoft.com/office/drawing/2014/main" id="{C3DD4A4E-B1CE-1A4E-8298-CB1425F09C06}"/>
              </a:ext>
            </a:extLst>
          </p:cNvPr>
          <p:cNvGrpSpPr/>
          <p:nvPr/>
        </p:nvGrpSpPr>
        <p:grpSpPr>
          <a:xfrm>
            <a:off x="5959628" y="1537723"/>
            <a:ext cx="5990072" cy="2730646"/>
            <a:chOff x="5536376" y="1858363"/>
            <a:chExt cx="6407827" cy="3627390"/>
          </a:xfrm>
        </p:grpSpPr>
        <p:grpSp>
          <p:nvGrpSpPr>
            <p:cNvPr id="32" name="Group 31">
              <a:extLst>
                <a:ext uri="{FF2B5EF4-FFF2-40B4-BE49-F238E27FC236}">
                  <a16:creationId xmlns:a16="http://schemas.microsoft.com/office/drawing/2014/main" id="{F1A85269-51DF-5F48-8AD1-E5FDB72A8EA3}"/>
                </a:ext>
              </a:extLst>
            </p:cNvPr>
            <p:cNvGrpSpPr/>
            <p:nvPr/>
          </p:nvGrpSpPr>
          <p:grpSpPr>
            <a:xfrm>
              <a:off x="5536376" y="1858363"/>
              <a:ext cx="5168575" cy="3627390"/>
              <a:chOff x="1702411" y="3452991"/>
              <a:chExt cx="5168575" cy="4101413"/>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3"/>
                <a:ext cx="729064" cy="832101"/>
              </a:xfrm>
              <a:prstGeom prst="rect">
                <a:avLst/>
              </a:prstGeom>
              <a:noFill/>
            </p:spPr>
            <p:txBody>
              <a:bodyPr wrap="none" rtlCol="0">
                <a:spAutoFit/>
              </a:bodyPr>
              <a:lstStyle/>
              <a:p>
                <a:r>
                  <a:rPr lang="en-US" sz="1200" dirty="0" err="1"/>
                  <a:t>all_data</a:t>
                </a:r>
                <a:endParaRPr lang="en-US" sz="1200" dirty="0"/>
              </a:p>
              <a:p>
                <a:endParaRPr lang="en-US" dirty="0"/>
              </a:p>
            </p:txBody>
          </p:sp>
        </p:grpSp>
        <p:sp>
          <p:nvSpPr>
            <p:cNvPr id="39" name="Freeform 86">
              <a:extLst>
                <a:ext uri="{FF2B5EF4-FFF2-40B4-BE49-F238E27FC236}">
                  <a16:creationId xmlns:a16="http://schemas.microsoft.com/office/drawing/2014/main" id="{1B25A797-CEF4-004B-A34A-0B12A2C9F170}"/>
                </a:ext>
              </a:extLst>
            </p:cNvPr>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TextBox 39">
              <a:extLst>
                <a:ext uri="{FF2B5EF4-FFF2-40B4-BE49-F238E27FC236}">
                  <a16:creationId xmlns:a16="http://schemas.microsoft.com/office/drawing/2014/main" id="{D91ACCB9-E39C-BD40-B428-6A71DF137BDF}"/>
                </a:ext>
              </a:extLst>
            </p:cNvPr>
            <p:cNvSpPr txBox="1"/>
            <p:nvPr/>
          </p:nvSpPr>
          <p:spPr>
            <a:xfrm>
              <a:off x="10915652" y="2887014"/>
              <a:ext cx="1028551" cy="276999"/>
            </a:xfrm>
            <a:prstGeom prst="rect">
              <a:avLst/>
            </a:prstGeom>
            <a:noFill/>
          </p:spPr>
          <p:txBody>
            <a:bodyPr wrap="none" rtlCol="0">
              <a:spAutoFit/>
            </a:bodyPr>
            <a:lstStyle/>
            <a:p>
              <a:r>
                <a:rPr lang="en-US" sz="1200" dirty="0"/>
                <a:t>USholiday.csv</a:t>
              </a:r>
            </a:p>
          </p:txBody>
        </p:sp>
        <p:cxnSp>
          <p:nvCxnSpPr>
            <p:cNvPr id="47" name="Straight Arrow Connector 46">
              <a:extLst>
                <a:ext uri="{FF2B5EF4-FFF2-40B4-BE49-F238E27FC236}">
                  <a16:creationId xmlns:a16="http://schemas.microsoft.com/office/drawing/2014/main" id="{EB5BEC63-E17B-CB43-89A7-6F8377D71E6A}"/>
                </a:ext>
              </a:extLst>
            </p:cNvPr>
            <p:cNvCxnSpPr>
              <a:cxnSpLocks/>
              <a:stCxn id="39"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3</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2022-04-25</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Dataset Statistics</a:t>
            </a:r>
          </a:p>
        </p:txBody>
      </p:sp>
    </p:spTree>
    <p:extLst>
      <p:ext uri="{BB962C8B-B14F-4D97-AF65-F5344CB8AC3E}">
        <p14:creationId xmlns:p14="http://schemas.microsoft.com/office/powerpoint/2010/main" val="1489297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30</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Profit Margin vs Month (Yearly)</a:t>
            </a:r>
          </a:p>
        </p:txBody>
      </p:sp>
      <p:sp>
        <p:nvSpPr>
          <p:cNvPr id="9" name="TextBox 8">
            <a:extLst>
              <a:ext uri="{FF2B5EF4-FFF2-40B4-BE49-F238E27FC236}">
                <a16:creationId xmlns:a16="http://schemas.microsoft.com/office/drawing/2014/main" id="{7B0E9934-C03E-F570-4326-D3DF310312FF}"/>
              </a:ext>
            </a:extLst>
          </p:cNvPr>
          <p:cNvSpPr txBox="1"/>
          <p:nvPr/>
        </p:nvSpPr>
        <p:spPr>
          <a:xfrm>
            <a:off x="431800" y="1634930"/>
            <a:ext cx="11400139" cy="1200329"/>
          </a:xfrm>
          <a:prstGeom prst="rect">
            <a:avLst/>
          </a:prstGeom>
          <a:noFill/>
        </p:spPr>
        <p:txBody>
          <a:bodyPr wrap="square" rtlCol="0">
            <a:spAutoFit/>
          </a:bodyPr>
          <a:lstStyle/>
          <a:p>
            <a:pPr marL="342900" indent="-342900">
              <a:buFont typeface="Arial" panose="020B0604020202020204" pitchFamily="34" charset="0"/>
              <a:buChar char="•"/>
            </a:pPr>
            <a:r>
              <a:rPr lang="en-CA" dirty="0"/>
              <a:t>The profit in each month analyzing each year separately shows that the Yellow Cab always performs better than the </a:t>
            </a:r>
            <a:r>
              <a:rPr lang="en-CA" b="1" dirty="0"/>
              <a:t>Pink Cab</a:t>
            </a:r>
            <a:r>
              <a:rPr lang="en-CA" dirty="0"/>
              <a:t>. However when analysing individually, we see </a:t>
            </a:r>
            <a:r>
              <a:rPr lang="en-CA" b="1" dirty="0"/>
              <a:t>Yellow Cab</a:t>
            </a:r>
            <a:r>
              <a:rPr lang="en-CA" dirty="0"/>
              <a:t> being worse in December than January while Pink Cab is being better. </a:t>
            </a:r>
          </a:p>
          <a:p>
            <a:pPr marL="342900" indent="-342900">
              <a:buFont typeface="Arial" panose="020B0604020202020204" pitchFamily="34" charset="0"/>
              <a:buChar char="•"/>
            </a:pPr>
            <a:endParaRPr lang="en-CA" dirty="0"/>
          </a:p>
        </p:txBody>
      </p:sp>
      <p:pic>
        <p:nvPicPr>
          <p:cNvPr id="5" name="Picture 4" descr="Line chart&#10;&#10;Description automatically generated with medium confidence">
            <a:extLst>
              <a:ext uri="{FF2B5EF4-FFF2-40B4-BE49-F238E27FC236}">
                <a16:creationId xmlns:a16="http://schemas.microsoft.com/office/drawing/2014/main" id="{8B3AF48C-2473-40E9-068A-7534252DA5D4}"/>
              </a:ext>
            </a:extLst>
          </p:cNvPr>
          <p:cNvPicPr>
            <a:picLocks noChangeAspect="1"/>
          </p:cNvPicPr>
          <p:nvPr/>
        </p:nvPicPr>
        <p:blipFill>
          <a:blip r:embed="rId2"/>
          <a:stretch>
            <a:fillRect/>
          </a:stretch>
        </p:blipFill>
        <p:spPr>
          <a:xfrm>
            <a:off x="360061" y="2796207"/>
            <a:ext cx="11471878" cy="3460241"/>
          </a:xfrm>
          <a:prstGeom prst="rect">
            <a:avLst/>
          </a:prstGeom>
        </p:spPr>
      </p:pic>
    </p:spTree>
    <p:extLst>
      <p:ext uri="{BB962C8B-B14F-4D97-AF65-F5344CB8AC3E}">
        <p14:creationId xmlns:p14="http://schemas.microsoft.com/office/powerpoint/2010/main" val="1007741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31</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Profit Margin vs Month (average)/Year</a:t>
            </a:r>
          </a:p>
        </p:txBody>
      </p:sp>
      <p:sp>
        <p:nvSpPr>
          <p:cNvPr id="9" name="TextBox 8">
            <a:extLst>
              <a:ext uri="{FF2B5EF4-FFF2-40B4-BE49-F238E27FC236}">
                <a16:creationId xmlns:a16="http://schemas.microsoft.com/office/drawing/2014/main" id="{7B0E9934-C03E-F570-4326-D3DF310312FF}"/>
              </a:ext>
            </a:extLst>
          </p:cNvPr>
          <p:cNvSpPr txBox="1"/>
          <p:nvPr/>
        </p:nvSpPr>
        <p:spPr>
          <a:xfrm>
            <a:off x="431800" y="1634930"/>
            <a:ext cx="5129393" cy="1200329"/>
          </a:xfrm>
          <a:prstGeom prst="rect">
            <a:avLst/>
          </a:prstGeom>
          <a:noFill/>
        </p:spPr>
        <p:txBody>
          <a:bodyPr wrap="square" rtlCol="0">
            <a:spAutoFit/>
          </a:bodyPr>
          <a:lstStyle/>
          <a:p>
            <a:pPr marL="342900" indent="-342900">
              <a:buFont typeface="Arial" panose="020B0604020202020204" pitchFamily="34" charset="0"/>
              <a:buChar char="•"/>
            </a:pPr>
            <a:r>
              <a:rPr lang="en-CA" dirty="0"/>
              <a:t>The profit in each month in average or each year shows that the </a:t>
            </a:r>
            <a:r>
              <a:rPr lang="en-CA" b="1" dirty="0"/>
              <a:t>Yellow Cab</a:t>
            </a:r>
            <a:r>
              <a:rPr lang="en-CA" dirty="0"/>
              <a:t> always performs better than the Pink Cab.</a:t>
            </a:r>
          </a:p>
          <a:p>
            <a:pPr marL="342900" indent="-342900">
              <a:buFont typeface="Arial" panose="020B0604020202020204" pitchFamily="34" charset="0"/>
              <a:buChar char="•"/>
            </a:pPr>
            <a:endParaRPr lang="en-CA" dirty="0"/>
          </a:p>
        </p:txBody>
      </p:sp>
      <p:pic>
        <p:nvPicPr>
          <p:cNvPr id="3" name="Picture 2" descr="Chart, line chart&#10;&#10;Description automatically generated">
            <a:extLst>
              <a:ext uri="{FF2B5EF4-FFF2-40B4-BE49-F238E27FC236}">
                <a16:creationId xmlns:a16="http://schemas.microsoft.com/office/drawing/2014/main" id="{2678024A-22C7-F9B8-033C-D760D557A3D4}"/>
              </a:ext>
            </a:extLst>
          </p:cNvPr>
          <p:cNvPicPr>
            <a:picLocks noChangeAspect="1"/>
          </p:cNvPicPr>
          <p:nvPr/>
        </p:nvPicPr>
        <p:blipFill>
          <a:blip r:embed="rId2"/>
          <a:stretch>
            <a:fillRect/>
          </a:stretch>
        </p:blipFill>
        <p:spPr>
          <a:xfrm>
            <a:off x="6697617" y="2103285"/>
            <a:ext cx="4995779" cy="3985397"/>
          </a:xfrm>
          <a:prstGeom prst="rect">
            <a:avLst/>
          </a:prstGeom>
        </p:spPr>
      </p:pic>
      <p:pic>
        <p:nvPicPr>
          <p:cNvPr id="8" name="Picture 7" descr="Chart, line chart&#10;&#10;Description automatically generated">
            <a:extLst>
              <a:ext uri="{FF2B5EF4-FFF2-40B4-BE49-F238E27FC236}">
                <a16:creationId xmlns:a16="http://schemas.microsoft.com/office/drawing/2014/main" id="{0AB3C489-9662-EA49-94D9-F584848B1610}"/>
              </a:ext>
            </a:extLst>
          </p:cNvPr>
          <p:cNvPicPr>
            <a:picLocks noChangeAspect="1"/>
          </p:cNvPicPr>
          <p:nvPr/>
        </p:nvPicPr>
        <p:blipFill>
          <a:blip r:embed="rId3"/>
          <a:stretch>
            <a:fillRect/>
          </a:stretch>
        </p:blipFill>
        <p:spPr>
          <a:xfrm>
            <a:off x="498606" y="2513759"/>
            <a:ext cx="4995779" cy="3985397"/>
          </a:xfrm>
          <a:prstGeom prst="rect">
            <a:avLst/>
          </a:prstGeom>
        </p:spPr>
      </p:pic>
    </p:spTree>
    <p:extLst>
      <p:ext uri="{BB962C8B-B14F-4D97-AF65-F5344CB8AC3E}">
        <p14:creationId xmlns:p14="http://schemas.microsoft.com/office/powerpoint/2010/main" val="1359942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32</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Profit Margin/Price Charged/Cost vs Km Travelled</a:t>
            </a:r>
          </a:p>
        </p:txBody>
      </p:sp>
      <p:sp>
        <p:nvSpPr>
          <p:cNvPr id="9" name="TextBox 8">
            <a:extLst>
              <a:ext uri="{FF2B5EF4-FFF2-40B4-BE49-F238E27FC236}">
                <a16:creationId xmlns:a16="http://schemas.microsoft.com/office/drawing/2014/main" id="{7B0E9934-C03E-F570-4326-D3DF310312FF}"/>
              </a:ext>
            </a:extLst>
          </p:cNvPr>
          <p:cNvSpPr txBox="1"/>
          <p:nvPr/>
        </p:nvSpPr>
        <p:spPr>
          <a:xfrm>
            <a:off x="431800" y="1634930"/>
            <a:ext cx="11309626" cy="923330"/>
          </a:xfrm>
          <a:prstGeom prst="rect">
            <a:avLst/>
          </a:prstGeom>
          <a:noFill/>
        </p:spPr>
        <p:txBody>
          <a:bodyPr wrap="square" rtlCol="0">
            <a:spAutoFit/>
          </a:bodyPr>
          <a:lstStyle/>
          <a:p>
            <a:pPr marL="285750" indent="-285750">
              <a:buFont typeface="Arial" panose="020B0604020202020204" pitchFamily="34" charset="0"/>
              <a:buChar char="•"/>
            </a:pPr>
            <a:r>
              <a:rPr lang="en-CA" dirty="0"/>
              <a:t>Analyzing the line plots we can infer that there is variability in the prices charged that are reflected in profit. This is probably due to the different amounts charged in each city for both companies. The costs however do not vary much from city to city and so performs almost as a line, with higher costs per Km by </a:t>
            </a:r>
            <a:r>
              <a:rPr lang="en-CA" b="1" dirty="0"/>
              <a:t>Yellow Cab</a:t>
            </a:r>
            <a:r>
              <a:rPr lang="en-CA" dirty="0"/>
              <a:t>.</a:t>
            </a:r>
          </a:p>
        </p:txBody>
      </p:sp>
      <p:pic>
        <p:nvPicPr>
          <p:cNvPr id="4" name="Picture 3" descr="A picture containing line chart&#10;&#10;Description automatically generated">
            <a:extLst>
              <a:ext uri="{FF2B5EF4-FFF2-40B4-BE49-F238E27FC236}">
                <a16:creationId xmlns:a16="http://schemas.microsoft.com/office/drawing/2014/main" id="{FC0AB24C-E02C-EDE4-ABF5-147D647A3C35}"/>
              </a:ext>
            </a:extLst>
          </p:cNvPr>
          <p:cNvPicPr>
            <a:picLocks noChangeAspect="1"/>
          </p:cNvPicPr>
          <p:nvPr/>
        </p:nvPicPr>
        <p:blipFill>
          <a:blip r:embed="rId2"/>
          <a:stretch>
            <a:fillRect/>
          </a:stretch>
        </p:blipFill>
        <p:spPr>
          <a:xfrm>
            <a:off x="1439517" y="2662381"/>
            <a:ext cx="9312965" cy="3693969"/>
          </a:xfrm>
          <a:prstGeom prst="rect">
            <a:avLst/>
          </a:prstGeom>
        </p:spPr>
      </p:pic>
    </p:spTree>
    <p:extLst>
      <p:ext uri="{BB962C8B-B14F-4D97-AF65-F5344CB8AC3E}">
        <p14:creationId xmlns:p14="http://schemas.microsoft.com/office/powerpoint/2010/main" val="1137827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33</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Profit Margin vs City</a:t>
            </a:r>
          </a:p>
        </p:txBody>
      </p:sp>
      <p:pic>
        <p:nvPicPr>
          <p:cNvPr id="3" name="Picture 2" descr="Shape&#10;&#10;Description automatically generated">
            <a:extLst>
              <a:ext uri="{FF2B5EF4-FFF2-40B4-BE49-F238E27FC236}">
                <a16:creationId xmlns:a16="http://schemas.microsoft.com/office/drawing/2014/main" id="{C0FC109F-D038-D1B2-952B-E235C4A2A5C6}"/>
              </a:ext>
            </a:extLst>
          </p:cNvPr>
          <p:cNvPicPr>
            <a:picLocks noChangeAspect="1"/>
          </p:cNvPicPr>
          <p:nvPr/>
        </p:nvPicPr>
        <p:blipFill>
          <a:blip r:embed="rId2"/>
          <a:stretch>
            <a:fillRect/>
          </a:stretch>
        </p:blipFill>
        <p:spPr>
          <a:xfrm>
            <a:off x="5527273" y="1398616"/>
            <a:ext cx="6179906" cy="5140296"/>
          </a:xfrm>
          <a:prstGeom prst="rect">
            <a:avLst/>
          </a:prstGeom>
        </p:spPr>
      </p:pic>
      <p:pic>
        <p:nvPicPr>
          <p:cNvPr id="5" name="Picture 4" descr="Chart, pie chart&#10;&#10;Description automatically generated">
            <a:extLst>
              <a:ext uri="{FF2B5EF4-FFF2-40B4-BE49-F238E27FC236}">
                <a16:creationId xmlns:a16="http://schemas.microsoft.com/office/drawing/2014/main" id="{A425966A-A8E5-134E-4056-8CD5AD115942}"/>
              </a:ext>
            </a:extLst>
          </p:cNvPr>
          <p:cNvPicPr>
            <a:picLocks noChangeAspect="1"/>
          </p:cNvPicPr>
          <p:nvPr/>
        </p:nvPicPr>
        <p:blipFill>
          <a:blip r:embed="rId3"/>
          <a:stretch>
            <a:fillRect/>
          </a:stretch>
        </p:blipFill>
        <p:spPr>
          <a:xfrm>
            <a:off x="5999300" y="2254264"/>
            <a:ext cx="6535631" cy="3919523"/>
          </a:xfrm>
          <a:prstGeom prst="rect">
            <a:avLst/>
          </a:prstGeom>
        </p:spPr>
      </p:pic>
      <p:sp>
        <p:nvSpPr>
          <p:cNvPr id="11" name="TextBox 10">
            <a:extLst>
              <a:ext uri="{FF2B5EF4-FFF2-40B4-BE49-F238E27FC236}">
                <a16:creationId xmlns:a16="http://schemas.microsoft.com/office/drawing/2014/main" id="{91AC8F02-B21D-547C-D4C6-8B33CA16E071}"/>
              </a:ext>
            </a:extLst>
          </p:cNvPr>
          <p:cNvSpPr txBox="1"/>
          <p:nvPr/>
        </p:nvSpPr>
        <p:spPr>
          <a:xfrm>
            <a:off x="431800" y="1634930"/>
            <a:ext cx="5129393" cy="923330"/>
          </a:xfrm>
          <a:prstGeom prst="rect">
            <a:avLst/>
          </a:prstGeom>
          <a:noFill/>
        </p:spPr>
        <p:txBody>
          <a:bodyPr wrap="square" rtlCol="0">
            <a:spAutoFit/>
          </a:bodyPr>
          <a:lstStyle/>
          <a:p>
            <a:pPr marL="285750" indent="-285750">
              <a:buFont typeface="Arial" panose="020B0604020202020204" pitchFamily="34" charset="0"/>
              <a:buChar char="•"/>
            </a:pPr>
            <a:r>
              <a:rPr lang="en-CA" dirty="0"/>
              <a:t>NY represents about 57% of the total profit of the two cab companies combined. 86% of all cabs in NY are Yellow Cab.</a:t>
            </a:r>
          </a:p>
        </p:txBody>
      </p:sp>
      <p:pic>
        <p:nvPicPr>
          <p:cNvPr id="7" name="Picture 6" descr="Chart, pie chart&#10;&#10;Description automatically generated">
            <a:extLst>
              <a:ext uri="{FF2B5EF4-FFF2-40B4-BE49-F238E27FC236}">
                <a16:creationId xmlns:a16="http://schemas.microsoft.com/office/drawing/2014/main" id="{9AE3641A-7815-8BBC-348E-265BAD669EB1}"/>
              </a:ext>
            </a:extLst>
          </p:cNvPr>
          <p:cNvPicPr>
            <a:picLocks noChangeAspect="1"/>
          </p:cNvPicPr>
          <p:nvPr/>
        </p:nvPicPr>
        <p:blipFill>
          <a:blip r:embed="rId4"/>
          <a:stretch>
            <a:fillRect/>
          </a:stretch>
        </p:blipFill>
        <p:spPr>
          <a:xfrm>
            <a:off x="-652663" y="2684857"/>
            <a:ext cx="7264400" cy="3835400"/>
          </a:xfrm>
          <a:prstGeom prst="rect">
            <a:avLst/>
          </a:prstGeom>
        </p:spPr>
      </p:pic>
    </p:spTree>
    <p:extLst>
      <p:ext uri="{BB962C8B-B14F-4D97-AF65-F5344CB8AC3E}">
        <p14:creationId xmlns:p14="http://schemas.microsoft.com/office/powerpoint/2010/main" val="9872572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34</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Profit Margin vs Company</a:t>
            </a:r>
          </a:p>
        </p:txBody>
      </p:sp>
      <p:sp>
        <p:nvSpPr>
          <p:cNvPr id="11" name="TextBox 10">
            <a:extLst>
              <a:ext uri="{FF2B5EF4-FFF2-40B4-BE49-F238E27FC236}">
                <a16:creationId xmlns:a16="http://schemas.microsoft.com/office/drawing/2014/main" id="{91AC8F02-B21D-547C-D4C6-8B33CA16E071}"/>
              </a:ext>
            </a:extLst>
          </p:cNvPr>
          <p:cNvSpPr txBox="1"/>
          <p:nvPr/>
        </p:nvSpPr>
        <p:spPr>
          <a:xfrm>
            <a:off x="431800" y="1634930"/>
            <a:ext cx="5129393" cy="646331"/>
          </a:xfrm>
          <a:prstGeom prst="rect">
            <a:avLst/>
          </a:prstGeom>
          <a:noFill/>
        </p:spPr>
        <p:txBody>
          <a:bodyPr wrap="square" rtlCol="0">
            <a:spAutoFit/>
          </a:bodyPr>
          <a:lstStyle/>
          <a:p>
            <a:pPr marL="285750" indent="-285750">
              <a:buFont typeface="Arial" panose="020B0604020202020204" pitchFamily="34" charset="0"/>
              <a:buChar char="•"/>
            </a:pPr>
            <a:r>
              <a:rPr lang="en-CA" dirty="0"/>
              <a:t>Yellow cab owns 89% of the total profit made by both cab companies </a:t>
            </a:r>
          </a:p>
        </p:txBody>
      </p:sp>
      <p:pic>
        <p:nvPicPr>
          <p:cNvPr id="4" name="Picture 3" descr="Chart, pie chart&#10;&#10;Description automatically generated">
            <a:extLst>
              <a:ext uri="{FF2B5EF4-FFF2-40B4-BE49-F238E27FC236}">
                <a16:creationId xmlns:a16="http://schemas.microsoft.com/office/drawing/2014/main" id="{82815CFE-1D0E-6A9A-02C8-A2697B7C3ADA}"/>
              </a:ext>
            </a:extLst>
          </p:cNvPr>
          <p:cNvPicPr>
            <a:picLocks noChangeAspect="1"/>
          </p:cNvPicPr>
          <p:nvPr/>
        </p:nvPicPr>
        <p:blipFill>
          <a:blip r:embed="rId2"/>
          <a:stretch>
            <a:fillRect/>
          </a:stretch>
        </p:blipFill>
        <p:spPr>
          <a:xfrm>
            <a:off x="2463800" y="2401105"/>
            <a:ext cx="7264400" cy="3835400"/>
          </a:xfrm>
          <a:prstGeom prst="rect">
            <a:avLst/>
          </a:prstGeom>
        </p:spPr>
      </p:pic>
    </p:spTree>
    <p:extLst>
      <p:ext uri="{BB962C8B-B14F-4D97-AF65-F5344CB8AC3E}">
        <p14:creationId xmlns:p14="http://schemas.microsoft.com/office/powerpoint/2010/main" val="781973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35</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Profit Margin vs 20 most frequent users</a:t>
            </a:r>
          </a:p>
        </p:txBody>
      </p:sp>
      <p:sp>
        <p:nvSpPr>
          <p:cNvPr id="11" name="TextBox 10">
            <a:extLst>
              <a:ext uri="{FF2B5EF4-FFF2-40B4-BE49-F238E27FC236}">
                <a16:creationId xmlns:a16="http://schemas.microsoft.com/office/drawing/2014/main" id="{91AC8F02-B21D-547C-D4C6-8B33CA16E071}"/>
              </a:ext>
            </a:extLst>
          </p:cNvPr>
          <p:cNvSpPr txBox="1"/>
          <p:nvPr/>
        </p:nvSpPr>
        <p:spPr>
          <a:xfrm>
            <a:off x="431800" y="1634930"/>
            <a:ext cx="5129393" cy="646331"/>
          </a:xfrm>
          <a:prstGeom prst="rect">
            <a:avLst/>
          </a:prstGeom>
          <a:noFill/>
        </p:spPr>
        <p:txBody>
          <a:bodyPr wrap="square" rtlCol="0">
            <a:spAutoFit/>
          </a:bodyPr>
          <a:lstStyle/>
          <a:p>
            <a:pPr marL="285750" indent="-285750">
              <a:buFont typeface="Arial" panose="020B0604020202020204" pitchFamily="34" charset="0"/>
              <a:buChar char="•"/>
            </a:pPr>
            <a:r>
              <a:rPr lang="en-CA" dirty="0"/>
              <a:t>Analyzing the 20 most frequent cab users, we can observe a preference for </a:t>
            </a:r>
            <a:r>
              <a:rPr lang="en-CA" b="1" dirty="0"/>
              <a:t>Yellow cab</a:t>
            </a:r>
            <a:r>
              <a:rPr lang="en-CA" dirty="0"/>
              <a:t>.</a:t>
            </a:r>
          </a:p>
        </p:txBody>
      </p:sp>
      <p:pic>
        <p:nvPicPr>
          <p:cNvPr id="3" name="Picture 2" descr="Background pattern&#10;&#10;Description automatically generated">
            <a:extLst>
              <a:ext uri="{FF2B5EF4-FFF2-40B4-BE49-F238E27FC236}">
                <a16:creationId xmlns:a16="http://schemas.microsoft.com/office/drawing/2014/main" id="{737414B3-7E96-8D93-98D4-8C4007C43912}"/>
              </a:ext>
            </a:extLst>
          </p:cNvPr>
          <p:cNvPicPr>
            <a:picLocks noChangeAspect="1"/>
          </p:cNvPicPr>
          <p:nvPr/>
        </p:nvPicPr>
        <p:blipFill>
          <a:blip r:embed="rId2"/>
          <a:stretch>
            <a:fillRect/>
          </a:stretch>
        </p:blipFill>
        <p:spPr>
          <a:xfrm>
            <a:off x="4384057" y="1774588"/>
            <a:ext cx="7376143" cy="4383026"/>
          </a:xfrm>
          <a:prstGeom prst="rect">
            <a:avLst/>
          </a:prstGeom>
        </p:spPr>
      </p:pic>
    </p:spTree>
    <p:extLst>
      <p:ext uri="{BB962C8B-B14F-4D97-AF65-F5344CB8AC3E}">
        <p14:creationId xmlns:p14="http://schemas.microsoft.com/office/powerpoint/2010/main" val="994170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t>
            </a:r>
            <a:r>
              <a:rPr lang="en-US" sz="3500" b="1" dirty="0" err="1">
                <a:solidFill>
                  <a:schemeClr val="accent2"/>
                </a:solidFill>
              </a:rPr>
              <a:t>Analysisz</a:t>
            </a:r>
            <a:endParaRPr lang="en-US" sz="3500" b="1" dirty="0">
              <a:solidFill>
                <a:schemeClr val="accent2"/>
              </a:solidFill>
            </a:endParaRP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36</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Profit Margin vs User income</a:t>
            </a:r>
          </a:p>
        </p:txBody>
      </p:sp>
      <p:sp>
        <p:nvSpPr>
          <p:cNvPr id="12" name="TextBox 11">
            <a:extLst>
              <a:ext uri="{FF2B5EF4-FFF2-40B4-BE49-F238E27FC236}">
                <a16:creationId xmlns:a16="http://schemas.microsoft.com/office/drawing/2014/main" id="{68C5EDBD-2F9F-D2A9-E3EB-B8351881B5DB}"/>
              </a:ext>
            </a:extLst>
          </p:cNvPr>
          <p:cNvSpPr txBox="1"/>
          <p:nvPr/>
        </p:nvSpPr>
        <p:spPr>
          <a:xfrm>
            <a:off x="431800" y="1634930"/>
            <a:ext cx="5129393" cy="923330"/>
          </a:xfrm>
          <a:prstGeom prst="rect">
            <a:avLst/>
          </a:prstGeom>
          <a:noFill/>
        </p:spPr>
        <p:txBody>
          <a:bodyPr wrap="square" rtlCol="0">
            <a:spAutoFit/>
          </a:bodyPr>
          <a:lstStyle/>
          <a:p>
            <a:pPr marL="285750" indent="-285750">
              <a:buFont typeface="Arial" panose="020B0604020202020204" pitchFamily="34" charset="0"/>
              <a:buChar char="•"/>
            </a:pPr>
            <a:r>
              <a:rPr lang="en-CA" dirty="0"/>
              <a:t>The profit margins of the Yellow Cab and Pink Cab come from users with incomes/month ranging from $5,000 to $25,000. Most use a Yellow cab.</a:t>
            </a:r>
          </a:p>
        </p:txBody>
      </p:sp>
      <p:pic>
        <p:nvPicPr>
          <p:cNvPr id="7" name="Picture 6" descr="Chart, bar chart&#10;&#10;Description automatically generated">
            <a:extLst>
              <a:ext uri="{FF2B5EF4-FFF2-40B4-BE49-F238E27FC236}">
                <a16:creationId xmlns:a16="http://schemas.microsoft.com/office/drawing/2014/main" id="{57EFE3B4-553E-6B28-ED97-C445B2B8BD48}"/>
              </a:ext>
            </a:extLst>
          </p:cNvPr>
          <p:cNvPicPr>
            <a:picLocks noChangeAspect="1"/>
          </p:cNvPicPr>
          <p:nvPr/>
        </p:nvPicPr>
        <p:blipFill>
          <a:blip r:embed="rId2"/>
          <a:stretch>
            <a:fillRect/>
          </a:stretch>
        </p:blipFill>
        <p:spPr>
          <a:xfrm>
            <a:off x="2841597" y="2526708"/>
            <a:ext cx="6339736" cy="3970130"/>
          </a:xfrm>
          <a:prstGeom prst="rect">
            <a:avLst/>
          </a:prstGeom>
        </p:spPr>
      </p:pic>
    </p:spTree>
    <p:extLst>
      <p:ext uri="{BB962C8B-B14F-4D97-AF65-F5344CB8AC3E}">
        <p14:creationId xmlns:p14="http://schemas.microsoft.com/office/powerpoint/2010/main" val="626477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4247317"/>
          </a:xfrm>
          <a:prstGeom prst="rect">
            <a:avLst/>
          </a:prstGeom>
          <a:noFill/>
        </p:spPr>
        <p:txBody>
          <a:bodyPr wrap="square" rtlCol="0">
            <a:spAutoFit/>
          </a:bodyPr>
          <a:lstStyle/>
          <a:p>
            <a:r>
              <a:rPr lang="en-CA" b="1" dirty="0"/>
              <a:t>Conclusions from the Analysis</a:t>
            </a:r>
          </a:p>
          <a:p>
            <a:endParaRPr lang="en-CA" b="1" dirty="0"/>
          </a:p>
          <a:p>
            <a:pPr marL="342900" indent="-342900">
              <a:buFont typeface="+mj-lt"/>
              <a:buAutoNum type="arabicPeriod"/>
            </a:pPr>
            <a:r>
              <a:rPr lang="en-CA" dirty="0"/>
              <a:t>Evaluating all time period scenarios (Day, Weekday, Month and Year) in average, Yellow Cab always presents more cab users and so a better profit margin. </a:t>
            </a:r>
          </a:p>
          <a:p>
            <a:pPr marL="342900" indent="-342900">
              <a:buFont typeface="+mj-lt"/>
              <a:buAutoNum type="arabicPeriod"/>
            </a:pPr>
            <a:r>
              <a:rPr lang="en-CA" dirty="0"/>
              <a:t>The profit margin increases with the increase in the number of customers. However, this increase is not proportional, as it varies according to each city and the cities charges differently.</a:t>
            </a:r>
          </a:p>
          <a:p>
            <a:pPr marL="342900" indent="-342900">
              <a:buFont typeface="+mj-lt"/>
              <a:buAutoNum type="arabicPeriod"/>
            </a:pPr>
            <a:r>
              <a:rPr lang="en-CA" dirty="0"/>
              <a:t>NY represents about 57% of the total profit of the two cab companies combined. 86% of all cabs in NY are Yellow Cab.</a:t>
            </a:r>
          </a:p>
          <a:p>
            <a:pPr marL="342900" indent="-342900">
              <a:buFont typeface="+mj-lt"/>
              <a:buAutoNum type="arabicPeriod"/>
            </a:pPr>
            <a:r>
              <a:rPr lang="en-CA" dirty="0"/>
              <a:t>Yellow cab owns 89% of the total profit margin made by both cab companies </a:t>
            </a:r>
          </a:p>
          <a:p>
            <a:pPr marL="342900" indent="-342900">
              <a:buFont typeface="+mj-lt"/>
              <a:buAutoNum type="arabicPeriod"/>
            </a:pPr>
            <a:r>
              <a:rPr lang="en-CA" dirty="0"/>
              <a:t>Analyzing the 20 most frequent cab users, we observe a preference for Yellow cab.</a:t>
            </a:r>
          </a:p>
          <a:p>
            <a:pPr marL="342900" indent="-342900">
              <a:buFont typeface="+mj-lt"/>
              <a:buAutoNum type="arabicPeriod"/>
            </a:pPr>
            <a:r>
              <a:rPr lang="en-CA" dirty="0"/>
              <a:t>Based on the contingency tables we can infer that Yellow Cab company has ~76.5% of the all available cabs (when compared with Pink Cab).</a:t>
            </a:r>
          </a:p>
          <a:p>
            <a:br>
              <a:rPr lang="en-CA" b="1" dirty="0"/>
            </a:br>
            <a:r>
              <a:rPr lang="en-CA" dirty="0">
                <a:solidFill>
                  <a:srgbClr val="FF0000"/>
                </a:solidFill>
              </a:rPr>
              <a:t>The </a:t>
            </a:r>
            <a:r>
              <a:rPr lang="en-CA" b="1" dirty="0">
                <a:solidFill>
                  <a:srgbClr val="FF0000"/>
                </a:solidFill>
              </a:rPr>
              <a:t>Yellow cab</a:t>
            </a:r>
            <a:r>
              <a:rPr lang="en-CA" dirty="0">
                <a:solidFill>
                  <a:srgbClr val="FF0000"/>
                </a:solidFill>
              </a:rPr>
              <a:t> is an older company on the market, with a higher profit margin, probably more cars on the streets and has also a greater user fidelity. For that reason we recommend Yellow Cab as the company to invest in.</a:t>
            </a:r>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dirty="0">
              <a:solidFill>
                <a:schemeClr val="accent2"/>
              </a:solidFill>
              <a:latin typeface="+mj-lt"/>
            </a:endParaRPr>
          </a:p>
        </p:txBody>
      </p:sp>
      <p:sp>
        <p:nvSpPr>
          <p:cNvPr id="6" name="Footer Placeholder 5">
            <a:extLst>
              <a:ext uri="{FF2B5EF4-FFF2-40B4-BE49-F238E27FC236}">
                <a16:creationId xmlns:a16="http://schemas.microsoft.com/office/drawing/2014/main" id="{420E9FCD-1693-7346-9175-71C4CBDA0535}"/>
              </a:ext>
            </a:extLst>
          </p:cNvPr>
          <p:cNvSpPr>
            <a:spLocks noGrp="1"/>
          </p:cNvSpPr>
          <p:nvPr>
            <p:ph type="ftr" sz="quarter" idx="11"/>
          </p:nvPr>
        </p:nvSpPr>
        <p:spPr/>
        <p:txBody>
          <a:bodyPr/>
          <a:lstStyle/>
          <a:p>
            <a:r>
              <a:rPr lang="en-US"/>
              <a:t>G2M Insight for Cab Investment</a:t>
            </a:r>
          </a:p>
        </p:txBody>
      </p:sp>
      <p:sp>
        <p:nvSpPr>
          <p:cNvPr id="7" name="Slide Number Placeholder 6">
            <a:extLst>
              <a:ext uri="{FF2B5EF4-FFF2-40B4-BE49-F238E27FC236}">
                <a16:creationId xmlns:a16="http://schemas.microsoft.com/office/drawing/2014/main" id="{E671CA2D-18D7-424E-8908-0DE5B0AC3485}"/>
              </a:ext>
            </a:extLst>
          </p:cNvPr>
          <p:cNvSpPr>
            <a:spLocks noGrp="1"/>
          </p:cNvSpPr>
          <p:nvPr>
            <p:ph type="sldNum" sz="quarter" idx="12"/>
          </p:nvPr>
        </p:nvSpPr>
        <p:spPr/>
        <p:txBody>
          <a:bodyPr/>
          <a:lstStyle/>
          <a:p>
            <a:fld id="{F3281B17-8789-6B4C-B449-7FC9CCFFE3A3}" type="slidenum">
              <a:rPr lang="en-US" smtClean="0"/>
              <a:t>37</a:t>
            </a:fld>
            <a:endParaRPr lang="en-US"/>
          </a:p>
        </p:txBody>
      </p:sp>
      <p:sp>
        <p:nvSpPr>
          <p:cNvPr id="8" name="Date Placeholder 7">
            <a:extLst>
              <a:ext uri="{FF2B5EF4-FFF2-40B4-BE49-F238E27FC236}">
                <a16:creationId xmlns:a16="http://schemas.microsoft.com/office/drawing/2014/main" id="{1B32E065-E83F-B641-BB14-4E5600492B6C}"/>
              </a:ext>
            </a:extLst>
          </p:cNvPr>
          <p:cNvSpPr>
            <a:spLocks noGrp="1"/>
          </p:cNvSpPr>
          <p:nvPr>
            <p:ph type="dt" sz="half" idx="10"/>
          </p:nvPr>
        </p:nvSpPr>
        <p:spPr/>
        <p:txBody>
          <a:bodyPr/>
          <a:lstStyle/>
          <a:p>
            <a:fld id="{6EDA7DBE-3659-4245-B8A5-72421ED83F28}" type="datetime1">
              <a:rPr lang="en-CA" smtClean="0"/>
              <a:t>2022-04-26</a:t>
            </a:fld>
            <a:endParaRPr lang="en-US"/>
          </a:p>
        </p:txBody>
      </p:sp>
      <p:sp>
        <p:nvSpPr>
          <p:cNvPr id="10" name="Title 1">
            <a:extLst>
              <a:ext uri="{FF2B5EF4-FFF2-40B4-BE49-F238E27FC236}">
                <a16:creationId xmlns:a16="http://schemas.microsoft.com/office/drawing/2014/main" id="{8E7CB50E-1713-0042-B283-D5DD4CF77834}"/>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Recommendations</a:t>
            </a:r>
          </a:p>
        </p:txBody>
      </p:sp>
    </p:spTree>
    <p:extLst>
      <p:ext uri="{BB962C8B-B14F-4D97-AF65-F5344CB8AC3E}">
        <p14:creationId xmlns:p14="http://schemas.microsoft.com/office/powerpoint/2010/main" val="3544474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319522" y="2601119"/>
            <a:ext cx="5558973" cy="1655762"/>
          </a:xfrm>
        </p:spPr>
        <p:txBody>
          <a:bodyPr anchor="t">
            <a:normAutofit/>
          </a:bodyPr>
          <a:lstStyle/>
          <a:p>
            <a:r>
              <a:rPr lang="en-US" sz="7200" b="1" dirty="0">
                <a:solidFill>
                  <a:srgbClr val="FF6600"/>
                </a:solidFill>
                <a:latin typeface="Calibri" panose="020F0502020204030204" pitchFamily="34" charset="0"/>
                <a:cs typeface="Calibri" panose="020F0502020204030204" pitchFamily="34" charset="0"/>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
        <p:nvSpPr>
          <p:cNvPr id="5" name="Date Placeholder 4">
            <a:extLst>
              <a:ext uri="{FF2B5EF4-FFF2-40B4-BE49-F238E27FC236}">
                <a16:creationId xmlns:a16="http://schemas.microsoft.com/office/drawing/2014/main" id="{A3EEAD58-75A4-8A4A-A354-0DC3A8FDD1A1}"/>
              </a:ext>
            </a:extLst>
          </p:cNvPr>
          <p:cNvSpPr>
            <a:spLocks noGrp="1"/>
          </p:cNvSpPr>
          <p:nvPr>
            <p:ph type="dt" sz="half" idx="10"/>
          </p:nvPr>
        </p:nvSpPr>
        <p:spPr/>
        <p:txBody>
          <a:bodyPr/>
          <a:lstStyle/>
          <a:p>
            <a:fld id="{54CC66AA-25C8-BF4C-9E58-9CF0A5550330}" type="datetime1">
              <a:rPr lang="en-CA" smtClean="0"/>
              <a:t>2022-04-25</a:t>
            </a:fld>
            <a:endParaRPr lang="en-US"/>
          </a:p>
        </p:txBody>
      </p:sp>
      <p:sp>
        <p:nvSpPr>
          <p:cNvPr id="8" name="Footer Placeholder 7">
            <a:extLst>
              <a:ext uri="{FF2B5EF4-FFF2-40B4-BE49-F238E27FC236}">
                <a16:creationId xmlns:a16="http://schemas.microsoft.com/office/drawing/2014/main" id="{37CBC71C-4845-7A49-BB8F-E66807CD9CFB}"/>
              </a:ext>
            </a:extLst>
          </p:cNvPr>
          <p:cNvSpPr>
            <a:spLocks noGrp="1"/>
          </p:cNvSpPr>
          <p:nvPr>
            <p:ph type="ftr" sz="quarter" idx="11"/>
          </p:nvPr>
        </p:nvSpPr>
        <p:spPr/>
        <p:txBody>
          <a:bodyPr/>
          <a:lstStyle/>
          <a:p>
            <a:r>
              <a:rPr lang="en-US"/>
              <a:t>G2M Insight for Cab Investment</a:t>
            </a:r>
          </a:p>
        </p:txBody>
      </p:sp>
      <p:sp>
        <p:nvSpPr>
          <p:cNvPr id="9" name="Slide Number Placeholder 8">
            <a:extLst>
              <a:ext uri="{FF2B5EF4-FFF2-40B4-BE49-F238E27FC236}">
                <a16:creationId xmlns:a16="http://schemas.microsoft.com/office/drawing/2014/main" id="{F1470747-DCF8-A440-81B0-F6BA0BC569CE}"/>
              </a:ext>
            </a:extLst>
          </p:cNvPr>
          <p:cNvSpPr>
            <a:spLocks noGrp="1"/>
          </p:cNvSpPr>
          <p:nvPr>
            <p:ph type="sldNum" sz="quarter" idx="12"/>
          </p:nvPr>
        </p:nvSpPr>
        <p:spPr/>
        <p:txBody>
          <a:bodyPr/>
          <a:lstStyle/>
          <a:p>
            <a:fld id="{F3281B17-8789-6B4C-B449-7FC9CCFFE3A3}" type="slidenum">
              <a:rPr lang="en-US" smtClean="0"/>
              <a:t>38</a:t>
            </a:fld>
            <a:endParaRPr lang="en-US"/>
          </a:p>
        </p:txBody>
      </p:sp>
    </p:spTree>
    <p:extLst>
      <p:ext uri="{BB962C8B-B14F-4D97-AF65-F5344CB8AC3E}">
        <p14:creationId xmlns:p14="http://schemas.microsoft.com/office/powerpoint/2010/main" val="1067902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4</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2022-04-26</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Dataset Statistics</a:t>
            </a:r>
          </a:p>
        </p:txBody>
      </p:sp>
      <p:pic>
        <p:nvPicPr>
          <p:cNvPr id="26" name="Picture 25" descr="Table&#10;&#10;Description automatically generated with medium confidence">
            <a:extLst>
              <a:ext uri="{FF2B5EF4-FFF2-40B4-BE49-F238E27FC236}">
                <a16:creationId xmlns:a16="http://schemas.microsoft.com/office/drawing/2014/main" id="{93DA2251-601F-17D0-40C0-C074A3617A4F}"/>
              </a:ext>
            </a:extLst>
          </p:cNvPr>
          <p:cNvPicPr>
            <a:picLocks noChangeAspect="1"/>
          </p:cNvPicPr>
          <p:nvPr/>
        </p:nvPicPr>
        <p:blipFill>
          <a:blip r:embed="rId2"/>
          <a:stretch>
            <a:fillRect/>
          </a:stretch>
        </p:blipFill>
        <p:spPr>
          <a:xfrm>
            <a:off x="5867400" y="1417637"/>
            <a:ext cx="5029200" cy="4965405"/>
          </a:xfrm>
          <a:prstGeom prst="rect">
            <a:avLst/>
          </a:prstGeom>
        </p:spPr>
      </p:pic>
      <p:sp>
        <p:nvSpPr>
          <p:cNvPr id="36" name="TextBox 35">
            <a:extLst>
              <a:ext uri="{FF2B5EF4-FFF2-40B4-BE49-F238E27FC236}">
                <a16:creationId xmlns:a16="http://schemas.microsoft.com/office/drawing/2014/main" id="{4F55B6F4-BEB9-8D96-1A30-B0FAE76F1C85}"/>
              </a:ext>
            </a:extLst>
          </p:cNvPr>
          <p:cNvSpPr txBox="1"/>
          <p:nvPr/>
        </p:nvSpPr>
        <p:spPr>
          <a:xfrm>
            <a:off x="431800" y="1634931"/>
            <a:ext cx="4727713" cy="1477328"/>
          </a:xfrm>
          <a:prstGeom prst="rect">
            <a:avLst/>
          </a:prstGeom>
          <a:noFill/>
        </p:spPr>
        <p:txBody>
          <a:bodyPr wrap="square" rtlCol="0">
            <a:spAutoFit/>
          </a:bodyPr>
          <a:lstStyle/>
          <a:p>
            <a:r>
              <a:rPr lang="en-US" dirty="0"/>
              <a:t>Dataset: </a:t>
            </a:r>
            <a:r>
              <a:rPr lang="en-US" b="1" dirty="0"/>
              <a:t>all_data:</a:t>
            </a:r>
          </a:p>
          <a:p>
            <a:endParaRPr lang="en-US" b="1" dirty="0"/>
          </a:p>
          <a:p>
            <a:pPr marL="285750" indent="-285750">
              <a:buFont typeface="Arial" panose="020B0604020202020204" pitchFamily="34" charset="0"/>
              <a:buChar char="•"/>
            </a:pPr>
            <a:r>
              <a:rPr lang="en-CA" dirty="0"/>
              <a:t>After the merging there're no missing values and the data types are according to the attributes. </a:t>
            </a:r>
          </a:p>
        </p:txBody>
      </p:sp>
    </p:spTree>
    <p:extLst>
      <p:ext uri="{BB962C8B-B14F-4D97-AF65-F5344CB8AC3E}">
        <p14:creationId xmlns:p14="http://schemas.microsoft.com/office/powerpoint/2010/main" val="21205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38199" y="3327965"/>
            <a:ext cx="4727713" cy="2862322"/>
          </a:xfrm>
          <a:prstGeom prst="rect">
            <a:avLst/>
          </a:prstGeom>
          <a:noFill/>
        </p:spPr>
        <p:txBody>
          <a:bodyPr wrap="square" rtlCol="0">
            <a:spAutoFit/>
          </a:bodyPr>
          <a:lstStyle/>
          <a:p>
            <a:pPr marL="285750" indent="-285750">
              <a:buFont typeface="Arial" panose="020B0604020202020204" pitchFamily="34" charset="0"/>
              <a:buChar char="•"/>
            </a:pPr>
            <a:endParaRPr lang="en-US" dirty="0"/>
          </a:p>
          <a:p>
            <a:r>
              <a:rPr lang="en-US" b="1" dirty="0"/>
              <a:t>Assumptions:</a:t>
            </a:r>
          </a:p>
          <a:p>
            <a:endParaRPr lang="en-US" b="1" dirty="0"/>
          </a:p>
          <a:p>
            <a:pPr marL="285750" indent="-285750">
              <a:buFont typeface="Arial" panose="020B0604020202020204" pitchFamily="34" charset="0"/>
              <a:buChar char="•"/>
            </a:pPr>
            <a:r>
              <a:rPr lang="en-US" dirty="0"/>
              <a:t>The extreme values in Price_Charged attribute will not be treated as outliers. </a:t>
            </a:r>
            <a:r>
              <a:rPr lang="en-CA" dirty="0"/>
              <a:t>It shows that there are fewer trips with high prices charged (and so high mileage).</a:t>
            </a:r>
            <a:endParaRPr lang="en-US" dirty="0"/>
          </a:p>
          <a:p>
            <a:pPr marL="285750" indent="-285750">
              <a:buFont typeface="Arial" panose="020B0604020202020204" pitchFamily="34" charset="0"/>
              <a:buChar char="•"/>
            </a:pPr>
            <a:r>
              <a:rPr lang="en-US" dirty="0"/>
              <a:t>“Users” attribute is treated as number of cab users (Yellow Cab, Pink Cab and others) per city.</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5</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2022-04-25</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Dataset Statistics</a:t>
            </a:r>
          </a:p>
        </p:txBody>
      </p:sp>
      <p:pic>
        <p:nvPicPr>
          <p:cNvPr id="14" name="Picture 13" descr="A black screen with white text&#10;&#10;Description automatically generated with low confidence">
            <a:extLst>
              <a:ext uri="{FF2B5EF4-FFF2-40B4-BE49-F238E27FC236}">
                <a16:creationId xmlns:a16="http://schemas.microsoft.com/office/drawing/2014/main" id="{5E4B0645-BC70-8F36-43F8-6BAE77502E8D}"/>
              </a:ext>
            </a:extLst>
          </p:cNvPr>
          <p:cNvPicPr>
            <a:picLocks noChangeAspect="1"/>
          </p:cNvPicPr>
          <p:nvPr/>
        </p:nvPicPr>
        <p:blipFill>
          <a:blip r:embed="rId2"/>
          <a:stretch>
            <a:fillRect/>
          </a:stretch>
        </p:blipFill>
        <p:spPr>
          <a:xfrm>
            <a:off x="1201460" y="1724400"/>
            <a:ext cx="9804400" cy="1714500"/>
          </a:xfrm>
          <a:prstGeom prst="rect">
            <a:avLst/>
          </a:prstGeom>
        </p:spPr>
      </p:pic>
      <p:sp>
        <p:nvSpPr>
          <p:cNvPr id="23" name="TextBox 22">
            <a:extLst>
              <a:ext uri="{FF2B5EF4-FFF2-40B4-BE49-F238E27FC236}">
                <a16:creationId xmlns:a16="http://schemas.microsoft.com/office/drawing/2014/main" id="{DDAC5429-7288-D5EC-91B4-C92FEC823501}"/>
              </a:ext>
            </a:extLst>
          </p:cNvPr>
          <p:cNvSpPr txBox="1"/>
          <p:nvPr/>
        </p:nvSpPr>
        <p:spPr>
          <a:xfrm>
            <a:off x="5032800" y="1335600"/>
            <a:ext cx="2125390" cy="646331"/>
          </a:xfrm>
          <a:prstGeom prst="rect">
            <a:avLst/>
          </a:prstGeom>
          <a:noFill/>
        </p:spPr>
        <p:txBody>
          <a:bodyPr wrap="none" rtlCol="0">
            <a:spAutoFit/>
          </a:bodyPr>
          <a:lstStyle/>
          <a:p>
            <a:r>
              <a:rPr lang="en-US" dirty="0"/>
              <a:t>Categorical Attribute</a:t>
            </a:r>
            <a:endParaRPr lang="en-CA" dirty="0"/>
          </a:p>
          <a:p>
            <a:endParaRPr lang="en-US" dirty="0"/>
          </a:p>
        </p:txBody>
      </p:sp>
      <p:pic>
        <p:nvPicPr>
          <p:cNvPr id="3" name="Picture 2" descr="Table&#10;&#10;Description automatically generated with medium confidence">
            <a:extLst>
              <a:ext uri="{FF2B5EF4-FFF2-40B4-BE49-F238E27FC236}">
                <a16:creationId xmlns:a16="http://schemas.microsoft.com/office/drawing/2014/main" id="{3641D30F-2591-656C-257C-7BCE87CC4D49}"/>
              </a:ext>
            </a:extLst>
          </p:cNvPr>
          <p:cNvPicPr>
            <a:picLocks noChangeAspect="1"/>
          </p:cNvPicPr>
          <p:nvPr/>
        </p:nvPicPr>
        <p:blipFill>
          <a:blip r:embed="rId3"/>
          <a:stretch>
            <a:fillRect/>
          </a:stretch>
        </p:blipFill>
        <p:spPr>
          <a:xfrm>
            <a:off x="6154460" y="3465361"/>
            <a:ext cx="4851400" cy="2819400"/>
          </a:xfrm>
          <a:prstGeom prst="rect">
            <a:avLst/>
          </a:prstGeom>
        </p:spPr>
      </p:pic>
    </p:spTree>
    <p:extLst>
      <p:ext uri="{BB962C8B-B14F-4D97-AF65-F5344CB8AC3E}">
        <p14:creationId xmlns:p14="http://schemas.microsoft.com/office/powerpoint/2010/main" val="347405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385B353A-0F0B-0243-B9EE-09311339478E}"/>
              </a:ext>
            </a:extLst>
          </p:cNvPr>
          <p:cNvSpPr>
            <a:spLocks noGrp="1"/>
          </p:cNvSpPr>
          <p:nvPr>
            <p:ph type="ftr" sz="quarter" idx="11"/>
          </p:nvPr>
        </p:nvSpPr>
        <p:spPr/>
        <p:txBody>
          <a:bodyPr/>
          <a:lstStyle/>
          <a:p>
            <a:r>
              <a:rPr lang="en-US"/>
              <a:t>G2M Insight for Cab Investment</a:t>
            </a:r>
          </a:p>
        </p:txBody>
      </p:sp>
      <p:sp>
        <p:nvSpPr>
          <p:cNvPr id="19" name="Slide Number Placeholder 18">
            <a:extLst>
              <a:ext uri="{FF2B5EF4-FFF2-40B4-BE49-F238E27FC236}">
                <a16:creationId xmlns:a16="http://schemas.microsoft.com/office/drawing/2014/main" id="{8695A452-BBE8-5C46-ACAB-75700B12BCE9}"/>
              </a:ext>
            </a:extLst>
          </p:cNvPr>
          <p:cNvSpPr>
            <a:spLocks noGrp="1"/>
          </p:cNvSpPr>
          <p:nvPr>
            <p:ph type="sldNum" sz="quarter" idx="12"/>
          </p:nvPr>
        </p:nvSpPr>
        <p:spPr/>
        <p:txBody>
          <a:bodyPr/>
          <a:lstStyle/>
          <a:p>
            <a:fld id="{F3281B17-8789-6B4C-B449-7FC9CCFFE3A3}" type="slidenum">
              <a:rPr lang="en-US" smtClean="0"/>
              <a:t>6</a:t>
            </a:fld>
            <a:endParaRPr lang="en-US"/>
          </a:p>
        </p:txBody>
      </p:sp>
      <p:sp>
        <p:nvSpPr>
          <p:cNvPr id="22" name="Date Placeholder 21">
            <a:extLst>
              <a:ext uri="{FF2B5EF4-FFF2-40B4-BE49-F238E27FC236}">
                <a16:creationId xmlns:a16="http://schemas.microsoft.com/office/drawing/2014/main" id="{3B07B327-50D1-3D47-8A16-38A0058A70D1}"/>
              </a:ext>
            </a:extLst>
          </p:cNvPr>
          <p:cNvSpPr>
            <a:spLocks noGrp="1"/>
          </p:cNvSpPr>
          <p:nvPr>
            <p:ph type="dt" sz="half" idx="10"/>
          </p:nvPr>
        </p:nvSpPr>
        <p:spPr/>
        <p:txBody>
          <a:bodyPr/>
          <a:lstStyle/>
          <a:p>
            <a:fld id="{7562AFF7-31C9-CC44-A8FE-8E4305DAED23}" type="datetime1">
              <a:rPr lang="en-CA" smtClean="0"/>
              <a:t>2022-04-25</a:t>
            </a:fld>
            <a:endParaRPr lang="en-US"/>
          </a:p>
        </p:txBody>
      </p:sp>
      <p:sp>
        <p:nvSpPr>
          <p:cNvPr id="34" name="Title 1">
            <a:extLst>
              <a:ext uri="{FF2B5EF4-FFF2-40B4-BE49-F238E27FC236}">
                <a16:creationId xmlns:a16="http://schemas.microsoft.com/office/drawing/2014/main" id="{3DFB2EBC-EE5D-1A40-8EA0-25AAD54506C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Dataset Statistics</a:t>
            </a:r>
          </a:p>
        </p:txBody>
      </p:sp>
      <p:pic>
        <p:nvPicPr>
          <p:cNvPr id="3" name="Picture 2" descr="A black screen with white text&#10;&#10;Description automatically generated with low confidence">
            <a:extLst>
              <a:ext uri="{FF2B5EF4-FFF2-40B4-BE49-F238E27FC236}">
                <a16:creationId xmlns:a16="http://schemas.microsoft.com/office/drawing/2014/main" id="{85DBCF13-8CE5-C3C9-B330-84F764F46D76}"/>
              </a:ext>
            </a:extLst>
          </p:cNvPr>
          <p:cNvPicPr>
            <a:picLocks noChangeAspect="1"/>
          </p:cNvPicPr>
          <p:nvPr/>
        </p:nvPicPr>
        <p:blipFill>
          <a:blip r:embed="rId2"/>
          <a:stretch>
            <a:fillRect/>
          </a:stretch>
        </p:blipFill>
        <p:spPr>
          <a:xfrm>
            <a:off x="525968" y="1724720"/>
            <a:ext cx="11214100" cy="1765300"/>
          </a:xfrm>
          <a:prstGeom prst="rect">
            <a:avLst/>
          </a:prstGeom>
        </p:spPr>
      </p:pic>
      <p:sp>
        <p:nvSpPr>
          <p:cNvPr id="11" name="TextBox 10">
            <a:extLst>
              <a:ext uri="{FF2B5EF4-FFF2-40B4-BE49-F238E27FC236}">
                <a16:creationId xmlns:a16="http://schemas.microsoft.com/office/drawing/2014/main" id="{F011D13D-2A4C-D19F-1A49-A3B1ADC66CC9}"/>
              </a:ext>
            </a:extLst>
          </p:cNvPr>
          <p:cNvSpPr txBox="1"/>
          <p:nvPr/>
        </p:nvSpPr>
        <p:spPr>
          <a:xfrm>
            <a:off x="5033305" y="1334730"/>
            <a:ext cx="2045047" cy="646331"/>
          </a:xfrm>
          <a:prstGeom prst="rect">
            <a:avLst/>
          </a:prstGeom>
          <a:noFill/>
        </p:spPr>
        <p:txBody>
          <a:bodyPr wrap="none" rtlCol="0">
            <a:spAutoFit/>
          </a:bodyPr>
          <a:lstStyle/>
          <a:p>
            <a:r>
              <a:rPr lang="en-US" dirty="0"/>
              <a:t>Numerical Attribute</a:t>
            </a:r>
            <a:endParaRPr lang="en-CA" dirty="0"/>
          </a:p>
          <a:p>
            <a:endParaRPr lang="en-US" dirty="0"/>
          </a:p>
        </p:txBody>
      </p:sp>
      <p:pic>
        <p:nvPicPr>
          <p:cNvPr id="8" name="Picture 7" descr="A picture containing text, road, scoreboard, monitor&#10;&#10;Description automatically generated">
            <a:extLst>
              <a:ext uri="{FF2B5EF4-FFF2-40B4-BE49-F238E27FC236}">
                <a16:creationId xmlns:a16="http://schemas.microsoft.com/office/drawing/2014/main" id="{DDC4EE11-19C2-3064-E882-12A10655447E}"/>
              </a:ext>
            </a:extLst>
          </p:cNvPr>
          <p:cNvPicPr>
            <a:picLocks noChangeAspect="1"/>
          </p:cNvPicPr>
          <p:nvPr/>
        </p:nvPicPr>
        <p:blipFill>
          <a:blip r:embed="rId3"/>
          <a:stretch>
            <a:fillRect/>
          </a:stretch>
        </p:blipFill>
        <p:spPr>
          <a:xfrm>
            <a:off x="381574" y="3501314"/>
            <a:ext cx="11465869" cy="2955121"/>
          </a:xfrm>
          <a:prstGeom prst="rect">
            <a:avLst/>
          </a:prstGeom>
        </p:spPr>
      </p:pic>
    </p:spTree>
    <p:extLst>
      <p:ext uri="{BB962C8B-B14F-4D97-AF65-F5344CB8AC3E}">
        <p14:creationId xmlns:p14="http://schemas.microsoft.com/office/powerpoint/2010/main" val="3936983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7</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2022-04-25</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Cab trips vs Date of travel (Numerical)</a:t>
            </a:r>
          </a:p>
        </p:txBody>
      </p:sp>
      <p:pic>
        <p:nvPicPr>
          <p:cNvPr id="28" name="Picture 27" descr="Chart, histogram&#10;&#10;Description automatically generated">
            <a:extLst>
              <a:ext uri="{FF2B5EF4-FFF2-40B4-BE49-F238E27FC236}">
                <a16:creationId xmlns:a16="http://schemas.microsoft.com/office/drawing/2014/main" id="{50726745-57D1-729D-53EB-D2A10DF2470C}"/>
              </a:ext>
            </a:extLst>
          </p:cNvPr>
          <p:cNvPicPr>
            <a:picLocks noChangeAspect="1"/>
          </p:cNvPicPr>
          <p:nvPr/>
        </p:nvPicPr>
        <p:blipFill>
          <a:blip r:embed="rId2"/>
          <a:stretch>
            <a:fillRect/>
          </a:stretch>
        </p:blipFill>
        <p:spPr>
          <a:xfrm>
            <a:off x="5461000" y="1634931"/>
            <a:ext cx="6299200" cy="4470400"/>
          </a:xfrm>
          <a:prstGeom prst="rect">
            <a:avLst/>
          </a:prstGeom>
        </p:spPr>
      </p:pic>
      <p:sp>
        <p:nvSpPr>
          <p:cNvPr id="29" name="TextBox 28">
            <a:extLst>
              <a:ext uri="{FF2B5EF4-FFF2-40B4-BE49-F238E27FC236}">
                <a16:creationId xmlns:a16="http://schemas.microsoft.com/office/drawing/2014/main" id="{036FA468-B838-9046-F036-B4D70850395D}"/>
              </a:ext>
            </a:extLst>
          </p:cNvPr>
          <p:cNvSpPr txBox="1"/>
          <p:nvPr/>
        </p:nvSpPr>
        <p:spPr>
          <a:xfrm>
            <a:off x="431800" y="1634931"/>
            <a:ext cx="4727713" cy="1200329"/>
          </a:xfrm>
          <a:prstGeom prst="rect">
            <a:avLst/>
          </a:prstGeom>
          <a:noFill/>
        </p:spPr>
        <p:txBody>
          <a:bodyPr wrap="square" rtlCol="0">
            <a:spAutoFit/>
          </a:bodyPr>
          <a:lstStyle/>
          <a:p>
            <a:pPr marL="285750" indent="-285750">
              <a:buFont typeface="Arial" panose="020B0604020202020204" pitchFamily="34" charset="0"/>
              <a:buChar char="•"/>
            </a:pPr>
            <a:r>
              <a:rPr lang="en-CA" dirty="0"/>
              <a:t>There is a pattern showing that the number of trips (cab users) increases from the beginning to the end of each year for both cab companies.</a:t>
            </a:r>
          </a:p>
        </p:txBody>
      </p:sp>
    </p:spTree>
    <p:extLst>
      <p:ext uri="{BB962C8B-B14F-4D97-AF65-F5344CB8AC3E}">
        <p14:creationId xmlns:p14="http://schemas.microsoft.com/office/powerpoint/2010/main" val="3848111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8</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Cab trips vs Date of travel (Numerical)</a:t>
            </a:r>
          </a:p>
        </p:txBody>
      </p:sp>
      <p:pic>
        <p:nvPicPr>
          <p:cNvPr id="4" name="Picture 3" descr="Chart, treemap chart&#10;&#10;Description automatically generated">
            <a:extLst>
              <a:ext uri="{FF2B5EF4-FFF2-40B4-BE49-F238E27FC236}">
                <a16:creationId xmlns:a16="http://schemas.microsoft.com/office/drawing/2014/main" id="{55ED37B5-3BCB-3E35-A13D-66D0AA40092B}"/>
              </a:ext>
            </a:extLst>
          </p:cNvPr>
          <p:cNvPicPr>
            <a:picLocks noChangeAspect="1"/>
          </p:cNvPicPr>
          <p:nvPr/>
        </p:nvPicPr>
        <p:blipFill>
          <a:blip r:embed="rId2"/>
          <a:stretch>
            <a:fillRect/>
          </a:stretch>
        </p:blipFill>
        <p:spPr>
          <a:xfrm>
            <a:off x="5461000" y="1634931"/>
            <a:ext cx="6299200" cy="4470400"/>
          </a:xfrm>
          <a:prstGeom prst="rect">
            <a:avLst/>
          </a:prstGeom>
        </p:spPr>
      </p:pic>
      <p:sp>
        <p:nvSpPr>
          <p:cNvPr id="12" name="TextBox 11">
            <a:extLst>
              <a:ext uri="{FF2B5EF4-FFF2-40B4-BE49-F238E27FC236}">
                <a16:creationId xmlns:a16="http://schemas.microsoft.com/office/drawing/2014/main" id="{F8336E62-CF4F-14B7-1A57-A730D68BEC76}"/>
              </a:ext>
            </a:extLst>
          </p:cNvPr>
          <p:cNvSpPr txBox="1"/>
          <p:nvPr/>
        </p:nvSpPr>
        <p:spPr>
          <a:xfrm>
            <a:off x="431800" y="1634931"/>
            <a:ext cx="4727713" cy="923330"/>
          </a:xfrm>
          <a:prstGeom prst="rect">
            <a:avLst/>
          </a:prstGeom>
          <a:noFill/>
        </p:spPr>
        <p:txBody>
          <a:bodyPr wrap="square" rtlCol="0">
            <a:spAutoFit/>
          </a:bodyPr>
          <a:lstStyle/>
          <a:p>
            <a:pPr marL="285750" indent="-285750">
              <a:buFont typeface="Arial" panose="020B0604020202020204" pitchFamily="34" charset="0"/>
              <a:buChar char="•"/>
            </a:pPr>
            <a:r>
              <a:rPr lang="en-CA" dirty="0"/>
              <a:t>Most cab trips were within 10 to 39 km with a few over 40 km, and the majority with the </a:t>
            </a:r>
            <a:r>
              <a:rPr lang="en-CA" b="1" dirty="0"/>
              <a:t>Yellow Cab.</a:t>
            </a:r>
          </a:p>
        </p:txBody>
      </p:sp>
    </p:spTree>
    <p:extLst>
      <p:ext uri="{BB962C8B-B14F-4D97-AF65-F5344CB8AC3E}">
        <p14:creationId xmlns:p14="http://schemas.microsoft.com/office/powerpoint/2010/main" val="35678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a:solidFill>
                <a:schemeClr val="bg2">
                  <a:lumMod val="25000"/>
                </a:schemeClr>
              </a:solidFill>
              <a:latin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61127C0-5A56-7F49-BF00-FA73BB10B307}"/>
              </a:ext>
            </a:extLst>
          </p:cNvPr>
          <p:cNvSpPr>
            <a:spLocks noGrp="1"/>
          </p:cNvSpPr>
          <p:nvPr>
            <p:ph type="ftr" sz="quarter" idx="11"/>
          </p:nvPr>
        </p:nvSpPr>
        <p:spPr/>
        <p:txBody>
          <a:bodyPr/>
          <a:lstStyle/>
          <a:p>
            <a:r>
              <a:rPr lang="en-US"/>
              <a:t>G2M Insight for Cab Investment</a:t>
            </a:r>
          </a:p>
        </p:txBody>
      </p:sp>
      <p:sp>
        <p:nvSpPr>
          <p:cNvPr id="11" name="Slide Number Placeholder 10">
            <a:extLst>
              <a:ext uri="{FF2B5EF4-FFF2-40B4-BE49-F238E27FC236}">
                <a16:creationId xmlns:a16="http://schemas.microsoft.com/office/drawing/2014/main" id="{948C9FE8-F0E4-A94B-9D74-695B027DF9F2}"/>
              </a:ext>
            </a:extLst>
          </p:cNvPr>
          <p:cNvSpPr>
            <a:spLocks noGrp="1"/>
          </p:cNvSpPr>
          <p:nvPr>
            <p:ph type="sldNum" sz="quarter" idx="12"/>
          </p:nvPr>
        </p:nvSpPr>
        <p:spPr/>
        <p:txBody>
          <a:bodyPr/>
          <a:lstStyle/>
          <a:p>
            <a:fld id="{F3281B17-8789-6B4C-B449-7FC9CCFFE3A3}" type="slidenum">
              <a:rPr lang="en-US" smtClean="0"/>
              <a:t>9</a:t>
            </a:fld>
            <a:endParaRPr lang="en-US"/>
          </a:p>
        </p:txBody>
      </p:sp>
      <p:sp>
        <p:nvSpPr>
          <p:cNvPr id="18" name="Date Placeholder 17">
            <a:extLst>
              <a:ext uri="{FF2B5EF4-FFF2-40B4-BE49-F238E27FC236}">
                <a16:creationId xmlns:a16="http://schemas.microsoft.com/office/drawing/2014/main" id="{CF44F1BE-F959-954D-A3C9-A3118657260E}"/>
              </a:ext>
            </a:extLst>
          </p:cNvPr>
          <p:cNvSpPr>
            <a:spLocks noGrp="1"/>
          </p:cNvSpPr>
          <p:nvPr>
            <p:ph type="dt" sz="half" idx="10"/>
          </p:nvPr>
        </p:nvSpPr>
        <p:spPr/>
        <p:txBody>
          <a:bodyPr/>
          <a:lstStyle/>
          <a:p>
            <a:fld id="{21541C24-3BF6-194F-8030-81F46A112F1E}" type="datetime1">
              <a:rPr lang="en-CA" smtClean="0"/>
              <a:t>2022-04-26</a:t>
            </a:fld>
            <a:endParaRPr lang="en-US"/>
          </a:p>
        </p:txBody>
      </p:sp>
      <p:sp>
        <p:nvSpPr>
          <p:cNvPr id="21" name="Title 1">
            <a:extLst>
              <a:ext uri="{FF2B5EF4-FFF2-40B4-BE49-F238E27FC236}">
                <a16:creationId xmlns:a16="http://schemas.microsoft.com/office/drawing/2014/main" id="{08C2AEF5-5E61-9647-9AF9-338224AB51BF}"/>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latin typeface="Calibri" panose="020F0502020204030204" pitchFamily="34" charset="0"/>
                <a:cs typeface="Calibri" panose="020F0502020204030204" pitchFamily="34" charset="0"/>
              </a:rPr>
              <a:t>Cab trips vs Price/Cost (Numerical)</a:t>
            </a:r>
          </a:p>
        </p:txBody>
      </p:sp>
      <p:pic>
        <p:nvPicPr>
          <p:cNvPr id="5" name="Picture 4" descr="Chart, histogram&#10;&#10;Description automatically generated">
            <a:extLst>
              <a:ext uri="{FF2B5EF4-FFF2-40B4-BE49-F238E27FC236}">
                <a16:creationId xmlns:a16="http://schemas.microsoft.com/office/drawing/2014/main" id="{B96DAC35-9627-FDE5-3503-CA35EB86C253}"/>
              </a:ext>
            </a:extLst>
          </p:cNvPr>
          <p:cNvPicPr>
            <a:picLocks noChangeAspect="1"/>
          </p:cNvPicPr>
          <p:nvPr/>
        </p:nvPicPr>
        <p:blipFill>
          <a:blip r:embed="rId2"/>
          <a:stretch>
            <a:fillRect/>
          </a:stretch>
        </p:blipFill>
        <p:spPr>
          <a:xfrm>
            <a:off x="915746" y="3111080"/>
            <a:ext cx="10360508" cy="3187849"/>
          </a:xfrm>
          <a:prstGeom prst="rect">
            <a:avLst/>
          </a:prstGeom>
        </p:spPr>
      </p:pic>
      <p:pic>
        <p:nvPicPr>
          <p:cNvPr id="7" name="Picture 6" descr="Box and whisker chart&#10;&#10;Description automatically generated with medium confidence">
            <a:extLst>
              <a:ext uri="{FF2B5EF4-FFF2-40B4-BE49-F238E27FC236}">
                <a16:creationId xmlns:a16="http://schemas.microsoft.com/office/drawing/2014/main" id="{AD900E33-6E67-5502-6C71-FC1E10DD0E0A}"/>
              </a:ext>
            </a:extLst>
          </p:cNvPr>
          <p:cNvPicPr>
            <a:picLocks noChangeAspect="1"/>
          </p:cNvPicPr>
          <p:nvPr/>
        </p:nvPicPr>
        <p:blipFill>
          <a:blip r:embed="rId3"/>
          <a:stretch>
            <a:fillRect/>
          </a:stretch>
        </p:blipFill>
        <p:spPr>
          <a:xfrm>
            <a:off x="5639316" y="1634931"/>
            <a:ext cx="5256696" cy="1258646"/>
          </a:xfrm>
          <a:prstGeom prst="rect">
            <a:avLst/>
          </a:prstGeom>
        </p:spPr>
      </p:pic>
      <p:sp>
        <p:nvSpPr>
          <p:cNvPr id="14" name="TextBox 13">
            <a:extLst>
              <a:ext uri="{FF2B5EF4-FFF2-40B4-BE49-F238E27FC236}">
                <a16:creationId xmlns:a16="http://schemas.microsoft.com/office/drawing/2014/main" id="{AB90E1FB-44DC-1FFB-4DB0-37DA2EED12EC}"/>
              </a:ext>
            </a:extLst>
          </p:cNvPr>
          <p:cNvSpPr txBox="1"/>
          <p:nvPr/>
        </p:nvSpPr>
        <p:spPr>
          <a:xfrm>
            <a:off x="431800" y="1634931"/>
            <a:ext cx="4727713" cy="1477328"/>
          </a:xfrm>
          <a:prstGeom prst="rect">
            <a:avLst/>
          </a:prstGeom>
          <a:noFill/>
        </p:spPr>
        <p:txBody>
          <a:bodyPr wrap="square" rtlCol="0">
            <a:spAutoFit/>
          </a:bodyPr>
          <a:lstStyle/>
          <a:p>
            <a:pPr marL="285750" indent="-285750">
              <a:buFont typeface="Arial" panose="020B0604020202020204" pitchFamily="34" charset="0"/>
              <a:buChar char="•"/>
            </a:pPr>
            <a:r>
              <a:rPr lang="en-CA" dirty="0"/>
              <a:t>There is a decrease in the number of trips as we move towards higher prices being charged, which reflected in the cost range. This is because there are fewer long trips (higher prices) than short trips (lower prices).</a:t>
            </a:r>
          </a:p>
        </p:txBody>
      </p:sp>
    </p:spTree>
    <p:extLst>
      <p:ext uri="{BB962C8B-B14F-4D97-AF65-F5344CB8AC3E}">
        <p14:creationId xmlns:p14="http://schemas.microsoft.com/office/powerpoint/2010/main" val="3241622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5927</TotalTime>
  <Words>2337</Words>
  <Application>Microsoft Macintosh PowerPoint</Application>
  <PresentationFormat>Widescreen</PresentationFormat>
  <Paragraphs>272</Paragraphs>
  <Slides>38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PowerPoint Presentation</vt:lpstr>
      <vt:lpstr>Context</vt:lpstr>
      <vt:lpstr>Dataset Statistics</vt:lpstr>
      <vt:lpstr>Dataset Statistics</vt:lpstr>
      <vt:lpstr>Dataset Statistics</vt:lpstr>
      <vt:lpstr>Dataset Statistics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Price charged vs Km travelled</vt:lpstr>
      <vt:lpstr>Price charged vs Km travelled</vt:lpstr>
      <vt:lpstr>Price charged vs Km travelled</vt:lpstr>
      <vt:lpstr>Contingency Tables</vt:lpstr>
      <vt:lpstr>Contingency Tables</vt:lpstr>
      <vt:lpstr>Contingency Tables</vt:lpstr>
      <vt:lpstr>PowerPoint Presentation</vt:lpstr>
      <vt:lpstr>Profit Margin vs Month (Yearly)</vt:lpstr>
      <vt:lpstr>Profit Margin vs Month (average)/Year</vt:lpstr>
      <vt:lpstr>Profit Margin/Price Charged/Cost vs Km Travelled</vt:lpstr>
      <vt:lpstr>Profit Margin vs City</vt:lpstr>
      <vt:lpstr>Profit Margin vs Company</vt:lpstr>
      <vt:lpstr>Profit Margin vs 20 most frequent users</vt:lpstr>
      <vt:lpstr>Profit Analysisz</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Leonardo Queiroz</cp:lastModifiedBy>
  <cp:revision>349</cp:revision>
  <cp:lastPrinted>2019-08-24T08:13:50Z</cp:lastPrinted>
  <dcterms:created xsi:type="dcterms:W3CDTF">2019-08-19T15:39:24Z</dcterms:created>
  <dcterms:modified xsi:type="dcterms:W3CDTF">2022-04-26T21:48:11Z</dcterms:modified>
</cp:coreProperties>
</file>