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258" r:id="rId6"/>
    <p:sldId id="259" r:id="rId7"/>
    <p:sldId id="260" r:id="rId8"/>
    <p:sldId id="265" r:id="rId9"/>
    <p:sldId id="269" r:id="rId10"/>
    <p:sldId id="261" r:id="rId11"/>
    <p:sldId id="278" r:id="rId12"/>
    <p:sldId id="270" r:id="rId13"/>
    <p:sldId id="283" r:id="rId14"/>
    <p:sldId id="262" r:id="rId15"/>
    <p:sldId id="285" r:id="rId16"/>
    <p:sldId id="263" r:id="rId17"/>
    <p:sldId id="257" r:id="rId18"/>
    <p:sldId id="282" r:id="rId19"/>
  </p:sldIdLst>
  <p:sldSz cx="18288000" cy="10287000"/>
  <p:notesSz cx="6858000" cy="9144000"/>
  <p:embeddedFontLs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Russo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914F75-5952-665E-6705-F10B5C86C704}" name="Rebecca Xu" initials="RX" userId="S::rxu50@jh.edu::8061bb10-7351-4c2b-9aed-fbf91f2680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0D063-6D5E-4833-BE74-BF188A9398D6}" v="6814" dt="2024-01-19T14:29:44.915"/>
    <p1510:client id="{5B935985-06C9-491B-A6BF-DEDA3406D3A3}" v="1685" vWet="1686" dt="2024-01-18T16:47:39.215"/>
    <p1510:client id="{8C8D9CFD-1349-2875-45FA-CB1D8C117F3F}" v="1795" dt="2024-01-18T16:46:12.813"/>
    <p1510:client id="{B464AACE-5E56-2219-5C89-031E8174B1F5}" v="1417" vWet="1418" dt="2024-01-18T16:47:22.404"/>
    <p1510:client id="{FE495E5C-50C2-297F-8A3A-55EFFD7B917B}" v="2" dt="2024-01-18T14:49:54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28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C765B3-979D-4523-8697-407838556578}" authorId="{1C914F75-5952-665E-6705-F10B5C86C704}" created="2024-01-17T16:28:14.094">
    <pc:sldMkLst xmlns:pc="http://schemas.microsoft.com/office/powerpoint/2013/main/command">
      <pc:docMk/>
      <pc:sldMk cId="0" sldId="256"/>
    </pc:sldMkLst>
    <p188:txBody>
      <a:bodyPr/>
      <a:lstStyle/>
      <a:p>
        <a:r>
          <a:rPr lang="en-US"/>
          <a:t>cool theme!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Sania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>
          <a:extLst>
            <a:ext uri="{FF2B5EF4-FFF2-40B4-BE49-F238E27FC236}">
              <a16:creationId xmlns:a16="http://schemas.microsoft.com/office/drawing/2014/main" id="{D51B07B6-06EE-9A7E-02A8-9752B8353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>
            <a:extLst>
              <a:ext uri="{FF2B5EF4-FFF2-40B4-BE49-F238E27FC236}">
                <a16:creationId xmlns:a16="http://schemas.microsoft.com/office/drawing/2014/main" id="{0C663606-17B1-1FA4-60F9-86885CA0D5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Leo</a:t>
            </a:r>
            <a:endParaRPr/>
          </a:p>
        </p:txBody>
      </p:sp>
      <p:sp>
        <p:nvSpPr>
          <p:cNvPr id="276" name="Google Shape;276;p7:notes">
            <a:extLst>
              <a:ext uri="{FF2B5EF4-FFF2-40B4-BE49-F238E27FC236}">
                <a16:creationId xmlns:a16="http://schemas.microsoft.com/office/drawing/2014/main" id="{16AE7E65-1694-8B7F-AA40-6C50F0A127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288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Rebecca </a:t>
            </a:r>
          </a:p>
        </p:txBody>
      </p:sp>
      <p:sp>
        <p:nvSpPr>
          <p:cNvPr id="276" name="Google Shape;2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>
          <a:extLst>
            <a:ext uri="{FF2B5EF4-FFF2-40B4-BE49-F238E27FC236}">
              <a16:creationId xmlns:a16="http://schemas.microsoft.com/office/drawing/2014/main" id="{78D33272-0FF3-A7EE-FAB1-EF01C8EAC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>
            <a:extLst>
              <a:ext uri="{FF2B5EF4-FFF2-40B4-BE49-F238E27FC236}">
                <a16:creationId xmlns:a16="http://schemas.microsoft.com/office/drawing/2014/main" id="{64A92C5A-66C7-6FD5-8AC8-790464B8DC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Rebecca</a:t>
            </a:r>
            <a:endParaRPr/>
          </a:p>
        </p:txBody>
      </p:sp>
      <p:sp>
        <p:nvSpPr>
          <p:cNvPr id="276" name="Google Shape;276;p7:notes">
            <a:extLst>
              <a:ext uri="{FF2B5EF4-FFF2-40B4-BE49-F238E27FC236}">
                <a16:creationId xmlns:a16="http://schemas.microsoft.com/office/drawing/2014/main" id="{8E3598FA-FBC3-0193-DA21-FC22132D9D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588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Manas</a:t>
            </a:r>
            <a:endParaRPr/>
          </a:p>
        </p:txBody>
      </p:sp>
      <p:sp>
        <p:nvSpPr>
          <p:cNvPr id="289" name="Google Shape;2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Sania</a:t>
            </a:r>
            <a:endParaRPr dirty="0"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Manas</a:t>
            </a: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200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Sania</a:t>
            </a:r>
            <a:endParaRPr dirty="0"/>
          </a:p>
        </p:txBody>
      </p:sp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Manas</a:t>
            </a:r>
            <a:endParaRPr/>
          </a:p>
        </p:txBody>
      </p:sp>
      <p:sp>
        <p:nvSpPr>
          <p:cNvPr id="200" name="Google Shape;2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Manas</a:t>
            </a:r>
            <a:endParaRPr/>
          </a:p>
        </p:txBody>
      </p:sp>
      <p:sp>
        <p:nvSpPr>
          <p:cNvPr id="227" name="Google Shape;2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Leo</a:t>
            </a:r>
            <a:endParaRPr dirty="0"/>
          </a:p>
        </p:txBody>
      </p:sp>
      <p:sp>
        <p:nvSpPr>
          <p:cNvPr id="344" name="Google Shape;3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Leo</a:t>
            </a:r>
            <a:endParaRPr/>
          </a:p>
        </p:txBody>
      </p:sp>
      <p:sp>
        <p:nvSpPr>
          <p:cNvPr id="445" name="Google Shape;4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Sania</a:t>
            </a:r>
            <a:endParaRPr dirty="0"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Sania</a:t>
            </a:r>
            <a:endParaRPr dirty="0"/>
          </a:p>
        </p:txBody>
      </p:sp>
      <p:sp>
        <p:nvSpPr>
          <p:cNvPr id="705" name="Google Shape;7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Leo</a:t>
            </a:r>
            <a:endParaRPr/>
          </a:p>
        </p:txBody>
      </p:sp>
      <p:sp>
        <p:nvSpPr>
          <p:cNvPr id="469" name="Google Shape;4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18/10/relationships/comments" Target="../comments/modernComment_100_0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 rot="-5400000">
            <a:off x="-386642" y="1282599"/>
            <a:ext cx="9216588" cy="7744499"/>
            <a:chOff x="0" y="-57150"/>
            <a:chExt cx="3812996" cy="320397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3812996" cy="3146828"/>
            </a:xfrm>
            <a:custGeom>
              <a:avLst/>
              <a:gdLst/>
              <a:ahLst/>
              <a:cxnLst/>
              <a:rect l="l" t="t" r="r" b="b"/>
              <a:pathLst>
                <a:path w="3812996" h="3146828" extrusionOk="0">
                  <a:moveTo>
                    <a:pt x="42840" y="0"/>
                  </a:moveTo>
                  <a:lnTo>
                    <a:pt x="3770156" y="0"/>
                  </a:lnTo>
                  <a:cubicBezTo>
                    <a:pt x="3781518" y="0"/>
                    <a:pt x="3792415" y="4513"/>
                    <a:pt x="3800449" y="12548"/>
                  </a:cubicBezTo>
                  <a:cubicBezTo>
                    <a:pt x="3808483" y="20582"/>
                    <a:pt x="3812996" y="31478"/>
                    <a:pt x="3812996" y="42840"/>
                  </a:cubicBezTo>
                  <a:lnTo>
                    <a:pt x="3812996" y="3103988"/>
                  </a:lnTo>
                  <a:cubicBezTo>
                    <a:pt x="3812996" y="3127648"/>
                    <a:pt x="3793816" y="3146828"/>
                    <a:pt x="3770156" y="3146828"/>
                  </a:cubicBezTo>
                  <a:lnTo>
                    <a:pt x="42840" y="3146828"/>
                  </a:lnTo>
                  <a:cubicBezTo>
                    <a:pt x="31478" y="3146828"/>
                    <a:pt x="20582" y="3142315"/>
                    <a:pt x="12548" y="3134281"/>
                  </a:cubicBezTo>
                  <a:cubicBezTo>
                    <a:pt x="4513" y="3126247"/>
                    <a:pt x="0" y="3115350"/>
                    <a:pt x="0" y="3103988"/>
                  </a:cubicBezTo>
                  <a:lnTo>
                    <a:pt x="0" y="42840"/>
                  </a:lnTo>
                  <a:cubicBezTo>
                    <a:pt x="0" y="31478"/>
                    <a:pt x="4513" y="20582"/>
                    <a:pt x="12548" y="12548"/>
                  </a:cubicBezTo>
                  <a:cubicBezTo>
                    <a:pt x="20582" y="4513"/>
                    <a:pt x="31478" y="0"/>
                    <a:pt x="42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 rot="-5400000">
            <a:off x="9094911" y="4458968"/>
            <a:ext cx="4608294" cy="6000054"/>
            <a:chOff x="0" y="-57150"/>
            <a:chExt cx="1797320" cy="2340132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1797320" cy="2282982"/>
            </a:xfrm>
            <a:custGeom>
              <a:avLst/>
              <a:gdLst/>
              <a:ahLst/>
              <a:cxnLst/>
              <a:rect l="l" t="t" r="r" b="b"/>
              <a:pathLst>
                <a:path w="1797320" h="2282982" extrusionOk="0">
                  <a:moveTo>
                    <a:pt x="85680" y="0"/>
                  </a:moveTo>
                  <a:lnTo>
                    <a:pt x="1711640" y="0"/>
                  </a:lnTo>
                  <a:cubicBezTo>
                    <a:pt x="1734364" y="0"/>
                    <a:pt x="1756157" y="9027"/>
                    <a:pt x="1772225" y="25095"/>
                  </a:cubicBezTo>
                  <a:cubicBezTo>
                    <a:pt x="1788293" y="41163"/>
                    <a:pt x="1797320" y="62956"/>
                    <a:pt x="1797320" y="85680"/>
                  </a:cubicBezTo>
                  <a:lnTo>
                    <a:pt x="1797320" y="2197303"/>
                  </a:lnTo>
                  <a:cubicBezTo>
                    <a:pt x="1797320" y="2220026"/>
                    <a:pt x="1788293" y="2241819"/>
                    <a:pt x="1772225" y="2257887"/>
                  </a:cubicBezTo>
                  <a:cubicBezTo>
                    <a:pt x="1756157" y="2273955"/>
                    <a:pt x="1734364" y="2282982"/>
                    <a:pt x="1711640" y="2282982"/>
                  </a:cubicBezTo>
                  <a:lnTo>
                    <a:pt x="85680" y="2282982"/>
                  </a:lnTo>
                  <a:cubicBezTo>
                    <a:pt x="62956" y="2282982"/>
                    <a:pt x="41163" y="2273955"/>
                    <a:pt x="25095" y="2257887"/>
                  </a:cubicBezTo>
                  <a:cubicBezTo>
                    <a:pt x="9027" y="2241819"/>
                    <a:pt x="0" y="2220026"/>
                    <a:pt x="0" y="2197303"/>
                  </a:cubicBezTo>
                  <a:lnTo>
                    <a:pt x="0" y="85680"/>
                  </a:lnTo>
                  <a:cubicBezTo>
                    <a:pt x="0" y="62956"/>
                    <a:pt x="9027" y="41163"/>
                    <a:pt x="25095" y="25095"/>
                  </a:cubicBezTo>
                  <a:cubicBezTo>
                    <a:pt x="41163" y="9027"/>
                    <a:pt x="62956" y="0"/>
                    <a:pt x="85680" y="0"/>
                  </a:cubicBezTo>
                  <a:close/>
                </a:path>
              </a:pathLst>
            </a:custGeom>
            <a:solidFill>
              <a:srgbClr val="209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 rot="-5400000">
            <a:off x="8223023" y="-822050"/>
            <a:ext cx="3781911" cy="3413112"/>
            <a:chOff x="0" y="-57150"/>
            <a:chExt cx="1564615" cy="1412039"/>
          </a:xfrm>
        </p:grpSpPr>
        <p:sp>
          <p:nvSpPr>
            <p:cNvPr id="91" name="Google Shape;91;p13"/>
            <p:cNvSpPr/>
            <p:nvPr/>
          </p:nvSpPr>
          <p:spPr>
            <a:xfrm>
              <a:off x="0" y="0"/>
              <a:ext cx="1564615" cy="1354889"/>
            </a:xfrm>
            <a:custGeom>
              <a:avLst/>
              <a:gdLst/>
              <a:ahLst/>
              <a:cxnLst/>
              <a:rect l="l" t="t" r="r" b="b"/>
              <a:pathLst>
                <a:path w="1564615" h="1354889" extrusionOk="0">
                  <a:moveTo>
                    <a:pt x="104402" y="0"/>
                  </a:moveTo>
                  <a:lnTo>
                    <a:pt x="1460213" y="0"/>
                  </a:lnTo>
                  <a:cubicBezTo>
                    <a:pt x="1517873" y="0"/>
                    <a:pt x="1564615" y="46742"/>
                    <a:pt x="1564615" y="104402"/>
                  </a:cubicBezTo>
                  <a:lnTo>
                    <a:pt x="1564615" y="1250488"/>
                  </a:lnTo>
                  <a:cubicBezTo>
                    <a:pt x="1564615" y="1278177"/>
                    <a:pt x="1553616" y="1304732"/>
                    <a:pt x="1534036" y="1324311"/>
                  </a:cubicBezTo>
                  <a:cubicBezTo>
                    <a:pt x="1514457" y="1343890"/>
                    <a:pt x="1487902" y="1354889"/>
                    <a:pt x="1460213" y="1354889"/>
                  </a:cubicBezTo>
                  <a:lnTo>
                    <a:pt x="104402" y="1354889"/>
                  </a:lnTo>
                  <a:cubicBezTo>
                    <a:pt x="76713" y="1354889"/>
                    <a:pt x="50158" y="1343890"/>
                    <a:pt x="30579" y="1324311"/>
                  </a:cubicBezTo>
                  <a:cubicBezTo>
                    <a:pt x="10999" y="1304732"/>
                    <a:pt x="0" y="1278177"/>
                    <a:pt x="0" y="1250488"/>
                  </a:cubicBezTo>
                  <a:lnTo>
                    <a:pt x="0" y="104402"/>
                  </a:lnTo>
                  <a:cubicBezTo>
                    <a:pt x="0" y="76713"/>
                    <a:pt x="10999" y="50158"/>
                    <a:pt x="30579" y="30579"/>
                  </a:cubicBezTo>
                  <a:cubicBezTo>
                    <a:pt x="50158" y="10999"/>
                    <a:pt x="76713" y="0"/>
                    <a:pt x="104402" y="0"/>
                  </a:cubicBezTo>
                  <a:close/>
                </a:path>
              </a:pathLst>
            </a:custGeom>
            <a:solidFill>
              <a:srgbClr val="2B7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14705110" y="-1543533"/>
            <a:ext cx="4856163" cy="6425865"/>
            <a:chOff x="0" y="-57150"/>
            <a:chExt cx="2009044" cy="2658446"/>
          </a:xfrm>
        </p:grpSpPr>
        <p:sp>
          <p:nvSpPr>
            <p:cNvPr id="94" name="Google Shape;94;p13"/>
            <p:cNvSpPr/>
            <p:nvPr/>
          </p:nvSpPr>
          <p:spPr>
            <a:xfrm>
              <a:off x="0" y="0"/>
              <a:ext cx="2009044" cy="2601296"/>
            </a:xfrm>
            <a:custGeom>
              <a:avLst/>
              <a:gdLst/>
              <a:ahLst/>
              <a:cxnLst/>
              <a:rect l="l" t="t" r="r" b="b"/>
              <a:pathLst>
                <a:path w="2009044" h="2601296" extrusionOk="0">
                  <a:moveTo>
                    <a:pt x="81307" y="0"/>
                  </a:moveTo>
                  <a:lnTo>
                    <a:pt x="1927738" y="0"/>
                  </a:lnTo>
                  <a:cubicBezTo>
                    <a:pt x="1949302" y="0"/>
                    <a:pt x="1969982" y="8566"/>
                    <a:pt x="1985230" y="23814"/>
                  </a:cubicBezTo>
                  <a:cubicBezTo>
                    <a:pt x="2000478" y="39062"/>
                    <a:pt x="2009044" y="59743"/>
                    <a:pt x="2009044" y="81307"/>
                  </a:cubicBezTo>
                  <a:lnTo>
                    <a:pt x="2009044" y="2519989"/>
                  </a:lnTo>
                  <a:cubicBezTo>
                    <a:pt x="2009044" y="2564894"/>
                    <a:pt x="1972642" y="2601296"/>
                    <a:pt x="1927738" y="2601296"/>
                  </a:cubicBezTo>
                  <a:lnTo>
                    <a:pt x="81307" y="2601296"/>
                  </a:lnTo>
                  <a:cubicBezTo>
                    <a:pt x="36402" y="2601296"/>
                    <a:pt x="0" y="2564894"/>
                    <a:pt x="0" y="2519989"/>
                  </a:cubicBezTo>
                  <a:lnTo>
                    <a:pt x="0" y="81307"/>
                  </a:lnTo>
                  <a:cubicBezTo>
                    <a:pt x="0" y="36402"/>
                    <a:pt x="36402" y="0"/>
                    <a:pt x="81307" y="0"/>
                  </a:cubicBezTo>
                  <a:close/>
                </a:path>
              </a:pathLst>
            </a:custGeom>
            <a:solidFill>
              <a:srgbClr val="FFD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8545563" y="2901838"/>
            <a:ext cx="5853522" cy="2102799"/>
            <a:chOff x="0" y="-57150"/>
            <a:chExt cx="2421662" cy="869950"/>
          </a:xfrm>
        </p:grpSpPr>
        <p:sp>
          <p:nvSpPr>
            <p:cNvPr id="97" name="Google Shape;97;p13"/>
            <p:cNvSpPr/>
            <p:nvPr/>
          </p:nvSpPr>
          <p:spPr>
            <a:xfrm>
              <a:off x="0" y="0"/>
              <a:ext cx="2421662" cy="762201"/>
            </a:xfrm>
            <a:custGeom>
              <a:avLst/>
              <a:gdLst/>
              <a:ahLst/>
              <a:cxnLst/>
              <a:rect l="l" t="t" r="r" b="b"/>
              <a:pathLst>
                <a:path w="2421662" h="762201" extrusionOk="0">
                  <a:moveTo>
                    <a:pt x="67453" y="0"/>
                  </a:moveTo>
                  <a:lnTo>
                    <a:pt x="2354209" y="0"/>
                  </a:lnTo>
                  <a:cubicBezTo>
                    <a:pt x="2372098" y="0"/>
                    <a:pt x="2389255" y="7107"/>
                    <a:pt x="2401905" y="19757"/>
                  </a:cubicBezTo>
                  <a:cubicBezTo>
                    <a:pt x="2414555" y="32406"/>
                    <a:pt x="2421662" y="49563"/>
                    <a:pt x="2421662" y="67453"/>
                  </a:cubicBezTo>
                  <a:lnTo>
                    <a:pt x="2421662" y="694747"/>
                  </a:lnTo>
                  <a:cubicBezTo>
                    <a:pt x="2421662" y="712637"/>
                    <a:pt x="2414555" y="729794"/>
                    <a:pt x="2401905" y="742444"/>
                  </a:cubicBezTo>
                  <a:cubicBezTo>
                    <a:pt x="2389255" y="755094"/>
                    <a:pt x="2372098" y="762201"/>
                    <a:pt x="2354209" y="762201"/>
                  </a:cubicBezTo>
                  <a:lnTo>
                    <a:pt x="67453" y="762201"/>
                  </a:lnTo>
                  <a:cubicBezTo>
                    <a:pt x="49563" y="762201"/>
                    <a:pt x="32406" y="755094"/>
                    <a:pt x="19757" y="742444"/>
                  </a:cubicBezTo>
                  <a:cubicBezTo>
                    <a:pt x="7107" y="729794"/>
                    <a:pt x="0" y="712637"/>
                    <a:pt x="0" y="694747"/>
                  </a:cubicBezTo>
                  <a:lnTo>
                    <a:pt x="0" y="67453"/>
                  </a:lnTo>
                  <a:cubicBezTo>
                    <a:pt x="0" y="49563"/>
                    <a:pt x="7107" y="32406"/>
                    <a:pt x="19757" y="19757"/>
                  </a:cubicBezTo>
                  <a:cubicBezTo>
                    <a:pt x="32406" y="7107"/>
                    <a:pt x="49563" y="0"/>
                    <a:pt x="67453" y="0"/>
                  </a:cubicBezTo>
                  <a:close/>
                </a:path>
              </a:pathLst>
            </a:custGeom>
            <a:solidFill>
              <a:srgbClr val="FFD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3"/>
          <p:cNvGrpSpPr/>
          <p:nvPr/>
        </p:nvGrpSpPr>
        <p:grpSpPr>
          <a:xfrm rot="-5400000">
            <a:off x="11487606" y="-147726"/>
            <a:ext cx="3553943" cy="2269015"/>
            <a:chOff x="0" y="-57150"/>
            <a:chExt cx="1470303" cy="938715"/>
          </a:xfrm>
        </p:grpSpPr>
        <p:sp>
          <p:nvSpPr>
            <p:cNvPr id="100" name="Google Shape;100;p13"/>
            <p:cNvSpPr/>
            <p:nvPr/>
          </p:nvSpPr>
          <p:spPr>
            <a:xfrm>
              <a:off x="0" y="0"/>
              <a:ext cx="1470303" cy="881565"/>
            </a:xfrm>
            <a:custGeom>
              <a:avLst/>
              <a:gdLst/>
              <a:ahLst/>
              <a:cxnLst/>
              <a:rect l="l" t="t" r="r" b="b"/>
              <a:pathLst>
                <a:path w="1470303" h="881565" extrusionOk="0">
                  <a:moveTo>
                    <a:pt x="111099" y="0"/>
                  </a:moveTo>
                  <a:lnTo>
                    <a:pt x="1359204" y="0"/>
                  </a:lnTo>
                  <a:cubicBezTo>
                    <a:pt x="1388669" y="0"/>
                    <a:pt x="1416927" y="11705"/>
                    <a:pt x="1437763" y="32540"/>
                  </a:cubicBezTo>
                  <a:cubicBezTo>
                    <a:pt x="1458597" y="53375"/>
                    <a:pt x="1470303" y="81633"/>
                    <a:pt x="1470303" y="111099"/>
                  </a:cubicBezTo>
                  <a:lnTo>
                    <a:pt x="1470303" y="770466"/>
                  </a:lnTo>
                  <a:cubicBezTo>
                    <a:pt x="1470303" y="831824"/>
                    <a:pt x="1420562" y="881565"/>
                    <a:pt x="1359204" y="881565"/>
                  </a:cubicBezTo>
                  <a:lnTo>
                    <a:pt x="111099" y="881565"/>
                  </a:lnTo>
                  <a:cubicBezTo>
                    <a:pt x="81633" y="881565"/>
                    <a:pt x="53375" y="869860"/>
                    <a:pt x="32540" y="849025"/>
                  </a:cubicBezTo>
                  <a:cubicBezTo>
                    <a:pt x="11705" y="828190"/>
                    <a:pt x="0" y="799931"/>
                    <a:pt x="0" y="770466"/>
                  </a:cubicBezTo>
                  <a:lnTo>
                    <a:pt x="0" y="111099"/>
                  </a:lnTo>
                  <a:cubicBezTo>
                    <a:pt x="0" y="49741"/>
                    <a:pt x="49741" y="0"/>
                    <a:pt x="111099" y="0"/>
                  </a:cubicBezTo>
                  <a:close/>
                </a:path>
              </a:pathLst>
            </a:custGeom>
            <a:solidFill>
              <a:srgbClr val="063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3"/>
          <p:cNvGrpSpPr/>
          <p:nvPr/>
        </p:nvGrpSpPr>
        <p:grpSpPr>
          <a:xfrm rot="-5400000">
            <a:off x="15749138" y="3964289"/>
            <a:ext cx="3618936" cy="6000054"/>
            <a:chOff x="0" y="-57150"/>
            <a:chExt cx="1411452" cy="2340132"/>
          </a:xfrm>
        </p:grpSpPr>
        <p:sp>
          <p:nvSpPr>
            <p:cNvPr id="103" name="Google Shape;103;p13"/>
            <p:cNvSpPr/>
            <p:nvPr/>
          </p:nvSpPr>
          <p:spPr>
            <a:xfrm>
              <a:off x="0" y="0"/>
              <a:ext cx="1411452" cy="2282982"/>
            </a:xfrm>
            <a:custGeom>
              <a:avLst/>
              <a:gdLst/>
              <a:ahLst/>
              <a:cxnLst/>
              <a:rect l="l" t="t" r="r" b="b"/>
              <a:pathLst>
                <a:path w="1411452" h="2282982" extrusionOk="0">
                  <a:moveTo>
                    <a:pt x="109103" y="0"/>
                  </a:moveTo>
                  <a:lnTo>
                    <a:pt x="1302349" y="0"/>
                  </a:lnTo>
                  <a:cubicBezTo>
                    <a:pt x="1362605" y="0"/>
                    <a:pt x="1411452" y="48847"/>
                    <a:pt x="1411452" y="109103"/>
                  </a:cubicBezTo>
                  <a:lnTo>
                    <a:pt x="1411452" y="2173879"/>
                  </a:lnTo>
                  <a:cubicBezTo>
                    <a:pt x="1411452" y="2202815"/>
                    <a:pt x="1399957" y="2230566"/>
                    <a:pt x="1379497" y="2251027"/>
                  </a:cubicBezTo>
                  <a:cubicBezTo>
                    <a:pt x="1359036" y="2271488"/>
                    <a:pt x="1331285" y="2282982"/>
                    <a:pt x="1302349" y="2282982"/>
                  </a:cubicBezTo>
                  <a:lnTo>
                    <a:pt x="109103" y="2282982"/>
                  </a:lnTo>
                  <a:cubicBezTo>
                    <a:pt x="48847" y="2282982"/>
                    <a:pt x="0" y="2234135"/>
                    <a:pt x="0" y="2173879"/>
                  </a:cubicBezTo>
                  <a:lnTo>
                    <a:pt x="0" y="109103"/>
                  </a:lnTo>
                  <a:cubicBezTo>
                    <a:pt x="0" y="48847"/>
                    <a:pt x="48847" y="0"/>
                    <a:pt x="109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 rot="-5400000">
            <a:off x="15890787" y="7859450"/>
            <a:ext cx="3618936" cy="6000054"/>
            <a:chOff x="0" y="-57150"/>
            <a:chExt cx="1411452" cy="2340132"/>
          </a:xfrm>
        </p:grpSpPr>
        <p:sp>
          <p:nvSpPr>
            <p:cNvPr id="106" name="Google Shape;106;p13"/>
            <p:cNvSpPr/>
            <p:nvPr/>
          </p:nvSpPr>
          <p:spPr>
            <a:xfrm>
              <a:off x="0" y="0"/>
              <a:ext cx="1411452" cy="2282982"/>
            </a:xfrm>
            <a:custGeom>
              <a:avLst/>
              <a:gdLst/>
              <a:ahLst/>
              <a:cxnLst/>
              <a:rect l="l" t="t" r="r" b="b"/>
              <a:pathLst>
                <a:path w="1411452" h="2282982" extrusionOk="0">
                  <a:moveTo>
                    <a:pt x="109103" y="0"/>
                  </a:moveTo>
                  <a:lnTo>
                    <a:pt x="1302349" y="0"/>
                  </a:lnTo>
                  <a:cubicBezTo>
                    <a:pt x="1362605" y="0"/>
                    <a:pt x="1411452" y="48847"/>
                    <a:pt x="1411452" y="109103"/>
                  </a:cubicBezTo>
                  <a:lnTo>
                    <a:pt x="1411452" y="2173879"/>
                  </a:lnTo>
                  <a:cubicBezTo>
                    <a:pt x="1411452" y="2202815"/>
                    <a:pt x="1399957" y="2230566"/>
                    <a:pt x="1379497" y="2251027"/>
                  </a:cubicBezTo>
                  <a:cubicBezTo>
                    <a:pt x="1359036" y="2271488"/>
                    <a:pt x="1331285" y="2282982"/>
                    <a:pt x="1302349" y="2282982"/>
                  </a:cubicBezTo>
                  <a:lnTo>
                    <a:pt x="109103" y="2282982"/>
                  </a:lnTo>
                  <a:cubicBezTo>
                    <a:pt x="48847" y="2282982"/>
                    <a:pt x="0" y="2234135"/>
                    <a:pt x="0" y="2173879"/>
                  </a:cubicBezTo>
                  <a:lnTo>
                    <a:pt x="0" y="109103"/>
                  </a:lnTo>
                  <a:cubicBezTo>
                    <a:pt x="0" y="48847"/>
                    <a:pt x="48847" y="0"/>
                    <a:pt x="109103" y="0"/>
                  </a:cubicBezTo>
                  <a:close/>
                </a:path>
              </a:pathLst>
            </a:custGeom>
            <a:solidFill>
              <a:srgbClr val="2B7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3"/>
          <p:cNvSpPr/>
          <p:nvPr/>
        </p:nvSpPr>
        <p:spPr>
          <a:xfrm>
            <a:off x="9441646" y="5434160"/>
            <a:ext cx="4071882" cy="4049672"/>
          </a:xfrm>
          <a:custGeom>
            <a:avLst/>
            <a:gdLst/>
            <a:ahLst/>
            <a:cxnLst/>
            <a:rect l="l" t="t" r="r" b="b"/>
            <a:pathLst>
              <a:path w="4071882" h="4049672" extrusionOk="0">
                <a:moveTo>
                  <a:pt x="0" y="0"/>
                </a:moveTo>
                <a:lnTo>
                  <a:pt x="4071883" y="0"/>
                </a:lnTo>
                <a:lnTo>
                  <a:pt x="4071883" y="4049671"/>
                </a:lnTo>
                <a:lnTo>
                  <a:pt x="0" y="40496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9" name="Google Shape;109;p13"/>
          <p:cNvSpPr/>
          <p:nvPr/>
        </p:nvSpPr>
        <p:spPr>
          <a:xfrm>
            <a:off x="8888510" y="285450"/>
            <a:ext cx="2589078" cy="2287803"/>
          </a:xfrm>
          <a:custGeom>
            <a:avLst/>
            <a:gdLst/>
            <a:ahLst/>
            <a:cxnLst/>
            <a:rect l="l" t="t" r="r" b="b"/>
            <a:pathLst>
              <a:path w="2589078" h="2287803" extrusionOk="0">
                <a:moveTo>
                  <a:pt x="0" y="0"/>
                </a:moveTo>
                <a:lnTo>
                  <a:pt x="2589078" y="0"/>
                </a:lnTo>
                <a:lnTo>
                  <a:pt x="2589078" y="2287803"/>
                </a:lnTo>
                <a:lnTo>
                  <a:pt x="0" y="2287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0" name="Google Shape;110;p13"/>
          <p:cNvSpPr/>
          <p:nvPr/>
        </p:nvSpPr>
        <p:spPr>
          <a:xfrm>
            <a:off x="12599134" y="3330908"/>
            <a:ext cx="1469027" cy="1274047"/>
          </a:xfrm>
          <a:custGeom>
            <a:avLst/>
            <a:gdLst/>
            <a:ahLst/>
            <a:cxnLst/>
            <a:rect l="l" t="t" r="r" b="b"/>
            <a:pathLst>
              <a:path w="1469027" h="1274047" extrusionOk="0">
                <a:moveTo>
                  <a:pt x="0" y="0"/>
                </a:moveTo>
                <a:lnTo>
                  <a:pt x="1469027" y="0"/>
                </a:lnTo>
                <a:lnTo>
                  <a:pt x="1469027" y="1274047"/>
                </a:lnTo>
                <a:lnTo>
                  <a:pt x="0" y="1274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1" name="Google Shape;111;p13"/>
          <p:cNvSpPr/>
          <p:nvPr/>
        </p:nvSpPr>
        <p:spPr>
          <a:xfrm>
            <a:off x="15075360" y="5504033"/>
            <a:ext cx="1677998" cy="2920566"/>
          </a:xfrm>
          <a:custGeom>
            <a:avLst/>
            <a:gdLst/>
            <a:ahLst/>
            <a:cxnLst/>
            <a:rect l="l" t="t" r="r" b="b"/>
            <a:pathLst>
              <a:path w="1677998" h="2920566" extrusionOk="0">
                <a:moveTo>
                  <a:pt x="0" y="0"/>
                </a:moveTo>
                <a:lnTo>
                  <a:pt x="1677998" y="0"/>
                </a:lnTo>
                <a:lnTo>
                  <a:pt x="1677998" y="2920566"/>
                </a:lnTo>
                <a:lnTo>
                  <a:pt x="0" y="2920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2" name="Google Shape;112;p13"/>
          <p:cNvSpPr/>
          <p:nvPr/>
        </p:nvSpPr>
        <p:spPr>
          <a:xfrm>
            <a:off x="8888510" y="3201727"/>
            <a:ext cx="1518855" cy="1518855"/>
          </a:xfrm>
          <a:custGeom>
            <a:avLst/>
            <a:gdLst/>
            <a:ahLst/>
            <a:cxnLst/>
            <a:rect l="l" t="t" r="r" b="b"/>
            <a:pathLst>
              <a:path w="1518855" h="1518855" extrusionOk="0">
                <a:moveTo>
                  <a:pt x="0" y="0"/>
                </a:moveTo>
                <a:lnTo>
                  <a:pt x="1518855" y="0"/>
                </a:lnTo>
                <a:lnTo>
                  <a:pt x="1518855" y="1518855"/>
                </a:lnTo>
                <a:lnTo>
                  <a:pt x="0" y="1518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" name="Google Shape;113;p13"/>
          <p:cNvSpPr/>
          <p:nvPr/>
        </p:nvSpPr>
        <p:spPr>
          <a:xfrm>
            <a:off x="10718306" y="3131657"/>
            <a:ext cx="1508035" cy="1588925"/>
          </a:xfrm>
          <a:custGeom>
            <a:avLst/>
            <a:gdLst/>
            <a:ahLst/>
            <a:cxnLst/>
            <a:rect l="l" t="t" r="r" b="b"/>
            <a:pathLst>
              <a:path w="1508035" h="1588925" extrusionOk="0">
                <a:moveTo>
                  <a:pt x="0" y="0"/>
                </a:moveTo>
                <a:lnTo>
                  <a:pt x="1508035" y="0"/>
                </a:lnTo>
                <a:lnTo>
                  <a:pt x="1508035" y="1588925"/>
                </a:lnTo>
                <a:lnTo>
                  <a:pt x="0" y="1588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4" name="Google Shape;114;p13"/>
          <p:cNvSpPr/>
          <p:nvPr/>
        </p:nvSpPr>
        <p:spPr>
          <a:xfrm>
            <a:off x="15281702" y="1374524"/>
            <a:ext cx="2943312" cy="3330908"/>
          </a:xfrm>
          <a:custGeom>
            <a:avLst/>
            <a:gdLst/>
            <a:ahLst/>
            <a:cxnLst/>
            <a:rect l="l" t="t" r="r" b="b"/>
            <a:pathLst>
              <a:path w="2943312" h="3330908" extrusionOk="0">
                <a:moveTo>
                  <a:pt x="0" y="0"/>
                </a:moveTo>
                <a:lnTo>
                  <a:pt x="2943311" y="0"/>
                </a:lnTo>
                <a:lnTo>
                  <a:pt x="2943311" y="3330908"/>
                </a:lnTo>
                <a:lnTo>
                  <a:pt x="0" y="33309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5" name="Google Shape;115;p13"/>
          <p:cNvSpPr/>
          <p:nvPr/>
        </p:nvSpPr>
        <p:spPr>
          <a:xfrm>
            <a:off x="15379749" y="-2192932"/>
            <a:ext cx="2908251" cy="3291231"/>
          </a:xfrm>
          <a:custGeom>
            <a:avLst/>
            <a:gdLst/>
            <a:ahLst/>
            <a:cxnLst/>
            <a:rect l="l" t="t" r="r" b="b"/>
            <a:pathLst>
              <a:path w="2908251" h="3291231" extrusionOk="0">
                <a:moveTo>
                  <a:pt x="0" y="0"/>
                </a:moveTo>
                <a:lnTo>
                  <a:pt x="2908251" y="0"/>
                </a:lnTo>
                <a:lnTo>
                  <a:pt x="2908251" y="3291231"/>
                </a:lnTo>
                <a:lnTo>
                  <a:pt x="0" y="3291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6" name="Google Shape;116;p13"/>
          <p:cNvSpPr/>
          <p:nvPr/>
        </p:nvSpPr>
        <p:spPr>
          <a:xfrm>
            <a:off x="16753358" y="5504033"/>
            <a:ext cx="2920566" cy="2920566"/>
          </a:xfrm>
          <a:custGeom>
            <a:avLst/>
            <a:gdLst/>
            <a:ahLst/>
            <a:cxnLst/>
            <a:rect l="l" t="t" r="r" b="b"/>
            <a:pathLst>
              <a:path w="2920566" h="2920566" extrusionOk="0">
                <a:moveTo>
                  <a:pt x="0" y="0"/>
                </a:moveTo>
                <a:lnTo>
                  <a:pt x="2920566" y="0"/>
                </a:lnTo>
                <a:lnTo>
                  <a:pt x="2920566" y="2920566"/>
                </a:lnTo>
                <a:lnTo>
                  <a:pt x="0" y="2920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8" name="Google Shape;118;p13"/>
          <p:cNvSpPr/>
          <p:nvPr/>
        </p:nvSpPr>
        <p:spPr>
          <a:xfrm>
            <a:off x="12445161" y="796281"/>
            <a:ext cx="1776972" cy="1776972"/>
          </a:xfrm>
          <a:custGeom>
            <a:avLst/>
            <a:gdLst/>
            <a:ahLst/>
            <a:cxnLst/>
            <a:rect l="l" t="t" r="r" b="b"/>
            <a:pathLst>
              <a:path w="1776972" h="1776972" extrusionOk="0">
                <a:moveTo>
                  <a:pt x="0" y="0"/>
                </a:moveTo>
                <a:lnTo>
                  <a:pt x="1776972" y="0"/>
                </a:lnTo>
                <a:lnTo>
                  <a:pt x="1776972" y="1776972"/>
                </a:lnTo>
                <a:lnTo>
                  <a:pt x="0" y="17769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9" name="Google Shape;119;p13"/>
          <p:cNvSpPr/>
          <p:nvPr/>
        </p:nvSpPr>
        <p:spPr>
          <a:xfrm>
            <a:off x="12477021" y="-1405393"/>
            <a:ext cx="1713253" cy="2057400"/>
          </a:xfrm>
          <a:custGeom>
            <a:avLst/>
            <a:gdLst/>
            <a:ahLst/>
            <a:cxnLst/>
            <a:rect l="l" t="t" r="r" b="b"/>
            <a:pathLst>
              <a:path w="1713253" h="2057400" extrusionOk="0">
                <a:moveTo>
                  <a:pt x="0" y="0"/>
                </a:moveTo>
                <a:lnTo>
                  <a:pt x="1713253" y="0"/>
                </a:lnTo>
                <a:lnTo>
                  <a:pt x="171325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0" name="Google Shape;120;p13"/>
          <p:cNvSpPr/>
          <p:nvPr/>
        </p:nvSpPr>
        <p:spPr>
          <a:xfrm>
            <a:off x="15075360" y="9392909"/>
            <a:ext cx="4835769" cy="4114800"/>
          </a:xfrm>
          <a:custGeom>
            <a:avLst/>
            <a:gdLst/>
            <a:ahLst/>
            <a:cxnLst/>
            <a:rect l="l" t="t" r="r" b="b"/>
            <a:pathLst>
              <a:path w="4835769" h="4114800" extrusionOk="0">
                <a:moveTo>
                  <a:pt x="0" y="0"/>
                </a:moveTo>
                <a:lnTo>
                  <a:pt x="4835769" y="0"/>
                </a:lnTo>
                <a:lnTo>
                  <a:pt x="4835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1" name="Google Shape;121;p13"/>
          <p:cNvSpPr/>
          <p:nvPr/>
        </p:nvSpPr>
        <p:spPr>
          <a:xfrm>
            <a:off x="658518" y="1566416"/>
            <a:ext cx="1705029" cy="344106"/>
          </a:xfrm>
          <a:custGeom>
            <a:avLst/>
            <a:gdLst/>
            <a:ahLst/>
            <a:cxnLst/>
            <a:rect l="l" t="t" r="r" b="b"/>
            <a:pathLst>
              <a:path w="1705029" h="344106" extrusionOk="0">
                <a:moveTo>
                  <a:pt x="0" y="0"/>
                </a:moveTo>
                <a:lnTo>
                  <a:pt x="1705030" y="0"/>
                </a:lnTo>
                <a:lnTo>
                  <a:pt x="1705030" y="344106"/>
                </a:lnTo>
                <a:lnTo>
                  <a:pt x="0" y="3441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13"/>
          <p:cNvSpPr txBox="1"/>
          <p:nvPr/>
        </p:nvSpPr>
        <p:spPr>
          <a:xfrm>
            <a:off x="754452" y="1833174"/>
            <a:ext cx="7435383" cy="720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 dirty="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SOCIAL MEDIA AND ANXIETY: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2"/>
                </a:solidFill>
                <a:latin typeface="Russo One"/>
                <a:sym typeface="Russo One"/>
              </a:rPr>
              <a:t>DATA VISUALIZATION</a:t>
            </a:r>
            <a:endParaRPr sz="6000" dirty="0">
              <a:solidFill>
                <a:schemeClr val="bg2"/>
              </a:solidFill>
            </a:endParaRPr>
          </a:p>
        </p:txBody>
      </p:sp>
      <p:grpSp>
        <p:nvGrpSpPr>
          <p:cNvPr id="125" name="Google Shape;125;p13"/>
          <p:cNvGrpSpPr/>
          <p:nvPr/>
        </p:nvGrpSpPr>
        <p:grpSpPr>
          <a:xfrm rot="-5400000">
            <a:off x="9100175" y="9419687"/>
            <a:ext cx="4608294" cy="6000054"/>
            <a:chOff x="0" y="-57150"/>
            <a:chExt cx="1797320" cy="2340132"/>
          </a:xfrm>
        </p:grpSpPr>
        <p:sp>
          <p:nvSpPr>
            <p:cNvPr id="126" name="Google Shape;126;p13"/>
            <p:cNvSpPr/>
            <p:nvPr/>
          </p:nvSpPr>
          <p:spPr>
            <a:xfrm>
              <a:off x="0" y="0"/>
              <a:ext cx="1797320" cy="2282982"/>
            </a:xfrm>
            <a:custGeom>
              <a:avLst/>
              <a:gdLst/>
              <a:ahLst/>
              <a:cxnLst/>
              <a:rect l="l" t="t" r="r" b="b"/>
              <a:pathLst>
                <a:path w="1797320" h="2282982" extrusionOk="0">
                  <a:moveTo>
                    <a:pt x="85680" y="0"/>
                  </a:moveTo>
                  <a:lnTo>
                    <a:pt x="1711640" y="0"/>
                  </a:lnTo>
                  <a:cubicBezTo>
                    <a:pt x="1734364" y="0"/>
                    <a:pt x="1756157" y="9027"/>
                    <a:pt x="1772225" y="25095"/>
                  </a:cubicBezTo>
                  <a:cubicBezTo>
                    <a:pt x="1788293" y="41163"/>
                    <a:pt x="1797320" y="62956"/>
                    <a:pt x="1797320" y="85680"/>
                  </a:cubicBezTo>
                  <a:lnTo>
                    <a:pt x="1797320" y="2197303"/>
                  </a:lnTo>
                  <a:cubicBezTo>
                    <a:pt x="1797320" y="2220026"/>
                    <a:pt x="1788293" y="2241819"/>
                    <a:pt x="1772225" y="2257887"/>
                  </a:cubicBezTo>
                  <a:cubicBezTo>
                    <a:pt x="1756157" y="2273955"/>
                    <a:pt x="1734364" y="2282982"/>
                    <a:pt x="1711640" y="2282982"/>
                  </a:cubicBezTo>
                  <a:lnTo>
                    <a:pt x="85680" y="2282982"/>
                  </a:lnTo>
                  <a:cubicBezTo>
                    <a:pt x="62956" y="2282982"/>
                    <a:pt x="41163" y="2273955"/>
                    <a:pt x="25095" y="2257887"/>
                  </a:cubicBezTo>
                  <a:cubicBezTo>
                    <a:pt x="9027" y="2241819"/>
                    <a:pt x="0" y="2220026"/>
                    <a:pt x="0" y="2197303"/>
                  </a:cubicBezTo>
                  <a:lnTo>
                    <a:pt x="0" y="85680"/>
                  </a:lnTo>
                  <a:cubicBezTo>
                    <a:pt x="0" y="62956"/>
                    <a:pt x="9027" y="41163"/>
                    <a:pt x="25095" y="25095"/>
                  </a:cubicBezTo>
                  <a:cubicBezTo>
                    <a:pt x="41163" y="9027"/>
                    <a:pt x="62956" y="0"/>
                    <a:pt x="85680" y="0"/>
                  </a:cubicBezTo>
                  <a:close/>
                </a:path>
              </a:pathLst>
            </a:custGeom>
            <a:solidFill>
              <a:srgbClr val="FFD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DD1465-F581-E6E7-D32A-731177938EAA}"/>
              </a:ext>
            </a:extLst>
          </p:cNvPr>
          <p:cNvSpPr txBox="1"/>
          <p:nvPr/>
        </p:nvSpPr>
        <p:spPr>
          <a:xfrm>
            <a:off x="883227" y="9031431"/>
            <a:ext cx="73082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Raleway"/>
              </a:rPr>
              <a:t>Sania Naik, Rebecca Xu, Leo Qi, Manas Joshi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7">
          <a:extLst>
            <a:ext uri="{FF2B5EF4-FFF2-40B4-BE49-F238E27FC236}">
              <a16:creationId xmlns:a16="http://schemas.microsoft.com/office/drawing/2014/main" id="{233D4360-454C-509F-0701-64F31CFFE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8;p20">
            <a:extLst>
              <a:ext uri="{FF2B5EF4-FFF2-40B4-BE49-F238E27FC236}">
                <a16:creationId xmlns:a16="http://schemas.microsoft.com/office/drawing/2014/main" id="{D2E305AB-F8F1-183F-7597-7BE17CA37C5F}"/>
              </a:ext>
            </a:extLst>
          </p:cNvPr>
          <p:cNvSpPr/>
          <p:nvPr/>
        </p:nvSpPr>
        <p:spPr>
          <a:xfrm>
            <a:off x="803270" y="572572"/>
            <a:ext cx="7823424" cy="1315842"/>
          </a:xfrm>
          <a:custGeom>
            <a:avLst/>
            <a:gdLst/>
            <a:ahLst/>
            <a:cxnLst/>
            <a:rect l="l" t="t" r="r" b="b"/>
            <a:pathLst>
              <a:path w="1124794" h="335157" extrusionOk="0">
                <a:moveTo>
                  <a:pt x="92453" y="0"/>
                </a:moveTo>
                <a:lnTo>
                  <a:pt x="1032341" y="0"/>
                </a:lnTo>
                <a:cubicBezTo>
                  <a:pt x="1056861" y="0"/>
                  <a:pt x="1080377" y="9741"/>
                  <a:pt x="1097715" y="27079"/>
                </a:cubicBezTo>
                <a:cubicBezTo>
                  <a:pt x="1115054" y="44417"/>
                  <a:pt x="1124794" y="67933"/>
                  <a:pt x="1124794" y="92453"/>
                </a:cubicBezTo>
                <a:lnTo>
                  <a:pt x="1124794" y="242705"/>
                </a:lnTo>
                <a:cubicBezTo>
                  <a:pt x="1124794" y="293765"/>
                  <a:pt x="1083402" y="335157"/>
                  <a:pt x="1032341" y="335157"/>
                </a:cubicBezTo>
                <a:lnTo>
                  <a:pt x="92453" y="335157"/>
                </a:lnTo>
                <a:cubicBezTo>
                  <a:pt x="41392" y="335157"/>
                  <a:pt x="0" y="293765"/>
                  <a:pt x="0" y="242705"/>
                </a:cubicBezTo>
                <a:lnTo>
                  <a:pt x="0" y="92453"/>
                </a:lnTo>
                <a:cubicBezTo>
                  <a:pt x="0" y="41392"/>
                  <a:pt x="41392" y="0"/>
                  <a:pt x="92453" y="0"/>
                </a:cubicBezTo>
                <a:close/>
              </a:path>
            </a:pathLst>
          </a:custGeom>
          <a:solidFill>
            <a:srgbClr val="33A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00B0F0"/>
              </a:solidFill>
              <a:highlight>
                <a:srgbClr val="00FFFF"/>
              </a:highlight>
            </a:endParaRPr>
          </a:p>
        </p:txBody>
      </p:sp>
      <p:sp>
        <p:nvSpPr>
          <p:cNvPr id="285" name="Google Shape;285;p19">
            <a:extLst>
              <a:ext uri="{FF2B5EF4-FFF2-40B4-BE49-F238E27FC236}">
                <a16:creationId xmlns:a16="http://schemas.microsoft.com/office/drawing/2014/main" id="{AA3FC4E6-0ACC-08F1-5F65-7722E1CA8952}"/>
              </a:ext>
            </a:extLst>
          </p:cNvPr>
          <p:cNvSpPr txBox="1"/>
          <p:nvPr/>
        </p:nvSpPr>
        <p:spPr>
          <a:xfrm>
            <a:off x="947214" y="569689"/>
            <a:ext cx="1401387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9000">
                <a:solidFill>
                  <a:srgbClr val="FFFFFF"/>
                </a:solidFill>
                <a:latin typeface="Russo One"/>
              </a:rPr>
              <a:t>Class Survey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2E56C-811D-DED1-9FDB-55B7F7C8044A}"/>
              </a:ext>
            </a:extLst>
          </p:cNvPr>
          <p:cNvSpPr txBox="1"/>
          <p:nvPr/>
        </p:nvSpPr>
        <p:spPr>
          <a:xfrm>
            <a:off x="8018318" y="554181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Insert data</a:t>
            </a:r>
          </a:p>
        </p:txBody>
      </p:sp>
      <p:pic>
        <p:nvPicPr>
          <p:cNvPr id="2" name="Picture 1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8F536887-39CA-28D3-DB0A-48222BAB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915" y="5001365"/>
            <a:ext cx="7086726" cy="3999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290B3-9519-3F74-FF8C-FCBAA51C072B}"/>
              </a:ext>
            </a:extLst>
          </p:cNvPr>
          <p:cNvSpPr txBox="1"/>
          <p:nvPr/>
        </p:nvSpPr>
        <p:spPr>
          <a:xfrm>
            <a:off x="11003118" y="2465306"/>
            <a:ext cx="3958682" cy="246221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aleway"/>
              </a:rPr>
              <a:t>Figure Caption:</a:t>
            </a:r>
          </a:p>
          <a:p>
            <a:r>
              <a:rPr lang="en-US" dirty="0">
                <a:latin typeface="Raleway"/>
              </a:rPr>
              <a:t>GAD7 values plotted in relation to time spent on social media shows visible positive correlation. Different social media used encoded by color and shape provide specific information (fig1).</a:t>
            </a:r>
          </a:p>
          <a:p>
            <a:endParaRPr lang="en-US" dirty="0">
              <a:latin typeface="Raleway"/>
            </a:endParaRPr>
          </a:p>
          <a:p>
            <a:r>
              <a:rPr lang="en-US" dirty="0">
                <a:latin typeface="Raleway"/>
              </a:rPr>
              <a:t>GAD7 values categorized based on metrics describing severity of anxiety, Data show that the sample pool mostly experience minimal anxiety (fig2).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9AAC2-2481-58A4-0BB2-8A1D38892A0B}"/>
              </a:ext>
            </a:extLst>
          </p:cNvPr>
          <p:cNvSpPr txBox="1"/>
          <p:nvPr/>
        </p:nvSpPr>
        <p:spPr>
          <a:xfrm>
            <a:off x="15049076" y="2465305"/>
            <a:ext cx="3153386" cy="181588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aleway"/>
              </a:rPr>
              <a:t>Gestalt Principles:</a:t>
            </a:r>
          </a:p>
          <a:p>
            <a:r>
              <a:rPr lang="en-US" i="1" dirty="0">
                <a:solidFill>
                  <a:schemeClr val="accent2"/>
                </a:solidFill>
                <a:latin typeface="Raleway"/>
              </a:rPr>
              <a:t>Similarity: </a:t>
            </a:r>
            <a:br>
              <a:rPr lang="en-US" dirty="0">
                <a:latin typeface="Raleway"/>
              </a:rPr>
            </a:br>
            <a:r>
              <a:rPr lang="en-US" dirty="0">
                <a:solidFill>
                  <a:schemeClr val="tx1"/>
                </a:solidFill>
                <a:latin typeface="Raleway"/>
              </a:rPr>
              <a:t>Each icon is a shape that pertains to the social media platform denoted in the key.</a:t>
            </a:r>
          </a:p>
          <a:p>
            <a:r>
              <a:rPr lang="en-US" i="1" dirty="0">
                <a:solidFill>
                  <a:schemeClr val="accent2"/>
                </a:solidFill>
                <a:latin typeface="Raleway"/>
              </a:rPr>
              <a:t>Like colors </a:t>
            </a:r>
            <a:r>
              <a:rPr lang="en-US" dirty="0">
                <a:solidFill>
                  <a:schemeClr val="tx1"/>
                </a:solidFill>
                <a:latin typeface="Raleway"/>
              </a:rPr>
              <a:t>signify like evaluation of anxiety.</a:t>
            </a:r>
          </a:p>
          <a:p>
            <a:endParaRPr lang="en-US" dirty="0">
              <a:solidFill>
                <a:schemeClr val="tx1"/>
              </a:solidFill>
              <a:latin typeface="Raleway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16114F-02D2-7B17-1AD6-850948927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83" y="2467947"/>
            <a:ext cx="10733048" cy="60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9"/>
          <p:cNvGrpSpPr/>
          <p:nvPr/>
        </p:nvGrpSpPr>
        <p:grpSpPr>
          <a:xfrm>
            <a:off x="841661" y="529734"/>
            <a:ext cx="13517104" cy="1199639"/>
            <a:chOff x="0" y="-57150"/>
            <a:chExt cx="1694543" cy="1513260"/>
          </a:xfrm>
        </p:grpSpPr>
        <p:sp>
          <p:nvSpPr>
            <p:cNvPr id="283" name="Google Shape;283;p19"/>
            <p:cNvSpPr/>
            <p:nvPr/>
          </p:nvSpPr>
          <p:spPr>
            <a:xfrm>
              <a:off x="0" y="0"/>
              <a:ext cx="1694543" cy="1456110"/>
            </a:xfrm>
            <a:custGeom>
              <a:avLst/>
              <a:gdLst/>
              <a:ahLst/>
              <a:cxnLst/>
              <a:rect l="l" t="t" r="r" b="b"/>
              <a:pathLst>
                <a:path w="1694543" h="1456110" extrusionOk="0">
                  <a:moveTo>
                    <a:pt x="61368" y="0"/>
                  </a:moveTo>
                  <a:lnTo>
                    <a:pt x="1633175" y="0"/>
                  </a:lnTo>
                  <a:cubicBezTo>
                    <a:pt x="1649451" y="0"/>
                    <a:pt x="1665060" y="6466"/>
                    <a:pt x="1676569" y="17974"/>
                  </a:cubicBezTo>
                  <a:cubicBezTo>
                    <a:pt x="1688078" y="29483"/>
                    <a:pt x="1694543" y="45092"/>
                    <a:pt x="1694543" y="61368"/>
                  </a:cubicBezTo>
                  <a:lnTo>
                    <a:pt x="1694543" y="1394743"/>
                  </a:lnTo>
                  <a:cubicBezTo>
                    <a:pt x="1694543" y="1411018"/>
                    <a:pt x="1688078" y="1426627"/>
                    <a:pt x="1676569" y="1438136"/>
                  </a:cubicBezTo>
                  <a:cubicBezTo>
                    <a:pt x="1665060" y="1449645"/>
                    <a:pt x="1649451" y="1456110"/>
                    <a:pt x="1633175" y="1456110"/>
                  </a:cubicBezTo>
                  <a:lnTo>
                    <a:pt x="61368" y="1456110"/>
                  </a:lnTo>
                  <a:cubicBezTo>
                    <a:pt x="45092" y="1456110"/>
                    <a:pt x="29483" y="1449645"/>
                    <a:pt x="17974" y="1438136"/>
                  </a:cubicBezTo>
                  <a:cubicBezTo>
                    <a:pt x="6466" y="1426627"/>
                    <a:pt x="0" y="1411018"/>
                    <a:pt x="0" y="1394743"/>
                  </a:cubicBezTo>
                  <a:lnTo>
                    <a:pt x="0" y="61368"/>
                  </a:lnTo>
                  <a:cubicBezTo>
                    <a:pt x="0" y="45092"/>
                    <a:pt x="6466" y="29483"/>
                    <a:pt x="17974" y="17974"/>
                  </a:cubicBezTo>
                  <a:cubicBezTo>
                    <a:pt x="29483" y="6466"/>
                    <a:pt x="45092" y="0"/>
                    <a:pt x="61368" y="0"/>
                  </a:cubicBezTo>
                  <a:close/>
                </a:path>
              </a:pathLst>
            </a:custGeom>
            <a:solidFill>
              <a:srgbClr val="2B7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19"/>
          <p:cNvSpPr txBox="1"/>
          <p:nvPr/>
        </p:nvSpPr>
        <p:spPr>
          <a:xfrm>
            <a:off x="953708" y="517734"/>
            <a:ext cx="1401387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9000">
                <a:solidFill>
                  <a:srgbClr val="FFFFFF"/>
                </a:solidFill>
                <a:latin typeface="Russo One"/>
              </a:rPr>
              <a:t>Online Dataset "</a:t>
            </a:r>
            <a:r>
              <a:rPr lang="en-US" sz="9000" err="1">
                <a:solidFill>
                  <a:srgbClr val="FFFFFF"/>
                </a:solidFill>
                <a:latin typeface="Russo One"/>
              </a:rPr>
              <a:t>smmh</a:t>
            </a:r>
            <a:r>
              <a:rPr lang="en-US" sz="9000">
                <a:solidFill>
                  <a:srgbClr val="FFFFFF"/>
                </a:solidFill>
                <a:latin typeface="Russo One"/>
              </a:rPr>
              <a:t>"</a:t>
            </a:r>
            <a:endParaRPr lang="en-US"/>
          </a:p>
        </p:txBody>
      </p:sp>
      <p:pic>
        <p:nvPicPr>
          <p:cNvPr id="3" name="Picture 2" descr="A graph with a line and dots&#10;&#10;Description automatically generated">
            <a:extLst>
              <a:ext uri="{FF2B5EF4-FFF2-40B4-BE49-F238E27FC236}">
                <a16:creationId xmlns:a16="http://schemas.microsoft.com/office/drawing/2014/main" id="{1862D8BE-C5BB-88F6-DB1A-B237ABA88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81" y="2400088"/>
            <a:ext cx="4380931" cy="4352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40EEA-12B0-C35D-BFB9-2DF27F274C27}"/>
              </a:ext>
            </a:extLst>
          </p:cNvPr>
          <p:cNvSpPr txBox="1"/>
          <p:nvPr/>
        </p:nvSpPr>
        <p:spPr>
          <a:xfrm>
            <a:off x="1777633" y="7935831"/>
            <a:ext cx="3046784" cy="132343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Raleway"/>
              </a:rPr>
              <a:t>Random N individuals selected from "</a:t>
            </a:r>
            <a:r>
              <a:rPr lang="en-US" sz="1600" dirty="0" err="1">
                <a:latin typeface="Raleway"/>
              </a:rPr>
              <a:t>smmh</a:t>
            </a:r>
            <a:r>
              <a:rPr lang="en-US" sz="1600" dirty="0">
                <a:latin typeface="Raleway"/>
              </a:rPr>
              <a:t>" data, </a:t>
            </a:r>
            <a:r>
              <a:rPr lang="en-US" sz="1600" dirty="0" err="1">
                <a:latin typeface="Raleway"/>
              </a:rPr>
              <a:t>pearson</a:t>
            </a:r>
            <a:r>
              <a:rPr lang="en-US" sz="1600" dirty="0">
                <a:latin typeface="Raleway"/>
              </a:rPr>
              <a:t> correlation and linear regression performed with R and p values listed on graph</a:t>
            </a:r>
          </a:p>
        </p:txBody>
      </p:sp>
      <p:pic>
        <p:nvPicPr>
          <p:cNvPr id="7" name="Picture 6" descr="A graph of a graph with a blue line&#10;&#10;Description automatically generated">
            <a:extLst>
              <a:ext uri="{FF2B5EF4-FFF2-40B4-BE49-F238E27FC236}">
                <a16:creationId xmlns:a16="http://schemas.microsoft.com/office/drawing/2014/main" id="{3AE28A2E-7232-FEC4-D5C9-6CEA240A6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672" y="2400087"/>
            <a:ext cx="4457700" cy="442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8A87F7-856F-8780-5DFB-58C82641A811}"/>
              </a:ext>
            </a:extLst>
          </p:cNvPr>
          <p:cNvSpPr txBox="1"/>
          <p:nvPr/>
        </p:nvSpPr>
        <p:spPr>
          <a:xfrm>
            <a:off x="2223705" y="6955188"/>
            <a:ext cx="18731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18</a:t>
            </a:r>
          </a:p>
          <a:p>
            <a:r>
              <a:rPr lang="en-US">
                <a:solidFill>
                  <a:schemeClr val="bg1"/>
                </a:solidFill>
              </a:rPr>
              <a:t>(Same as class survey data)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657CC-4DA5-69E3-4224-931A418840EE}"/>
              </a:ext>
            </a:extLst>
          </p:cNvPr>
          <p:cNvSpPr txBox="1"/>
          <p:nvPr/>
        </p:nvSpPr>
        <p:spPr>
          <a:xfrm>
            <a:off x="7111309" y="6955188"/>
            <a:ext cx="17196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36</a:t>
            </a:r>
          </a:p>
          <a:p>
            <a:r>
              <a:rPr lang="en-US">
                <a:solidFill>
                  <a:schemeClr val="bg1"/>
                </a:solidFill>
              </a:rPr>
              <a:t>(Double class survey data)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 descr="A graph with a line going up&#10;&#10;Description automatically generated">
            <a:extLst>
              <a:ext uri="{FF2B5EF4-FFF2-40B4-BE49-F238E27FC236}">
                <a16:creationId xmlns:a16="http://schemas.microsoft.com/office/drawing/2014/main" id="{4A9A94DB-DC2C-E52F-B164-6216726EA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5403" y="2417148"/>
            <a:ext cx="4457700" cy="4429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810BB0-8CF4-3B0E-0F0B-46C8584E9EF4}"/>
              </a:ext>
            </a:extLst>
          </p:cNvPr>
          <p:cNvSpPr txBox="1"/>
          <p:nvPr/>
        </p:nvSpPr>
        <p:spPr>
          <a:xfrm>
            <a:off x="11913614" y="7074605"/>
            <a:ext cx="262378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481</a:t>
            </a:r>
          </a:p>
          <a:p>
            <a:r>
              <a:rPr lang="en-US">
                <a:solidFill>
                  <a:schemeClr val="bg1"/>
                </a:solidFill>
              </a:rPr>
              <a:t>(All data from online dataset "</a:t>
            </a:r>
            <a:r>
              <a:rPr lang="en-US" err="1">
                <a:solidFill>
                  <a:schemeClr val="bg1"/>
                </a:solidFill>
              </a:rPr>
              <a:t>smmh</a:t>
            </a:r>
            <a:r>
              <a:rPr lang="en-US">
                <a:solidFill>
                  <a:schemeClr val="bg1"/>
                </a:solidFill>
              </a:rPr>
              <a:t>")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63F11-40E5-5481-EED4-1C33DB44C7D5}"/>
              </a:ext>
            </a:extLst>
          </p:cNvPr>
          <p:cNvSpPr txBox="1"/>
          <p:nvPr/>
        </p:nvSpPr>
        <p:spPr>
          <a:xfrm>
            <a:off x="5042045" y="7930597"/>
            <a:ext cx="11147234" cy="135421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Raleway"/>
              </a:rPr>
              <a:t>Figure caption</a:t>
            </a:r>
            <a:r>
              <a:rPr lang="en-US" sz="1600" dirty="0">
                <a:solidFill>
                  <a:schemeClr val="tx1"/>
                </a:solidFill>
                <a:latin typeface="Raleway"/>
              </a:rPr>
              <a:t>: There is a strong to moderate positive linear correlation between social media screen time and anxiety level. Student data was obtained through an online dataset from a student survey asking how much time is spent on social media and how much anxiety they have on a scale of 1-5. This scale was modified to Screen Time in minutes and a GAD7 score, respectively, using statistical methods. Pearson's correlation was performed across a random </a:t>
            </a:r>
            <a:r>
              <a:rPr lang="en-US" sz="1700">
                <a:solidFill>
                  <a:schemeClr val="tx1"/>
                </a:solidFill>
                <a:latin typeface="Raleway"/>
              </a:rPr>
              <a:t>sample</a:t>
            </a:r>
            <a:r>
              <a:rPr lang="en-US" sz="1600" dirty="0">
                <a:solidFill>
                  <a:schemeClr val="tx1"/>
                </a:solidFill>
                <a:latin typeface="Raleway"/>
              </a:rPr>
              <a:t> of N = 18, 36, and 481, ****p &lt; 0.05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7">
          <a:extLst>
            <a:ext uri="{FF2B5EF4-FFF2-40B4-BE49-F238E27FC236}">
              <a16:creationId xmlns:a16="http://schemas.microsoft.com/office/drawing/2014/main" id="{8CA4A7A0-BA5B-B003-74B1-2B1B2886F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8;p20">
            <a:extLst>
              <a:ext uri="{FF2B5EF4-FFF2-40B4-BE49-F238E27FC236}">
                <a16:creationId xmlns:a16="http://schemas.microsoft.com/office/drawing/2014/main" id="{8EA2FD38-C84D-1057-EF1A-DFDF2A55694C}"/>
              </a:ext>
            </a:extLst>
          </p:cNvPr>
          <p:cNvSpPr/>
          <p:nvPr/>
        </p:nvSpPr>
        <p:spPr>
          <a:xfrm>
            <a:off x="803270" y="656998"/>
            <a:ext cx="7823424" cy="1315842"/>
          </a:xfrm>
          <a:custGeom>
            <a:avLst/>
            <a:gdLst/>
            <a:ahLst/>
            <a:cxnLst/>
            <a:rect l="l" t="t" r="r" b="b"/>
            <a:pathLst>
              <a:path w="1124794" h="335157" extrusionOk="0">
                <a:moveTo>
                  <a:pt x="92453" y="0"/>
                </a:moveTo>
                <a:lnTo>
                  <a:pt x="1032341" y="0"/>
                </a:lnTo>
                <a:cubicBezTo>
                  <a:pt x="1056861" y="0"/>
                  <a:pt x="1080377" y="9741"/>
                  <a:pt x="1097715" y="27079"/>
                </a:cubicBezTo>
                <a:cubicBezTo>
                  <a:pt x="1115054" y="44417"/>
                  <a:pt x="1124794" y="67933"/>
                  <a:pt x="1124794" y="92453"/>
                </a:cubicBezTo>
                <a:lnTo>
                  <a:pt x="1124794" y="242705"/>
                </a:lnTo>
                <a:cubicBezTo>
                  <a:pt x="1124794" y="293765"/>
                  <a:pt x="1083402" y="335157"/>
                  <a:pt x="1032341" y="335157"/>
                </a:cubicBezTo>
                <a:lnTo>
                  <a:pt x="92453" y="335157"/>
                </a:lnTo>
                <a:cubicBezTo>
                  <a:pt x="41392" y="335157"/>
                  <a:pt x="0" y="293765"/>
                  <a:pt x="0" y="242705"/>
                </a:cubicBezTo>
                <a:lnTo>
                  <a:pt x="0" y="92453"/>
                </a:lnTo>
                <a:cubicBezTo>
                  <a:pt x="0" y="41392"/>
                  <a:pt x="41392" y="0"/>
                  <a:pt x="92453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00B0F0"/>
              </a:solidFill>
              <a:highlight>
                <a:srgbClr val="00FFFF"/>
              </a:highlight>
            </a:endParaRPr>
          </a:p>
        </p:txBody>
      </p:sp>
      <p:sp>
        <p:nvSpPr>
          <p:cNvPr id="285" name="Google Shape;285;p19">
            <a:extLst>
              <a:ext uri="{FF2B5EF4-FFF2-40B4-BE49-F238E27FC236}">
                <a16:creationId xmlns:a16="http://schemas.microsoft.com/office/drawing/2014/main" id="{155A8FDC-3DE4-35EE-4224-F38479AB8D64}"/>
              </a:ext>
            </a:extLst>
          </p:cNvPr>
          <p:cNvSpPr txBox="1"/>
          <p:nvPr/>
        </p:nvSpPr>
        <p:spPr>
          <a:xfrm>
            <a:off x="901754" y="621643"/>
            <a:ext cx="1401387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9000">
                <a:solidFill>
                  <a:srgbClr val="FFFFFF"/>
                </a:solidFill>
                <a:latin typeface="Russo One"/>
              </a:rPr>
              <a:t>Comparisons</a:t>
            </a:r>
          </a:p>
        </p:txBody>
      </p:sp>
      <p:pic>
        <p:nvPicPr>
          <p:cNvPr id="2" name="Picture 1" descr="A graph of a student anxiety level&#10;&#10;Description automatically generated">
            <a:extLst>
              <a:ext uri="{FF2B5EF4-FFF2-40B4-BE49-F238E27FC236}">
                <a16:creationId xmlns:a16="http://schemas.microsoft.com/office/drawing/2014/main" id="{2AC25B1A-B33E-4F17-FF2B-05CFAEEE9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85" y="2400086"/>
            <a:ext cx="5350392" cy="5316095"/>
          </a:xfrm>
          <a:prstGeom prst="rect">
            <a:avLst/>
          </a:prstGeom>
        </p:spPr>
      </p:pic>
      <p:pic>
        <p:nvPicPr>
          <p:cNvPr id="3" name="Picture 2" descr="A graph of a student social media usage&#10;&#10;Description automatically generated">
            <a:extLst>
              <a:ext uri="{FF2B5EF4-FFF2-40B4-BE49-F238E27FC236}">
                <a16:creationId xmlns:a16="http://schemas.microsoft.com/office/drawing/2014/main" id="{FD6E84F0-F030-632C-2482-B4E46F2E8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057" y="2400085"/>
            <a:ext cx="5350391" cy="5316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A6C7A-224C-3A0B-51BE-D75B36AA97EF}"/>
              </a:ext>
            </a:extLst>
          </p:cNvPr>
          <p:cNvSpPr txBox="1"/>
          <p:nvPr/>
        </p:nvSpPr>
        <p:spPr>
          <a:xfrm>
            <a:off x="1457832" y="7886913"/>
            <a:ext cx="4457699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u="sng">
                <a:solidFill>
                  <a:schemeClr val="bg1"/>
                </a:solidFill>
                <a:latin typeface="Raleway"/>
              </a:rPr>
              <a:t>GAD7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Raleway"/>
              </a:rPr>
              <a:t>Welch 2 Sample Unpaired T-test: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Raleway"/>
              </a:rPr>
              <a:t>t = 11.113, </a:t>
            </a:r>
            <a:r>
              <a:rPr lang="en-US" sz="1600" err="1">
                <a:solidFill>
                  <a:schemeClr val="bg1"/>
                </a:solidFill>
                <a:latin typeface="Raleway"/>
              </a:rPr>
              <a:t>df</a:t>
            </a:r>
            <a:r>
              <a:rPr lang="en-US" sz="1600">
                <a:solidFill>
                  <a:schemeClr val="bg1"/>
                </a:solidFill>
                <a:latin typeface="Raleway"/>
              </a:rPr>
              <a:t> = 18.635, p-value = 1.166e-09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6BBD1-7BBE-E317-2062-D7FCB4DA66B0}"/>
              </a:ext>
            </a:extLst>
          </p:cNvPr>
          <p:cNvSpPr txBox="1"/>
          <p:nvPr/>
        </p:nvSpPr>
        <p:spPr>
          <a:xfrm>
            <a:off x="7788099" y="7881683"/>
            <a:ext cx="4044306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u="sng">
                <a:solidFill>
                  <a:schemeClr val="bg1"/>
                </a:solidFill>
                <a:latin typeface="Raleway"/>
              </a:rPr>
              <a:t>Social Media Screen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Raleway"/>
              </a:rPr>
              <a:t>Welch 2 Sample Unpaired T-test: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Raleway"/>
              </a:rPr>
              <a:t>t = -1.728, </a:t>
            </a:r>
            <a:r>
              <a:rPr lang="en-US" sz="1600" err="1">
                <a:solidFill>
                  <a:schemeClr val="bg1"/>
                </a:solidFill>
                <a:latin typeface="Raleway"/>
              </a:rPr>
              <a:t>df</a:t>
            </a:r>
            <a:r>
              <a:rPr lang="en-US" sz="1600">
                <a:solidFill>
                  <a:schemeClr val="bg1"/>
                </a:solidFill>
                <a:latin typeface="Raleway"/>
              </a:rPr>
              <a:t> = 17.07, p-value = 0.102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0D20C-F7DA-DD72-4C83-B7252058A29C}"/>
              </a:ext>
            </a:extLst>
          </p:cNvPr>
          <p:cNvSpPr txBox="1"/>
          <p:nvPr/>
        </p:nvSpPr>
        <p:spPr>
          <a:xfrm>
            <a:off x="13258628" y="2518320"/>
            <a:ext cx="4088780" cy="246221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Raleway"/>
              </a:rPr>
              <a:t>Figure Caption</a:t>
            </a:r>
          </a:p>
          <a:p>
            <a:r>
              <a:rPr lang="en-US">
                <a:latin typeface="Raleway"/>
              </a:rPr>
              <a:t>Boxplot of the GAD7 score show significant higher average value from the online data compared to class data. A t value of 11.113 show significant deviation from the two sample pools (fig1)</a:t>
            </a:r>
          </a:p>
          <a:p>
            <a:endParaRPr lang="en-US">
              <a:latin typeface="Raleway"/>
            </a:endParaRPr>
          </a:p>
          <a:p>
            <a:r>
              <a:rPr lang="en-US"/>
              <a:t>Boxplot of the social media usage time between the two sample pools are comparable with a t value of –1.728. Sample sizes differ with the class dataset of 18 and online one of 481(fig2).</a:t>
            </a:r>
          </a:p>
        </p:txBody>
      </p:sp>
    </p:spTree>
    <p:extLst>
      <p:ext uri="{BB962C8B-B14F-4D97-AF65-F5344CB8AC3E}">
        <p14:creationId xmlns:p14="http://schemas.microsoft.com/office/powerpoint/2010/main" val="68066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0"/>
          <p:cNvGrpSpPr/>
          <p:nvPr/>
        </p:nvGrpSpPr>
        <p:grpSpPr>
          <a:xfrm>
            <a:off x="10958240" y="5371958"/>
            <a:ext cx="4442992" cy="3303094"/>
            <a:chOff x="0" y="-57150"/>
            <a:chExt cx="1170171" cy="869950"/>
          </a:xfrm>
        </p:grpSpPr>
        <p:sp>
          <p:nvSpPr>
            <p:cNvPr id="295" name="Google Shape;295;p20"/>
            <p:cNvSpPr/>
            <p:nvPr/>
          </p:nvSpPr>
          <p:spPr>
            <a:xfrm>
              <a:off x="0" y="0"/>
              <a:ext cx="1170171" cy="343622"/>
            </a:xfrm>
            <a:custGeom>
              <a:avLst/>
              <a:gdLst/>
              <a:ahLst/>
              <a:cxnLst/>
              <a:rect l="l" t="t" r="r" b="b"/>
              <a:pathLst>
                <a:path w="1170171" h="343622" extrusionOk="0">
                  <a:moveTo>
                    <a:pt x="88868" y="0"/>
                  </a:moveTo>
                  <a:lnTo>
                    <a:pt x="1081303" y="0"/>
                  </a:lnTo>
                  <a:cubicBezTo>
                    <a:pt x="1104872" y="0"/>
                    <a:pt x="1127476" y="9363"/>
                    <a:pt x="1144142" y="26029"/>
                  </a:cubicBezTo>
                  <a:cubicBezTo>
                    <a:pt x="1160808" y="42695"/>
                    <a:pt x="1170171" y="65298"/>
                    <a:pt x="1170171" y="88868"/>
                  </a:cubicBezTo>
                  <a:lnTo>
                    <a:pt x="1170171" y="254755"/>
                  </a:lnTo>
                  <a:cubicBezTo>
                    <a:pt x="1170171" y="303835"/>
                    <a:pt x="1130383" y="343622"/>
                    <a:pt x="1081303" y="343622"/>
                  </a:cubicBezTo>
                  <a:lnTo>
                    <a:pt x="88868" y="343622"/>
                  </a:lnTo>
                  <a:cubicBezTo>
                    <a:pt x="39787" y="343622"/>
                    <a:pt x="0" y="303835"/>
                    <a:pt x="0" y="254755"/>
                  </a:cubicBezTo>
                  <a:lnTo>
                    <a:pt x="0" y="88868"/>
                  </a:lnTo>
                  <a:cubicBezTo>
                    <a:pt x="0" y="39787"/>
                    <a:pt x="39787" y="0"/>
                    <a:pt x="88868" y="0"/>
                  </a:cubicBezTo>
                  <a:close/>
                </a:path>
              </a:pathLst>
            </a:custGeom>
            <a:solidFill>
              <a:srgbClr val="FFD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20"/>
          <p:cNvGrpSpPr/>
          <p:nvPr/>
        </p:nvGrpSpPr>
        <p:grpSpPr>
          <a:xfrm>
            <a:off x="3747361" y="3767263"/>
            <a:ext cx="4593584" cy="3303086"/>
            <a:chOff x="0" y="-57150"/>
            <a:chExt cx="1124794" cy="869950"/>
          </a:xfrm>
        </p:grpSpPr>
        <p:sp>
          <p:nvSpPr>
            <p:cNvPr id="298" name="Google Shape;298;p20"/>
            <p:cNvSpPr/>
            <p:nvPr/>
          </p:nvSpPr>
          <p:spPr>
            <a:xfrm>
              <a:off x="0" y="0"/>
              <a:ext cx="1124794" cy="335157"/>
            </a:xfrm>
            <a:custGeom>
              <a:avLst/>
              <a:gdLst/>
              <a:ahLst/>
              <a:cxnLst/>
              <a:rect l="l" t="t" r="r" b="b"/>
              <a:pathLst>
                <a:path w="1124794" h="335157" extrusionOk="0">
                  <a:moveTo>
                    <a:pt x="92453" y="0"/>
                  </a:moveTo>
                  <a:lnTo>
                    <a:pt x="1032341" y="0"/>
                  </a:lnTo>
                  <a:cubicBezTo>
                    <a:pt x="1056861" y="0"/>
                    <a:pt x="1080377" y="9741"/>
                    <a:pt x="1097715" y="27079"/>
                  </a:cubicBezTo>
                  <a:cubicBezTo>
                    <a:pt x="1115054" y="44417"/>
                    <a:pt x="1124794" y="67933"/>
                    <a:pt x="1124794" y="92453"/>
                  </a:cubicBezTo>
                  <a:lnTo>
                    <a:pt x="1124794" y="242705"/>
                  </a:lnTo>
                  <a:cubicBezTo>
                    <a:pt x="1124794" y="293765"/>
                    <a:pt x="1083402" y="335157"/>
                    <a:pt x="1032341" y="335157"/>
                  </a:cubicBezTo>
                  <a:lnTo>
                    <a:pt x="92453" y="335157"/>
                  </a:lnTo>
                  <a:cubicBezTo>
                    <a:pt x="41392" y="335157"/>
                    <a:pt x="0" y="293765"/>
                    <a:pt x="0" y="242705"/>
                  </a:cubicBezTo>
                  <a:lnTo>
                    <a:pt x="0" y="92453"/>
                  </a:lnTo>
                  <a:cubicBezTo>
                    <a:pt x="0" y="41392"/>
                    <a:pt x="41392" y="0"/>
                    <a:pt x="92453" y="0"/>
                  </a:cubicBezTo>
                  <a:close/>
                </a:path>
              </a:pathLst>
            </a:custGeom>
            <a:solidFill>
              <a:srgbClr val="33A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>
                <a:solidFill>
                  <a:srgbClr val="00B0F0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299" name="Google Shape;299;p2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cap="none">
                <a:solidFill>
                  <a:srgbClr val="00B0F0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00" name="Google Shape;300;p20"/>
          <p:cNvSpPr txBox="1"/>
          <p:nvPr/>
        </p:nvSpPr>
        <p:spPr>
          <a:xfrm>
            <a:off x="1713873" y="3839398"/>
            <a:ext cx="15041100" cy="477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9000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A HIGHER Screen Time correlates to HIGHER GAD7 score.</a:t>
            </a:r>
            <a:endParaRPr lang="en-US" sz="9000">
              <a:solidFill>
                <a:srgbClr val="FFFFFF"/>
              </a:solidFill>
              <a:latin typeface="Russo One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432552" y="874850"/>
            <a:ext cx="11595933" cy="1387517"/>
          </a:xfrm>
          <a:custGeom>
            <a:avLst/>
            <a:gdLst/>
            <a:ahLst/>
            <a:cxnLst/>
            <a:rect l="l" t="t" r="r" b="b"/>
            <a:pathLst>
              <a:path w="3209152" h="365437" extrusionOk="0">
                <a:moveTo>
                  <a:pt x="32404" y="0"/>
                </a:moveTo>
                <a:lnTo>
                  <a:pt x="3176747" y="0"/>
                </a:lnTo>
                <a:cubicBezTo>
                  <a:pt x="3185341" y="0"/>
                  <a:pt x="3193584" y="3414"/>
                  <a:pt x="3199661" y="9491"/>
                </a:cubicBezTo>
                <a:cubicBezTo>
                  <a:pt x="3205738" y="15568"/>
                  <a:pt x="3209152" y="23810"/>
                  <a:pt x="3209152" y="32404"/>
                </a:cubicBezTo>
                <a:lnTo>
                  <a:pt x="3209152" y="333032"/>
                </a:lnTo>
                <a:cubicBezTo>
                  <a:pt x="3209152" y="341627"/>
                  <a:pt x="3205738" y="349869"/>
                  <a:pt x="3199661" y="355946"/>
                </a:cubicBezTo>
                <a:cubicBezTo>
                  <a:pt x="3193584" y="362023"/>
                  <a:pt x="3185341" y="365437"/>
                  <a:pt x="3176747" y="365437"/>
                </a:cubicBezTo>
                <a:lnTo>
                  <a:pt x="32404" y="365437"/>
                </a:lnTo>
                <a:cubicBezTo>
                  <a:pt x="23810" y="365437"/>
                  <a:pt x="15568" y="362023"/>
                  <a:pt x="9491" y="355946"/>
                </a:cubicBezTo>
                <a:cubicBezTo>
                  <a:pt x="3414" y="349869"/>
                  <a:pt x="0" y="341627"/>
                  <a:pt x="0" y="333032"/>
                </a:cubicBezTo>
                <a:lnTo>
                  <a:pt x="0" y="32404"/>
                </a:lnTo>
                <a:cubicBezTo>
                  <a:pt x="0" y="23810"/>
                  <a:pt x="3414" y="15568"/>
                  <a:pt x="9491" y="9491"/>
                </a:cubicBezTo>
                <a:cubicBezTo>
                  <a:pt x="15568" y="3414"/>
                  <a:pt x="23810" y="0"/>
                  <a:pt x="32404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5F0D6-CC62-608F-6FEE-8BDF14F8D097}"/>
              </a:ext>
            </a:extLst>
          </p:cNvPr>
          <p:cNvSpPr txBox="1"/>
          <p:nvPr/>
        </p:nvSpPr>
        <p:spPr>
          <a:xfrm>
            <a:off x="5393877" y="837143"/>
            <a:ext cx="98726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0">
                <a:solidFill>
                  <a:srgbClr val="FFFFFF"/>
                </a:solidFill>
                <a:latin typeface="Russo One"/>
              </a:rPr>
              <a:t>Observation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4"/>
          <p:cNvGrpSpPr/>
          <p:nvPr/>
        </p:nvGrpSpPr>
        <p:grpSpPr>
          <a:xfrm>
            <a:off x="1028700" y="3985063"/>
            <a:ext cx="5141301" cy="5273237"/>
            <a:chOff x="0" y="-57150"/>
            <a:chExt cx="1354088" cy="1388836"/>
          </a:xfrm>
          <a:solidFill>
            <a:schemeClr val="accent1"/>
          </a:solidFill>
        </p:grpSpPr>
        <p:sp>
          <p:nvSpPr>
            <p:cNvPr id="133" name="Google Shape;133;p14"/>
            <p:cNvSpPr/>
            <p:nvPr/>
          </p:nvSpPr>
          <p:spPr>
            <a:xfrm>
              <a:off x="0" y="0"/>
              <a:ext cx="1354088" cy="1331686"/>
            </a:xfrm>
            <a:custGeom>
              <a:avLst/>
              <a:gdLst/>
              <a:ahLst/>
              <a:cxnLst/>
              <a:rect l="l" t="t" r="r" b="b"/>
              <a:pathLst>
                <a:path w="1354088" h="1331686" extrusionOk="0">
                  <a:moveTo>
                    <a:pt x="76797" y="0"/>
                  </a:moveTo>
                  <a:lnTo>
                    <a:pt x="1277290" y="0"/>
                  </a:lnTo>
                  <a:cubicBezTo>
                    <a:pt x="1319704" y="0"/>
                    <a:pt x="1354088" y="34383"/>
                    <a:pt x="1354088" y="76797"/>
                  </a:cubicBezTo>
                  <a:lnTo>
                    <a:pt x="1354088" y="1254889"/>
                  </a:lnTo>
                  <a:cubicBezTo>
                    <a:pt x="1354088" y="1297303"/>
                    <a:pt x="1319704" y="1331686"/>
                    <a:pt x="1277290" y="1331686"/>
                  </a:cubicBezTo>
                  <a:lnTo>
                    <a:pt x="76797" y="1331686"/>
                  </a:lnTo>
                  <a:cubicBezTo>
                    <a:pt x="34383" y="1331686"/>
                    <a:pt x="0" y="1297303"/>
                    <a:pt x="0" y="1254889"/>
                  </a:cubicBezTo>
                  <a:lnTo>
                    <a:pt x="0" y="76797"/>
                  </a:lnTo>
                  <a:cubicBezTo>
                    <a:pt x="0" y="34383"/>
                    <a:pt x="34383" y="0"/>
                    <a:pt x="76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4"/>
          <p:cNvGrpSpPr/>
          <p:nvPr/>
        </p:nvGrpSpPr>
        <p:grpSpPr>
          <a:xfrm>
            <a:off x="6573349" y="3985063"/>
            <a:ext cx="5141301" cy="5273237"/>
            <a:chOff x="0" y="-57150"/>
            <a:chExt cx="1354088" cy="1388836"/>
          </a:xfrm>
          <a:solidFill>
            <a:schemeClr val="accent2"/>
          </a:solidFill>
        </p:grpSpPr>
        <p:sp>
          <p:nvSpPr>
            <p:cNvPr id="136" name="Google Shape;136;p14"/>
            <p:cNvSpPr/>
            <p:nvPr/>
          </p:nvSpPr>
          <p:spPr>
            <a:xfrm>
              <a:off x="0" y="0"/>
              <a:ext cx="1354088" cy="1331686"/>
            </a:xfrm>
            <a:custGeom>
              <a:avLst/>
              <a:gdLst/>
              <a:ahLst/>
              <a:cxnLst/>
              <a:rect l="l" t="t" r="r" b="b"/>
              <a:pathLst>
                <a:path w="1354088" h="1331686" extrusionOk="0">
                  <a:moveTo>
                    <a:pt x="76797" y="0"/>
                  </a:moveTo>
                  <a:lnTo>
                    <a:pt x="1277290" y="0"/>
                  </a:lnTo>
                  <a:cubicBezTo>
                    <a:pt x="1319704" y="0"/>
                    <a:pt x="1354088" y="34383"/>
                    <a:pt x="1354088" y="76797"/>
                  </a:cubicBezTo>
                  <a:lnTo>
                    <a:pt x="1354088" y="1254889"/>
                  </a:lnTo>
                  <a:cubicBezTo>
                    <a:pt x="1354088" y="1297303"/>
                    <a:pt x="1319704" y="1331686"/>
                    <a:pt x="1277290" y="1331686"/>
                  </a:cubicBezTo>
                  <a:lnTo>
                    <a:pt x="76797" y="1331686"/>
                  </a:lnTo>
                  <a:cubicBezTo>
                    <a:pt x="34383" y="1331686"/>
                    <a:pt x="0" y="1297303"/>
                    <a:pt x="0" y="1254889"/>
                  </a:cubicBezTo>
                  <a:lnTo>
                    <a:pt x="0" y="76797"/>
                  </a:lnTo>
                  <a:cubicBezTo>
                    <a:pt x="0" y="34383"/>
                    <a:pt x="34383" y="0"/>
                    <a:pt x="76797" y="0"/>
                  </a:cubicBez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12114701" y="3985063"/>
            <a:ext cx="5141301" cy="5273237"/>
            <a:chOff x="0" y="-57150"/>
            <a:chExt cx="1354088" cy="1388836"/>
          </a:xfrm>
          <a:solidFill>
            <a:schemeClr val="accent6"/>
          </a:solidFill>
        </p:grpSpPr>
        <p:sp>
          <p:nvSpPr>
            <p:cNvPr id="139" name="Google Shape;139;p14"/>
            <p:cNvSpPr/>
            <p:nvPr/>
          </p:nvSpPr>
          <p:spPr>
            <a:xfrm>
              <a:off x="0" y="0"/>
              <a:ext cx="1354088" cy="1331686"/>
            </a:xfrm>
            <a:custGeom>
              <a:avLst/>
              <a:gdLst/>
              <a:ahLst/>
              <a:cxnLst/>
              <a:rect l="l" t="t" r="r" b="b"/>
              <a:pathLst>
                <a:path w="1354088" h="1331686" extrusionOk="0">
                  <a:moveTo>
                    <a:pt x="76797" y="0"/>
                  </a:moveTo>
                  <a:lnTo>
                    <a:pt x="1277290" y="0"/>
                  </a:lnTo>
                  <a:cubicBezTo>
                    <a:pt x="1319704" y="0"/>
                    <a:pt x="1354088" y="34383"/>
                    <a:pt x="1354088" y="76797"/>
                  </a:cubicBezTo>
                  <a:lnTo>
                    <a:pt x="1354088" y="1254889"/>
                  </a:lnTo>
                  <a:cubicBezTo>
                    <a:pt x="1354088" y="1297303"/>
                    <a:pt x="1319704" y="1331686"/>
                    <a:pt x="1277290" y="1331686"/>
                  </a:cubicBezTo>
                  <a:lnTo>
                    <a:pt x="76797" y="1331686"/>
                  </a:lnTo>
                  <a:cubicBezTo>
                    <a:pt x="34383" y="1331686"/>
                    <a:pt x="0" y="1297303"/>
                    <a:pt x="0" y="1254889"/>
                  </a:cubicBezTo>
                  <a:lnTo>
                    <a:pt x="0" y="76797"/>
                  </a:lnTo>
                  <a:cubicBezTo>
                    <a:pt x="0" y="34383"/>
                    <a:pt x="34383" y="0"/>
                    <a:pt x="76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6917047" y="4193906"/>
            <a:ext cx="4396914" cy="3303093"/>
            <a:chOff x="0" y="-57150"/>
            <a:chExt cx="1158035" cy="869950"/>
          </a:xfrm>
        </p:grpSpPr>
        <p:sp>
          <p:nvSpPr>
            <p:cNvPr id="142" name="Google Shape;142;p14"/>
            <p:cNvSpPr/>
            <p:nvPr/>
          </p:nvSpPr>
          <p:spPr>
            <a:xfrm>
              <a:off x="0" y="0"/>
              <a:ext cx="1158035" cy="288091"/>
            </a:xfrm>
            <a:custGeom>
              <a:avLst/>
              <a:gdLst/>
              <a:ahLst/>
              <a:cxnLst/>
              <a:rect l="l" t="t" r="r" b="b"/>
              <a:pathLst>
                <a:path w="1158035" h="288091" extrusionOk="0">
                  <a:moveTo>
                    <a:pt x="89799" y="0"/>
                  </a:moveTo>
                  <a:lnTo>
                    <a:pt x="1068236" y="0"/>
                  </a:lnTo>
                  <a:cubicBezTo>
                    <a:pt x="1092052" y="0"/>
                    <a:pt x="1114893" y="9461"/>
                    <a:pt x="1131734" y="26301"/>
                  </a:cubicBezTo>
                  <a:cubicBezTo>
                    <a:pt x="1148574" y="43142"/>
                    <a:pt x="1158035" y="65983"/>
                    <a:pt x="1158035" y="89799"/>
                  </a:cubicBezTo>
                  <a:lnTo>
                    <a:pt x="1158035" y="198292"/>
                  </a:lnTo>
                  <a:cubicBezTo>
                    <a:pt x="1158035" y="222108"/>
                    <a:pt x="1148574" y="244949"/>
                    <a:pt x="1131734" y="261790"/>
                  </a:cubicBezTo>
                  <a:cubicBezTo>
                    <a:pt x="1114893" y="278630"/>
                    <a:pt x="1092052" y="288091"/>
                    <a:pt x="1068236" y="288091"/>
                  </a:cubicBezTo>
                  <a:lnTo>
                    <a:pt x="89799" y="288091"/>
                  </a:lnTo>
                  <a:cubicBezTo>
                    <a:pt x="65983" y="288091"/>
                    <a:pt x="43142" y="278630"/>
                    <a:pt x="26301" y="261790"/>
                  </a:cubicBezTo>
                  <a:cubicBezTo>
                    <a:pt x="9461" y="244949"/>
                    <a:pt x="0" y="222108"/>
                    <a:pt x="0" y="198292"/>
                  </a:cubicBezTo>
                  <a:lnTo>
                    <a:pt x="0" y="89799"/>
                  </a:lnTo>
                  <a:cubicBezTo>
                    <a:pt x="0" y="65983"/>
                    <a:pt x="9461" y="43142"/>
                    <a:pt x="26301" y="26301"/>
                  </a:cubicBezTo>
                  <a:cubicBezTo>
                    <a:pt x="43142" y="9461"/>
                    <a:pt x="65983" y="0"/>
                    <a:pt x="897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4"/>
          <p:cNvGrpSpPr/>
          <p:nvPr/>
        </p:nvGrpSpPr>
        <p:grpSpPr>
          <a:xfrm>
            <a:off x="1028700" y="651312"/>
            <a:ext cx="16227302" cy="3303093"/>
            <a:chOff x="0" y="-57150"/>
            <a:chExt cx="4273857" cy="869950"/>
          </a:xfrm>
        </p:grpSpPr>
        <p:sp>
          <p:nvSpPr>
            <p:cNvPr id="145" name="Google Shape;145;p14"/>
            <p:cNvSpPr/>
            <p:nvPr/>
          </p:nvSpPr>
          <p:spPr>
            <a:xfrm>
              <a:off x="0" y="0"/>
              <a:ext cx="4273857" cy="767644"/>
            </a:xfrm>
            <a:custGeom>
              <a:avLst/>
              <a:gdLst/>
              <a:ahLst/>
              <a:cxnLst/>
              <a:rect l="l" t="t" r="r" b="b"/>
              <a:pathLst>
                <a:path w="4273857" h="767644" extrusionOk="0">
                  <a:moveTo>
                    <a:pt x="24332" y="0"/>
                  </a:moveTo>
                  <a:lnTo>
                    <a:pt x="4249525" y="0"/>
                  </a:lnTo>
                  <a:cubicBezTo>
                    <a:pt x="4262964" y="0"/>
                    <a:pt x="4273857" y="10894"/>
                    <a:pt x="4273857" y="24332"/>
                  </a:cubicBezTo>
                  <a:lnTo>
                    <a:pt x="4273857" y="743313"/>
                  </a:lnTo>
                  <a:cubicBezTo>
                    <a:pt x="4273857" y="756751"/>
                    <a:pt x="4262964" y="767644"/>
                    <a:pt x="4249525" y="767644"/>
                  </a:cubicBezTo>
                  <a:lnTo>
                    <a:pt x="24332" y="767644"/>
                  </a:lnTo>
                  <a:cubicBezTo>
                    <a:pt x="10894" y="767644"/>
                    <a:pt x="0" y="756751"/>
                    <a:pt x="0" y="743313"/>
                  </a:cubicBezTo>
                  <a:lnTo>
                    <a:pt x="0" y="24332"/>
                  </a:lnTo>
                  <a:cubicBezTo>
                    <a:pt x="0" y="10894"/>
                    <a:pt x="10894" y="0"/>
                    <a:pt x="243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14"/>
          <p:cNvSpPr txBox="1"/>
          <p:nvPr/>
        </p:nvSpPr>
        <p:spPr>
          <a:xfrm>
            <a:off x="2734341" y="1039754"/>
            <a:ext cx="123783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 dirty="0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IMPROVEMENTS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FFFFFF"/>
                </a:solidFill>
                <a:latin typeface="Russo One"/>
                <a:sym typeface="Russo One"/>
              </a:rPr>
              <a:t>+ FURTHER STUDY</a:t>
            </a:r>
            <a:endParaRPr dirty="0"/>
          </a:p>
        </p:txBody>
      </p:sp>
      <p:sp>
        <p:nvSpPr>
          <p:cNvPr id="148" name="Google Shape;148;p14"/>
          <p:cNvSpPr txBox="1"/>
          <p:nvPr/>
        </p:nvSpPr>
        <p:spPr>
          <a:xfrm>
            <a:off x="1028700" y="5759450"/>
            <a:ext cx="5141400" cy="265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698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 The primary issue with our collected data set was the small sample size</a:t>
            </a:r>
            <a:endParaRPr lang="en-US" dirty="0"/>
          </a:p>
          <a:p>
            <a:pPr marL="539749" marR="0" lvl="1" indent="-2698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Sample was not representative of the college student population</a:t>
            </a: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1376335" y="4193906"/>
            <a:ext cx="4396914" cy="3303093"/>
            <a:chOff x="0" y="-57150"/>
            <a:chExt cx="1158035" cy="869950"/>
          </a:xfrm>
        </p:grpSpPr>
        <p:sp>
          <p:nvSpPr>
            <p:cNvPr id="150" name="Google Shape;150;p14"/>
            <p:cNvSpPr/>
            <p:nvPr/>
          </p:nvSpPr>
          <p:spPr>
            <a:xfrm>
              <a:off x="0" y="0"/>
              <a:ext cx="1158035" cy="288091"/>
            </a:xfrm>
            <a:custGeom>
              <a:avLst/>
              <a:gdLst/>
              <a:ahLst/>
              <a:cxnLst/>
              <a:rect l="l" t="t" r="r" b="b"/>
              <a:pathLst>
                <a:path w="1158035" h="288091" extrusionOk="0">
                  <a:moveTo>
                    <a:pt x="89799" y="0"/>
                  </a:moveTo>
                  <a:lnTo>
                    <a:pt x="1068236" y="0"/>
                  </a:lnTo>
                  <a:cubicBezTo>
                    <a:pt x="1092052" y="0"/>
                    <a:pt x="1114893" y="9461"/>
                    <a:pt x="1131734" y="26301"/>
                  </a:cubicBezTo>
                  <a:cubicBezTo>
                    <a:pt x="1148574" y="43142"/>
                    <a:pt x="1158035" y="65983"/>
                    <a:pt x="1158035" y="89799"/>
                  </a:cubicBezTo>
                  <a:lnTo>
                    <a:pt x="1158035" y="198292"/>
                  </a:lnTo>
                  <a:cubicBezTo>
                    <a:pt x="1158035" y="222108"/>
                    <a:pt x="1148574" y="244949"/>
                    <a:pt x="1131734" y="261790"/>
                  </a:cubicBezTo>
                  <a:cubicBezTo>
                    <a:pt x="1114893" y="278630"/>
                    <a:pt x="1092052" y="288091"/>
                    <a:pt x="1068236" y="288091"/>
                  </a:cubicBezTo>
                  <a:lnTo>
                    <a:pt x="89799" y="288091"/>
                  </a:lnTo>
                  <a:cubicBezTo>
                    <a:pt x="65983" y="288091"/>
                    <a:pt x="43142" y="278630"/>
                    <a:pt x="26301" y="261790"/>
                  </a:cubicBezTo>
                  <a:cubicBezTo>
                    <a:pt x="9461" y="244949"/>
                    <a:pt x="0" y="222108"/>
                    <a:pt x="0" y="198292"/>
                  </a:cubicBezTo>
                  <a:lnTo>
                    <a:pt x="0" y="89799"/>
                  </a:lnTo>
                  <a:cubicBezTo>
                    <a:pt x="0" y="65983"/>
                    <a:pt x="9461" y="43142"/>
                    <a:pt x="26301" y="26301"/>
                  </a:cubicBezTo>
                  <a:cubicBezTo>
                    <a:pt x="43142" y="9461"/>
                    <a:pt x="65983" y="0"/>
                    <a:pt x="897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4"/>
          <p:cNvSpPr txBox="1"/>
          <p:nvPr/>
        </p:nvSpPr>
        <p:spPr>
          <a:xfrm>
            <a:off x="1635957" y="4689193"/>
            <a:ext cx="3147840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Russo One"/>
                <a:sym typeface="Russo One"/>
              </a:rPr>
              <a:t>Larger Sample Size</a:t>
            </a:r>
            <a:endParaRPr sz="2400" dirty="0"/>
          </a:p>
        </p:txBody>
      </p:sp>
      <p:sp>
        <p:nvSpPr>
          <p:cNvPr id="153" name="Google Shape;153;p14"/>
          <p:cNvSpPr txBox="1"/>
          <p:nvPr/>
        </p:nvSpPr>
        <p:spPr>
          <a:xfrm>
            <a:off x="6573349" y="5759450"/>
            <a:ext cx="5141400" cy="265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698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lang="en-US" sz="2499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Observing changes in anxiety level over an extended period </a:t>
            </a:r>
          </a:p>
          <a:p>
            <a:pPr marL="539749" marR="0" lvl="1" indent="-2698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Simultaneously monitor social media usage and mental health indicators for potential correlation </a:t>
            </a:r>
            <a:endParaRPr dirty="0"/>
          </a:p>
        </p:txBody>
      </p:sp>
      <p:sp>
        <p:nvSpPr>
          <p:cNvPr id="154" name="Google Shape;154;p14"/>
          <p:cNvSpPr txBox="1"/>
          <p:nvPr/>
        </p:nvSpPr>
        <p:spPr>
          <a:xfrm>
            <a:off x="7153431" y="4740687"/>
            <a:ext cx="4160579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Longitudinal Study </a:t>
            </a:r>
            <a:endParaRPr sz="2400" dirty="0"/>
          </a:p>
        </p:txBody>
      </p:sp>
      <p:sp>
        <p:nvSpPr>
          <p:cNvPr id="155" name="Google Shape;155;p14"/>
          <p:cNvSpPr txBox="1"/>
          <p:nvPr/>
        </p:nvSpPr>
        <p:spPr>
          <a:xfrm>
            <a:off x="12117999" y="5759450"/>
            <a:ext cx="5141400" cy="2901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698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lang="en-US" sz="2499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Rather than surveying individuals, control variables </a:t>
            </a:r>
          </a:p>
          <a:p>
            <a:pPr marL="539749" marR="0" lvl="1" indent="-2698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Expose subjects to varying levels of social media content</a:t>
            </a:r>
          </a:p>
          <a:p>
            <a:pPr marL="539749" marR="0" lvl="1" indent="-2698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lang="en-US" sz="2499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Behavioral, anxiety, and physiological assessments </a:t>
            </a:r>
          </a:p>
          <a:p>
            <a:pPr marL="539749" marR="0" lvl="1" indent="-2698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endParaRPr dirty="0"/>
          </a:p>
        </p:txBody>
      </p:sp>
      <p:sp>
        <p:nvSpPr>
          <p:cNvPr id="156" name="Google Shape;156;p14"/>
          <p:cNvSpPr txBox="1"/>
          <p:nvPr/>
        </p:nvSpPr>
        <p:spPr>
          <a:xfrm>
            <a:off x="12729332" y="4692987"/>
            <a:ext cx="377668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Experimental Study </a:t>
            </a:r>
            <a:endParaRPr sz="2400" dirty="0"/>
          </a:p>
        </p:txBody>
      </p:sp>
      <p:grpSp>
        <p:nvGrpSpPr>
          <p:cNvPr id="157" name="Google Shape;157;p14"/>
          <p:cNvGrpSpPr/>
          <p:nvPr/>
        </p:nvGrpSpPr>
        <p:grpSpPr>
          <a:xfrm>
            <a:off x="12580565" y="4107903"/>
            <a:ext cx="5026140" cy="3303093"/>
            <a:chOff x="187352" y="-78739"/>
            <a:chExt cx="1323757" cy="869950"/>
          </a:xfrm>
        </p:grpSpPr>
        <p:sp>
          <p:nvSpPr>
            <p:cNvPr id="158" name="Google Shape;158;p14"/>
            <p:cNvSpPr/>
            <p:nvPr/>
          </p:nvSpPr>
          <p:spPr>
            <a:xfrm>
              <a:off x="187352" y="7600"/>
              <a:ext cx="1158035" cy="288091"/>
            </a:xfrm>
            <a:custGeom>
              <a:avLst/>
              <a:gdLst/>
              <a:ahLst/>
              <a:cxnLst/>
              <a:rect l="l" t="t" r="r" b="b"/>
              <a:pathLst>
                <a:path w="1158035" h="288091" extrusionOk="0">
                  <a:moveTo>
                    <a:pt x="89799" y="0"/>
                  </a:moveTo>
                  <a:lnTo>
                    <a:pt x="1068236" y="0"/>
                  </a:lnTo>
                  <a:cubicBezTo>
                    <a:pt x="1092052" y="0"/>
                    <a:pt x="1114893" y="9461"/>
                    <a:pt x="1131734" y="26301"/>
                  </a:cubicBezTo>
                  <a:cubicBezTo>
                    <a:pt x="1148574" y="43142"/>
                    <a:pt x="1158035" y="65983"/>
                    <a:pt x="1158035" y="89799"/>
                  </a:cubicBezTo>
                  <a:lnTo>
                    <a:pt x="1158035" y="198292"/>
                  </a:lnTo>
                  <a:cubicBezTo>
                    <a:pt x="1158035" y="222108"/>
                    <a:pt x="1148574" y="244949"/>
                    <a:pt x="1131734" y="261790"/>
                  </a:cubicBezTo>
                  <a:cubicBezTo>
                    <a:pt x="1114893" y="278630"/>
                    <a:pt x="1092052" y="288091"/>
                    <a:pt x="1068236" y="288091"/>
                  </a:cubicBezTo>
                  <a:lnTo>
                    <a:pt x="89799" y="288091"/>
                  </a:lnTo>
                  <a:cubicBezTo>
                    <a:pt x="65983" y="288091"/>
                    <a:pt x="43142" y="278630"/>
                    <a:pt x="26301" y="261790"/>
                  </a:cubicBezTo>
                  <a:cubicBezTo>
                    <a:pt x="9461" y="244949"/>
                    <a:pt x="0" y="222108"/>
                    <a:pt x="0" y="198292"/>
                  </a:cubicBezTo>
                  <a:lnTo>
                    <a:pt x="0" y="89799"/>
                  </a:lnTo>
                  <a:cubicBezTo>
                    <a:pt x="0" y="65983"/>
                    <a:pt x="9461" y="43142"/>
                    <a:pt x="26301" y="26301"/>
                  </a:cubicBezTo>
                  <a:cubicBezTo>
                    <a:pt x="43142" y="9461"/>
                    <a:pt x="65983" y="0"/>
                    <a:pt x="897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698309" y="-78739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14"/>
          <p:cNvGrpSpPr/>
          <p:nvPr/>
        </p:nvGrpSpPr>
        <p:grpSpPr>
          <a:xfrm>
            <a:off x="4822673" y="4605572"/>
            <a:ext cx="701353" cy="704497"/>
            <a:chOff x="2095" y="0"/>
            <a:chExt cx="935138" cy="939330"/>
          </a:xfrm>
        </p:grpSpPr>
        <p:grpSp>
          <p:nvGrpSpPr>
            <p:cNvPr id="161" name="Google Shape;161;p14"/>
            <p:cNvGrpSpPr/>
            <p:nvPr/>
          </p:nvGrpSpPr>
          <p:grpSpPr>
            <a:xfrm>
              <a:off x="2095" y="0"/>
              <a:ext cx="935138" cy="939330"/>
              <a:chOff x="1813" y="0"/>
              <a:chExt cx="809173" cy="812800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4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" name="Google Shape;164;p14"/>
            <p:cNvSpPr/>
            <p:nvPr/>
          </p:nvSpPr>
          <p:spPr>
            <a:xfrm rot="-5400000">
              <a:off x="148917" y="298211"/>
              <a:ext cx="641495" cy="342908"/>
            </a:xfrm>
            <a:custGeom>
              <a:avLst/>
              <a:gdLst/>
              <a:ahLst/>
              <a:cxnLst/>
              <a:rect l="l" t="t" r="r" b="b"/>
              <a:pathLst>
                <a:path w="641495" h="342908" extrusionOk="0">
                  <a:moveTo>
                    <a:pt x="0" y="0"/>
                  </a:moveTo>
                  <a:lnTo>
                    <a:pt x="641495" y="0"/>
                  </a:lnTo>
                  <a:lnTo>
                    <a:pt x="641495" y="342908"/>
                  </a:lnTo>
                  <a:lnTo>
                    <a:pt x="0" y="34290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5" name="Google Shape;165;p14"/>
          <p:cNvGrpSpPr/>
          <p:nvPr/>
        </p:nvGrpSpPr>
        <p:grpSpPr>
          <a:xfrm>
            <a:off x="10362439" y="4605572"/>
            <a:ext cx="701353" cy="704497"/>
            <a:chOff x="2095" y="0"/>
            <a:chExt cx="935138" cy="939330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2095" y="0"/>
              <a:ext cx="935138" cy="939330"/>
              <a:chOff x="1813" y="0"/>
              <a:chExt cx="809173" cy="8128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4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" name="Google Shape;169;p14"/>
            <p:cNvSpPr/>
            <p:nvPr/>
          </p:nvSpPr>
          <p:spPr>
            <a:xfrm rot="-5400000">
              <a:off x="148917" y="298211"/>
              <a:ext cx="641495" cy="342908"/>
            </a:xfrm>
            <a:custGeom>
              <a:avLst/>
              <a:gdLst/>
              <a:ahLst/>
              <a:cxnLst/>
              <a:rect l="l" t="t" r="r" b="b"/>
              <a:pathLst>
                <a:path w="641495" h="342908" extrusionOk="0">
                  <a:moveTo>
                    <a:pt x="0" y="0"/>
                  </a:moveTo>
                  <a:lnTo>
                    <a:pt x="641495" y="0"/>
                  </a:lnTo>
                  <a:lnTo>
                    <a:pt x="641495" y="342908"/>
                  </a:lnTo>
                  <a:lnTo>
                    <a:pt x="0" y="34290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15902205" y="4605572"/>
            <a:ext cx="701353" cy="704497"/>
            <a:chOff x="2095" y="0"/>
            <a:chExt cx="935138" cy="939330"/>
          </a:xfrm>
        </p:grpSpPr>
        <p:grpSp>
          <p:nvGrpSpPr>
            <p:cNvPr id="171" name="Google Shape;171;p14"/>
            <p:cNvGrpSpPr/>
            <p:nvPr/>
          </p:nvGrpSpPr>
          <p:grpSpPr>
            <a:xfrm>
              <a:off x="2095" y="0"/>
              <a:ext cx="935138" cy="939330"/>
              <a:chOff x="1813" y="0"/>
              <a:chExt cx="809173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14"/>
            <p:cNvSpPr/>
            <p:nvPr/>
          </p:nvSpPr>
          <p:spPr>
            <a:xfrm rot="-5400000">
              <a:off x="148917" y="298211"/>
              <a:ext cx="641495" cy="342908"/>
            </a:xfrm>
            <a:custGeom>
              <a:avLst/>
              <a:gdLst/>
              <a:ahLst/>
              <a:cxnLst/>
              <a:rect l="l" t="t" r="r" b="b"/>
              <a:pathLst>
                <a:path w="641495" h="342908" extrusionOk="0">
                  <a:moveTo>
                    <a:pt x="0" y="0"/>
                  </a:moveTo>
                  <a:lnTo>
                    <a:pt x="641495" y="0"/>
                  </a:lnTo>
                  <a:lnTo>
                    <a:pt x="641495" y="342908"/>
                  </a:lnTo>
                  <a:lnTo>
                    <a:pt x="0" y="34290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4"/>
          <p:cNvGrpSpPr/>
          <p:nvPr/>
        </p:nvGrpSpPr>
        <p:grpSpPr>
          <a:xfrm>
            <a:off x="1028700" y="3985063"/>
            <a:ext cx="5141301" cy="5273237"/>
            <a:chOff x="0" y="-57150"/>
            <a:chExt cx="1354088" cy="1388836"/>
          </a:xfrm>
        </p:grpSpPr>
        <p:sp>
          <p:nvSpPr>
            <p:cNvPr id="133" name="Google Shape;133;p14"/>
            <p:cNvSpPr/>
            <p:nvPr/>
          </p:nvSpPr>
          <p:spPr>
            <a:xfrm>
              <a:off x="0" y="0"/>
              <a:ext cx="1354088" cy="1331686"/>
            </a:xfrm>
            <a:custGeom>
              <a:avLst/>
              <a:gdLst/>
              <a:ahLst/>
              <a:cxnLst/>
              <a:rect l="l" t="t" r="r" b="b"/>
              <a:pathLst>
                <a:path w="1354088" h="1331686" extrusionOk="0">
                  <a:moveTo>
                    <a:pt x="76797" y="0"/>
                  </a:moveTo>
                  <a:lnTo>
                    <a:pt x="1277290" y="0"/>
                  </a:lnTo>
                  <a:cubicBezTo>
                    <a:pt x="1319704" y="0"/>
                    <a:pt x="1354088" y="34383"/>
                    <a:pt x="1354088" y="76797"/>
                  </a:cubicBezTo>
                  <a:lnTo>
                    <a:pt x="1354088" y="1254889"/>
                  </a:lnTo>
                  <a:cubicBezTo>
                    <a:pt x="1354088" y="1297303"/>
                    <a:pt x="1319704" y="1331686"/>
                    <a:pt x="1277290" y="1331686"/>
                  </a:cubicBezTo>
                  <a:lnTo>
                    <a:pt x="76797" y="1331686"/>
                  </a:lnTo>
                  <a:cubicBezTo>
                    <a:pt x="34383" y="1331686"/>
                    <a:pt x="0" y="1297303"/>
                    <a:pt x="0" y="1254889"/>
                  </a:cubicBezTo>
                  <a:lnTo>
                    <a:pt x="0" y="76797"/>
                  </a:lnTo>
                  <a:cubicBezTo>
                    <a:pt x="0" y="34383"/>
                    <a:pt x="34383" y="0"/>
                    <a:pt x="767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4"/>
          <p:cNvGrpSpPr/>
          <p:nvPr/>
        </p:nvGrpSpPr>
        <p:grpSpPr>
          <a:xfrm>
            <a:off x="6573349" y="3985063"/>
            <a:ext cx="5141301" cy="5273237"/>
            <a:chOff x="0" y="-57150"/>
            <a:chExt cx="1354088" cy="1388836"/>
          </a:xfrm>
          <a:solidFill>
            <a:schemeClr val="accent4"/>
          </a:solidFill>
        </p:grpSpPr>
        <p:sp>
          <p:nvSpPr>
            <p:cNvPr id="136" name="Google Shape;136;p14"/>
            <p:cNvSpPr/>
            <p:nvPr/>
          </p:nvSpPr>
          <p:spPr>
            <a:xfrm>
              <a:off x="0" y="0"/>
              <a:ext cx="1354088" cy="1331686"/>
            </a:xfrm>
            <a:custGeom>
              <a:avLst/>
              <a:gdLst/>
              <a:ahLst/>
              <a:cxnLst/>
              <a:rect l="l" t="t" r="r" b="b"/>
              <a:pathLst>
                <a:path w="1354088" h="1331686" extrusionOk="0">
                  <a:moveTo>
                    <a:pt x="76797" y="0"/>
                  </a:moveTo>
                  <a:lnTo>
                    <a:pt x="1277290" y="0"/>
                  </a:lnTo>
                  <a:cubicBezTo>
                    <a:pt x="1319704" y="0"/>
                    <a:pt x="1354088" y="34383"/>
                    <a:pt x="1354088" y="76797"/>
                  </a:cubicBezTo>
                  <a:lnTo>
                    <a:pt x="1354088" y="1254889"/>
                  </a:lnTo>
                  <a:cubicBezTo>
                    <a:pt x="1354088" y="1297303"/>
                    <a:pt x="1319704" y="1331686"/>
                    <a:pt x="1277290" y="1331686"/>
                  </a:cubicBezTo>
                  <a:lnTo>
                    <a:pt x="76797" y="1331686"/>
                  </a:lnTo>
                  <a:cubicBezTo>
                    <a:pt x="34383" y="1331686"/>
                    <a:pt x="0" y="1297303"/>
                    <a:pt x="0" y="1254889"/>
                  </a:cubicBezTo>
                  <a:lnTo>
                    <a:pt x="0" y="76797"/>
                  </a:lnTo>
                  <a:cubicBezTo>
                    <a:pt x="0" y="34383"/>
                    <a:pt x="34383" y="0"/>
                    <a:pt x="76797" y="0"/>
                  </a:cubicBez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12114701" y="3985063"/>
            <a:ext cx="5141301" cy="5273237"/>
            <a:chOff x="0" y="-57150"/>
            <a:chExt cx="1354088" cy="1388836"/>
          </a:xfrm>
          <a:solidFill>
            <a:schemeClr val="accent6"/>
          </a:solidFill>
        </p:grpSpPr>
        <p:sp>
          <p:nvSpPr>
            <p:cNvPr id="139" name="Google Shape;139;p14"/>
            <p:cNvSpPr/>
            <p:nvPr/>
          </p:nvSpPr>
          <p:spPr>
            <a:xfrm>
              <a:off x="0" y="0"/>
              <a:ext cx="1354088" cy="1331686"/>
            </a:xfrm>
            <a:custGeom>
              <a:avLst/>
              <a:gdLst/>
              <a:ahLst/>
              <a:cxnLst/>
              <a:rect l="l" t="t" r="r" b="b"/>
              <a:pathLst>
                <a:path w="1354088" h="1331686" extrusionOk="0">
                  <a:moveTo>
                    <a:pt x="76797" y="0"/>
                  </a:moveTo>
                  <a:lnTo>
                    <a:pt x="1277290" y="0"/>
                  </a:lnTo>
                  <a:cubicBezTo>
                    <a:pt x="1319704" y="0"/>
                    <a:pt x="1354088" y="34383"/>
                    <a:pt x="1354088" y="76797"/>
                  </a:cubicBezTo>
                  <a:lnTo>
                    <a:pt x="1354088" y="1254889"/>
                  </a:lnTo>
                  <a:cubicBezTo>
                    <a:pt x="1354088" y="1297303"/>
                    <a:pt x="1319704" y="1331686"/>
                    <a:pt x="1277290" y="1331686"/>
                  </a:cubicBezTo>
                  <a:lnTo>
                    <a:pt x="76797" y="1331686"/>
                  </a:lnTo>
                  <a:cubicBezTo>
                    <a:pt x="34383" y="1331686"/>
                    <a:pt x="0" y="1297303"/>
                    <a:pt x="0" y="1254889"/>
                  </a:cubicBezTo>
                  <a:lnTo>
                    <a:pt x="0" y="76797"/>
                  </a:lnTo>
                  <a:cubicBezTo>
                    <a:pt x="0" y="34383"/>
                    <a:pt x="34383" y="0"/>
                    <a:pt x="76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6917047" y="4193906"/>
            <a:ext cx="4396914" cy="3303093"/>
            <a:chOff x="0" y="-57150"/>
            <a:chExt cx="1158035" cy="869950"/>
          </a:xfrm>
        </p:grpSpPr>
        <p:sp>
          <p:nvSpPr>
            <p:cNvPr id="142" name="Google Shape;142;p14"/>
            <p:cNvSpPr/>
            <p:nvPr/>
          </p:nvSpPr>
          <p:spPr>
            <a:xfrm>
              <a:off x="0" y="0"/>
              <a:ext cx="1158035" cy="288091"/>
            </a:xfrm>
            <a:custGeom>
              <a:avLst/>
              <a:gdLst/>
              <a:ahLst/>
              <a:cxnLst/>
              <a:rect l="l" t="t" r="r" b="b"/>
              <a:pathLst>
                <a:path w="1158035" h="288091" extrusionOk="0">
                  <a:moveTo>
                    <a:pt x="89799" y="0"/>
                  </a:moveTo>
                  <a:lnTo>
                    <a:pt x="1068236" y="0"/>
                  </a:lnTo>
                  <a:cubicBezTo>
                    <a:pt x="1092052" y="0"/>
                    <a:pt x="1114893" y="9461"/>
                    <a:pt x="1131734" y="26301"/>
                  </a:cubicBezTo>
                  <a:cubicBezTo>
                    <a:pt x="1148574" y="43142"/>
                    <a:pt x="1158035" y="65983"/>
                    <a:pt x="1158035" y="89799"/>
                  </a:cubicBezTo>
                  <a:lnTo>
                    <a:pt x="1158035" y="198292"/>
                  </a:lnTo>
                  <a:cubicBezTo>
                    <a:pt x="1158035" y="222108"/>
                    <a:pt x="1148574" y="244949"/>
                    <a:pt x="1131734" y="261790"/>
                  </a:cubicBezTo>
                  <a:cubicBezTo>
                    <a:pt x="1114893" y="278630"/>
                    <a:pt x="1092052" y="288091"/>
                    <a:pt x="1068236" y="288091"/>
                  </a:cubicBezTo>
                  <a:lnTo>
                    <a:pt x="89799" y="288091"/>
                  </a:lnTo>
                  <a:cubicBezTo>
                    <a:pt x="65983" y="288091"/>
                    <a:pt x="43142" y="278630"/>
                    <a:pt x="26301" y="261790"/>
                  </a:cubicBezTo>
                  <a:cubicBezTo>
                    <a:pt x="9461" y="244949"/>
                    <a:pt x="0" y="222108"/>
                    <a:pt x="0" y="198292"/>
                  </a:cubicBezTo>
                  <a:lnTo>
                    <a:pt x="0" y="89799"/>
                  </a:lnTo>
                  <a:cubicBezTo>
                    <a:pt x="0" y="65983"/>
                    <a:pt x="9461" y="43142"/>
                    <a:pt x="26301" y="26301"/>
                  </a:cubicBezTo>
                  <a:cubicBezTo>
                    <a:pt x="43142" y="9461"/>
                    <a:pt x="65983" y="0"/>
                    <a:pt x="897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4"/>
          <p:cNvGrpSpPr/>
          <p:nvPr/>
        </p:nvGrpSpPr>
        <p:grpSpPr>
          <a:xfrm>
            <a:off x="1028700" y="651312"/>
            <a:ext cx="16227302" cy="3303093"/>
            <a:chOff x="0" y="-57150"/>
            <a:chExt cx="4273857" cy="869950"/>
          </a:xfrm>
        </p:grpSpPr>
        <p:sp>
          <p:nvSpPr>
            <p:cNvPr id="145" name="Google Shape;145;p14"/>
            <p:cNvSpPr/>
            <p:nvPr/>
          </p:nvSpPr>
          <p:spPr>
            <a:xfrm>
              <a:off x="0" y="0"/>
              <a:ext cx="4273857" cy="767644"/>
            </a:xfrm>
            <a:custGeom>
              <a:avLst/>
              <a:gdLst/>
              <a:ahLst/>
              <a:cxnLst/>
              <a:rect l="l" t="t" r="r" b="b"/>
              <a:pathLst>
                <a:path w="4273857" h="767644" extrusionOk="0">
                  <a:moveTo>
                    <a:pt x="24332" y="0"/>
                  </a:moveTo>
                  <a:lnTo>
                    <a:pt x="4249525" y="0"/>
                  </a:lnTo>
                  <a:cubicBezTo>
                    <a:pt x="4262964" y="0"/>
                    <a:pt x="4273857" y="10894"/>
                    <a:pt x="4273857" y="24332"/>
                  </a:cubicBezTo>
                  <a:lnTo>
                    <a:pt x="4273857" y="743313"/>
                  </a:lnTo>
                  <a:cubicBezTo>
                    <a:pt x="4273857" y="756751"/>
                    <a:pt x="4262964" y="767644"/>
                    <a:pt x="4249525" y="767644"/>
                  </a:cubicBezTo>
                  <a:lnTo>
                    <a:pt x="24332" y="767644"/>
                  </a:lnTo>
                  <a:cubicBezTo>
                    <a:pt x="10894" y="767644"/>
                    <a:pt x="0" y="756751"/>
                    <a:pt x="0" y="743313"/>
                  </a:cubicBezTo>
                  <a:lnTo>
                    <a:pt x="0" y="24332"/>
                  </a:lnTo>
                  <a:cubicBezTo>
                    <a:pt x="0" y="10894"/>
                    <a:pt x="10894" y="0"/>
                    <a:pt x="243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14"/>
          <p:cNvSpPr txBox="1"/>
          <p:nvPr/>
        </p:nvSpPr>
        <p:spPr>
          <a:xfrm>
            <a:off x="2734341" y="1039754"/>
            <a:ext cx="123783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sso One"/>
                <a:ea typeface="Russo One"/>
                <a:cs typeface="Russo One"/>
                <a:sym typeface="Russo One"/>
              </a:rPr>
              <a:t>IMPROVEMENTS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sso One"/>
                <a:cs typeface="Arial"/>
                <a:sym typeface="Russo One"/>
              </a:rPr>
              <a:t>+ FURTHER STUDY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1028700" y="5759450"/>
            <a:ext cx="5141400" cy="265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69874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  <a:tabLst/>
              <a:defRPr/>
            </a:pPr>
            <a:r>
              <a:rPr lang="en-US" sz="2499">
                <a:solidFill>
                  <a:srgbClr val="FFFFFF"/>
                </a:solidFill>
                <a:latin typeface="Raleway"/>
                <a:sym typeface="Raleway"/>
              </a:rPr>
              <a:t>Further analyze content consumed to identify potential triggers</a:t>
            </a:r>
          </a:p>
          <a:p>
            <a:pPr marL="539749" marR="0" lvl="1" indent="-269874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  <a:tabLst/>
              <a:defRPr/>
            </a:pPr>
            <a:r>
              <a:rPr lang="en-US" sz="2499">
                <a:solidFill>
                  <a:srgbClr val="FFFFFF"/>
                </a:solidFill>
                <a:latin typeface="Raleway"/>
                <a:sym typeface="Raleway"/>
              </a:rPr>
              <a:t>Effects of cyber-bullying, misinformation, comparison stress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1635957" y="4689193"/>
            <a:ext cx="3147840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sso One"/>
                <a:cs typeface="Arial"/>
                <a:sym typeface="Russo One"/>
              </a:rPr>
              <a:t>Content</a:t>
            </a:r>
            <a:r>
              <a:rPr kumimoji="0" lang="en-US" sz="2400" b="0" i="0" u="none" strike="noStrike" kern="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sso One"/>
                <a:cs typeface="Arial"/>
                <a:sym typeface="Russo One"/>
              </a:rPr>
              <a:t> Analysis 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6573349" y="5759450"/>
            <a:ext cx="5141400" cy="221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69874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  <a:tabLst/>
              <a:defRPr/>
            </a:pP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Implement strategies to mitigate social media-induced anxiety </a:t>
            </a:r>
          </a:p>
          <a:p>
            <a:pPr marL="539749" marR="0" lvl="1" indent="-269874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  <a:tabLst/>
              <a:defRPr/>
            </a:pPr>
            <a:r>
              <a:rPr lang="en-US" sz="2499" noProof="0" dirty="0">
                <a:solidFill>
                  <a:srgbClr val="FFFFFF"/>
                </a:solidFill>
                <a:latin typeface="Raleway"/>
                <a:sym typeface="Raleway"/>
              </a:rPr>
              <a:t>Gauge effectiveness of mindfulness programs, etc.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7153431" y="4740687"/>
            <a:ext cx="4160579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sso One"/>
                <a:ea typeface="Russo One"/>
                <a:cs typeface="Russo One"/>
                <a:sym typeface="Russo One"/>
              </a:rPr>
              <a:t>Intervention Study 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12117999" y="5759450"/>
            <a:ext cx="5141400" cy="221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69874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  <a:tabLst/>
              <a:defRPr/>
            </a:pPr>
            <a:r>
              <a:rPr lang="en-US" sz="2499">
                <a:solidFill>
                  <a:srgbClr val="FFFFFF"/>
                </a:solidFill>
                <a:latin typeface="Raleway"/>
                <a:sym typeface="Raleway"/>
              </a:rPr>
              <a:t>Obtain data on brain activity during social media usage </a:t>
            </a:r>
          </a:p>
          <a:p>
            <a:pPr marL="539749" marR="0" lvl="1" indent="-269874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  <a:tabLst/>
              <a:defRPr/>
            </a:pPr>
            <a:r>
              <a:rPr lang="en-US" sz="2499">
                <a:solidFill>
                  <a:srgbClr val="FFFFFF"/>
                </a:solidFill>
                <a:latin typeface="Raleway"/>
                <a:sym typeface="Raleway"/>
              </a:rPr>
              <a:t>Analyze for potential links between content, time, or other variables.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12647568" y="4503410"/>
            <a:ext cx="6638224" cy="88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sso One"/>
                <a:ea typeface="Russo One"/>
                <a:cs typeface="Russo One"/>
                <a:sym typeface="Russo One"/>
              </a:rPr>
              <a:t>Neuroscientific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sso One"/>
                <a:ea typeface="Russo One"/>
                <a:cs typeface="Russo One"/>
                <a:sym typeface="Russo One"/>
              </a:rPr>
              <a:t> Study 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Arial"/>
            </a:endParaRP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12458400" y="4107903"/>
            <a:ext cx="5026140" cy="3303093"/>
            <a:chOff x="187352" y="-78739"/>
            <a:chExt cx="1323757" cy="869950"/>
          </a:xfrm>
        </p:grpSpPr>
        <p:sp>
          <p:nvSpPr>
            <p:cNvPr id="158" name="Google Shape;158;p14"/>
            <p:cNvSpPr/>
            <p:nvPr/>
          </p:nvSpPr>
          <p:spPr>
            <a:xfrm>
              <a:off x="187352" y="7600"/>
              <a:ext cx="1158035" cy="288091"/>
            </a:xfrm>
            <a:custGeom>
              <a:avLst/>
              <a:gdLst/>
              <a:ahLst/>
              <a:cxnLst/>
              <a:rect l="l" t="t" r="r" b="b"/>
              <a:pathLst>
                <a:path w="1158035" h="288091" extrusionOk="0">
                  <a:moveTo>
                    <a:pt x="89799" y="0"/>
                  </a:moveTo>
                  <a:lnTo>
                    <a:pt x="1068236" y="0"/>
                  </a:lnTo>
                  <a:cubicBezTo>
                    <a:pt x="1092052" y="0"/>
                    <a:pt x="1114893" y="9461"/>
                    <a:pt x="1131734" y="26301"/>
                  </a:cubicBezTo>
                  <a:cubicBezTo>
                    <a:pt x="1148574" y="43142"/>
                    <a:pt x="1158035" y="65983"/>
                    <a:pt x="1158035" y="89799"/>
                  </a:cubicBezTo>
                  <a:lnTo>
                    <a:pt x="1158035" y="198292"/>
                  </a:lnTo>
                  <a:cubicBezTo>
                    <a:pt x="1158035" y="222108"/>
                    <a:pt x="1148574" y="244949"/>
                    <a:pt x="1131734" y="261790"/>
                  </a:cubicBezTo>
                  <a:cubicBezTo>
                    <a:pt x="1114893" y="278630"/>
                    <a:pt x="1092052" y="288091"/>
                    <a:pt x="1068236" y="288091"/>
                  </a:cubicBezTo>
                  <a:lnTo>
                    <a:pt x="89799" y="288091"/>
                  </a:lnTo>
                  <a:cubicBezTo>
                    <a:pt x="65983" y="288091"/>
                    <a:pt x="43142" y="278630"/>
                    <a:pt x="26301" y="261790"/>
                  </a:cubicBezTo>
                  <a:cubicBezTo>
                    <a:pt x="9461" y="244949"/>
                    <a:pt x="0" y="222108"/>
                    <a:pt x="0" y="198292"/>
                  </a:cubicBezTo>
                  <a:lnTo>
                    <a:pt x="0" y="89799"/>
                  </a:lnTo>
                  <a:cubicBezTo>
                    <a:pt x="0" y="65983"/>
                    <a:pt x="9461" y="43142"/>
                    <a:pt x="26301" y="26301"/>
                  </a:cubicBezTo>
                  <a:cubicBezTo>
                    <a:pt x="43142" y="9461"/>
                    <a:pt x="65983" y="0"/>
                    <a:pt x="897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698309" y="-78739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14"/>
          <p:cNvGrpSpPr/>
          <p:nvPr/>
        </p:nvGrpSpPr>
        <p:grpSpPr>
          <a:xfrm>
            <a:off x="4822673" y="4605572"/>
            <a:ext cx="701353" cy="704497"/>
            <a:chOff x="2095" y="0"/>
            <a:chExt cx="935138" cy="939330"/>
          </a:xfrm>
        </p:grpSpPr>
        <p:grpSp>
          <p:nvGrpSpPr>
            <p:cNvPr id="161" name="Google Shape;161;p14"/>
            <p:cNvGrpSpPr/>
            <p:nvPr/>
          </p:nvGrpSpPr>
          <p:grpSpPr>
            <a:xfrm>
              <a:off x="2095" y="0"/>
              <a:ext cx="935138" cy="939330"/>
              <a:chOff x="1813" y="0"/>
              <a:chExt cx="809173" cy="812800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4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" name="Google Shape;164;p14"/>
            <p:cNvSpPr/>
            <p:nvPr/>
          </p:nvSpPr>
          <p:spPr>
            <a:xfrm rot="-5400000">
              <a:off x="148917" y="298211"/>
              <a:ext cx="641495" cy="342908"/>
            </a:xfrm>
            <a:custGeom>
              <a:avLst/>
              <a:gdLst/>
              <a:ahLst/>
              <a:cxnLst/>
              <a:rect l="l" t="t" r="r" b="b"/>
              <a:pathLst>
                <a:path w="641495" h="342908" extrusionOk="0">
                  <a:moveTo>
                    <a:pt x="0" y="0"/>
                  </a:moveTo>
                  <a:lnTo>
                    <a:pt x="641495" y="0"/>
                  </a:lnTo>
                  <a:lnTo>
                    <a:pt x="641495" y="342908"/>
                  </a:lnTo>
                  <a:lnTo>
                    <a:pt x="0" y="34290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4"/>
          <p:cNvGrpSpPr/>
          <p:nvPr/>
        </p:nvGrpSpPr>
        <p:grpSpPr>
          <a:xfrm>
            <a:off x="10362439" y="4605572"/>
            <a:ext cx="701353" cy="704497"/>
            <a:chOff x="2095" y="0"/>
            <a:chExt cx="935138" cy="939330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2095" y="0"/>
              <a:ext cx="935138" cy="939330"/>
              <a:chOff x="1813" y="0"/>
              <a:chExt cx="809173" cy="8128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4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" name="Google Shape;169;p14"/>
            <p:cNvSpPr/>
            <p:nvPr/>
          </p:nvSpPr>
          <p:spPr>
            <a:xfrm rot="-5400000">
              <a:off x="148917" y="298211"/>
              <a:ext cx="641495" cy="342908"/>
            </a:xfrm>
            <a:custGeom>
              <a:avLst/>
              <a:gdLst/>
              <a:ahLst/>
              <a:cxnLst/>
              <a:rect l="l" t="t" r="r" b="b"/>
              <a:pathLst>
                <a:path w="641495" h="342908" extrusionOk="0">
                  <a:moveTo>
                    <a:pt x="0" y="0"/>
                  </a:moveTo>
                  <a:lnTo>
                    <a:pt x="641495" y="0"/>
                  </a:lnTo>
                  <a:lnTo>
                    <a:pt x="641495" y="342908"/>
                  </a:lnTo>
                  <a:lnTo>
                    <a:pt x="0" y="34290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15902205" y="4605572"/>
            <a:ext cx="701353" cy="704497"/>
            <a:chOff x="2095" y="0"/>
            <a:chExt cx="935138" cy="939330"/>
          </a:xfrm>
        </p:grpSpPr>
        <p:grpSp>
          <p:nvGrpSpPr>
            <p:cNvPr id="171" name="Google Shape;171;p14"/>
            <p:cNvGrpSpPr/>
            <p:nvPr/>
          </p:nvGrpSpPr>
          <p:grpSpPr>
            <a:xfrm>
              <a:off x="2095" y="0"/>
              <a:ext cx="935138" cy="939330"/>
              <a:chOff x="1813" y="0"/>
              <a:chExt cx="809173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14"/>
            <p:cNvSpPr/>
            <p:nvPr/>
          </p:nvSpPr>
          <p:spPr>
            <a:xfrm rot="-5400000">
              <a:off x="148917" y="298211"/>
              <a:ext cx="641495" cy="342908"/>
            </a:xfrm>
            <a:custGeom>
              <a:avLst/>
              <a:gdLst/>
              <a:ahLst/>
              <a:cxnLst/>
              <a:rect l="l" t="t" r="r" b="b"/>
              <a:pathLst>
                <a:path w="641495" h="342908" extrusionOk="0">
                  <a:moveTo>
                    <a:pt x="0" y="0"/>
                  </a:moveTo>
                  <a:lnTo>
                    <a:pt x="641495" y="0"/>
                  </a:lnTo>
                  <a:lnTo>
                    <a:pt x="641495" y="342908"/>
                  </a:lnTo>
                  <a:lnTo>
                    <a:pt x="0" y="34290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141;p14">
            <a:extLst>
              <a:ext uri="{FF2B5EF4-FFF2-40B4-BE49-F238E27FC236}">
                <a16:creationId xmlns:a16="http://schemas.microsoft.com/office/drawing/2014/main" id="{314FAF22-F8CB-0FD2-ECDE-3B9274679C9D}"/>
              </a:ext>
            </a:extLst>
          </p:cNvPr>
          <p:cNvGrpSpPr/>
          <p:nvPr/>
        </p:nvGrpSpPr>
        <p:grpSpPr>
          <a:xfrm>
            <a:off x="1331933" y="4193906"/>
            <a:ext cx="4396914" cy="3303093"/>
            <a:chOff x="0" y="-57150"/>
            <a:chExt cx="1158035" cy="869950"/>
          </a:xfrm>
        </p:grpSpPr>
        <p:sp>
          <p:nvSpPr>
            <p:cNvPr id="3" name="Google Shape;142;p14">
              <a:extLst>
                <a:ext uri="{FF2B5EF4-FFF2-40B4-BE49-F238E27FC236}">
                  <a16:creationId xmlns:a16="http://schemas.microsoft.com/office/drawing/2014/main" id="{05ADF6A1-7E46-E435-2F56-19C72DA00225}"/>
                </a:ext>
              </a:extLst>
            </p:cNvPr>
            <p:cNvSpPr/>
            <p:nvPr/>
          </p:nvSpPr>
          <p:spPr>
            <a:xfrm>
              <a:off x="0" y="0"/>
              <a:ext cx="1158035" cy="288091"/>
            </a:xfrm>
            <a:custGeom>
              <a:avLst/>
              <a:gdLst/>
              <a:ahLst/>
              <a:cxnLst/>
              <a:rect l="l" t="t" r="r" b="b"/>
              <a:pathLst>
                <a:path w="1158035" h="288091" extrusionOk="0">
                  <a:moveTo>
                    <a:pt x="89799" y="0"/>
                  </a:moveTo>
                  <a:lnTo>
                    <a:pt x="1068236" y="0"/>
                  </a:lnTo>
                  <a:cubicBezTo>
                    <a:pt x="1092052" y="0"/>
                    <a:pt x="1114893" y="9461"/>
                    <a:pt x="1131734" y="26301"/>
                  </a:cubicBezTo>
                  <a:cubicBezTo>
                    <a:pt x="1148574" y="43142"/>
                    <a:pt x="1158035" y="65983"/>
                    <a:pt x="1158035" y="89799"/>
                  </a:cubicBezTo>
                  <a:lnTo>
                    <a:pt x="1158035" y="198292"/>
                  </a:lnTo>
                  <a:cubicBezTo>
                    <a:pt x="1158035" y="222108"/>
                    <a:pt x="1148574" y="244949"/>
                    <a:pt x="1131734" y="261790"/>
                  </a:cubicBezTo>
                  <a:cubicBezTo>
                    <a:pt x="1114893" y="278630"/>
                    <a:pt x="1092052" y="288091"/>
                    <a:pt x="1068236" y="288091"/>
                  </a:cubicBezTo>
                  <a:lnTo>
                    <a:pt x="89799" y="288091"/>
                  </a:lnTo>
                  <a:cubicBezTo>
                    <a:pt x="65983" y="288091"/>
                    <a:pt x="43142" y="278630"/>
                    <a:pt x="26301" y="261790"/>
                  </a:cubicBezTo>
                  <a:cubicBezTo>
                    <a:pt x="9461" y="244949"/>
                    <a:pt x="0" y="222108"/>
                    <a:pt x="0" y="198292"/>
                  </a:cubicBezTo>
                  <a:lnTo>
                    <a:pt x="0" y="89799"/>
                  </a:lnTo>
                  <a:cubicBezTo>
                    <a:pt x="0" y="65983"/>
                    <a:pt x="9461" y="43142"/>
                    <a:pt x="26301" y="26301"/>
                  </a:cubicBezTo>
                  <a:cubicBezTo>
                    <a:pt x="43142" y="9461"/>
                    <a:pt x="65983" y="0"/>
                    <a:pt x="897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143;p14">
              <a:extLst>
                <a:ext uri="{FF2B5EF4-FFF2-40B4-BE49-F238E27FC236}">
                  <a16:creationId xmlns:a16="http://schemas.microsoft.com/office/drawing/2014/main" id="{A682A708-FF8B-EB85-95C0-8B46597A71EE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9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/>
        </p:nvSpPr>
        <p:spPr>
          <a:xfrm>
            <a:off x="11449714" y="6963013"/>
            <a:ext cx="6479087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 dirty="0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TABLE OF CONTENTS</a:t>
            </a:r>
            <a:endParaRPr dirty="0"/>
          </a:p>
        </p:txBody>
      </p:sp>
      <p:grpSp>
        <p:nvGrpSpPr>
          <p:cNvPr id="180" name="Google Shape;180;p15"/>
          <p:cNvGrpSpPr/>
          <p:nvPr/>
        </p:nvGrpSpPr>
        <p:grpSpPr>
          <a:xfrm rot="-5400000">
            <a:off x="1886078" y="-2012013"/>
            <a:ext cx="7047084" cy="11655092"/>
            <a:chOff x="0" y="-57150"/>
            <a:chExt cx="1856010" cy="3244104"/>
          </a:xfrm>
        </p:grpSpPr>
        <p:sp>
          <p:nvSpPr>
            <p:cNvPr id="181" name="Google Shape;181;p15"/>
            <p:cNvSpPr/>
            <p:nvPr/>
          </p:nvSpPr>
          <p:spPr>
            <a:xfrm>
              <a:off x="0" y="0"/>
              <a:ext cx="1856010" cy="3186954"/>
            </a:xfrm>
            <a:custGeom>
              <a:avLst/>
              <a:gdLst/>
              <a:ahLst/>
              <a:cxnLst/>
              <a:rect l="l" t="t" r="r" b="b"/>
              <a:pathLst>
                <a:path w="1856010" h="3186954" extrusionOk="0">
                  <a:moveTo>
                    <a:pt x="56029" y="0"/>
                  </a:moveTo>
                  <a:lnTo>
                    <a:pt x="1799981" y="0"/>
                  </a:lnTo>
                  <a:cubicBezTo>
                    <a:pt x="1830925" y="0"/>
                    <a:pt x="1856010" y="25085"/>
                    <a:pt x="1856010" y="56029"/>
                  </a:cubicBezTo>
                  <a:lnTo>
                    <a:pt x="1856010" y="3130925"/>
                  </a:lnTo>
                  <a:cubicBezTo>
                    <a:pt x="1856010" y="3161869"/>
                    <a:pt x="1830925" y="3186954"/>
                    <a:pt x="1799981" y="3186954"/>
                  </a:cubicBezTo>
                  <a:lnTo>
                    <a:pt x="56029" y="3186954"/>
                  </a:lnTo>
                  <a:cubicBezTo>
                    <a:pt x="25085" y="3186954"/>
                    <a:pt x="0" y="3161869"/>
                    <a:pt x="0" y="3130925"/>
                  </a:cubicBezTo>
                  <a:lnTo>
                    <a:pt x="0" y="56029"/>
                  </a:lnTo>
                  <a:cubicBezTo>
                    <a:pt x="0" y="25085"/>
                    <a:pt x="25085" y="0"/>
                    <a:pt x="56029" y="0"/>
                  </a:cubicBezTo>
                  <a:close/>
                </a:path>
              </a:pathLst>
            </a:custGeom>
            <a:solidFill>
              <a:srgbClr val="036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15"/>
          <p:cNvGrpSpPr/>
          <p:nvPr/>
        </p:nvGrpSpPr>
        <p:grpSpPr>
          <a:xfrm rot="-5400000">
            <a:off x="1986517" y="1377263"/>
            <a:ext cx="7047084" cy="11454104"/>
            <a:chOff x="0" y="-57150"/>
            <a:chExt cx="1856010" cy="3016699"/>
          </a:xfrm>
        </p:grpSpPr>
        <p:sp>
          <p:nvSpPr>
            <p:cNvPr id="184" name="Google Shape;184;p15"/>
            <p:cNvSpPr/>
            <p:nvPr/>
          </p:nvSpPr>
          <p:spPr>
            <a:xfrm>
              <a:off x="0" y="0"/>
              <a:ext cx="1856010" cy="2959549"/>
            </a:xfrm>
            <a:custGeom>
              <a:avLst/>
              <a:gdLst/>
              <a:ahLst/>
              <a:cxnLst/>
              <a:rect l="l" t="t" r="r" b="b"/>
              <a:pathLst>
                <a:path w="1856010" h="2959549" extrusionOk="0">
                  <a:moveTo>
                    <a:pt x="56029" y="0"/>
                  </a:moveTo>
                  <a:lnTo>
                    <a:pt x="1799981" y="0"/>
                  </a:lnTo>
                  <a:cubicBezTo>
                    <a:pt x="1830925" y="0"/>
                    <a:pt x="1856010" y="25085"/>
                    <a:pt x="1856010" y="56029"/>
                  </a:cubicBezTo>
                  <a:lnTo>
                    <a:pt x="1856010" y="2903520"/>
                  </a:lnTo>
                  <a:cubicBezTo>
                    <a:pt x="1856010" y="2934464"/>
                    <a:pt x="1830925" y="2959549"/>
                    <a:pt x="1799981" y="2959549"/>
                  </a:cubicBezTo>
                  <a:lnTo>
                    <a:pt x="56029" y="2959549"/>
                  </a:lnTo>
                  <a:cubicBezTo>
                    <a:pt x="25085" y="2959549"/>
                    <a:pt x="0" y="2934464"/>
                    <a:pt x="0" y="2903520"/>
                  </a:cubicBezTo>
                  <a:lnTo>
                    <a:pt x="0" y="56029"/>
                  </a:lnTo>
                  <a:cubicBezTo>
                    <a:pt x="0" y="25085"/>
                    <a:pt x="25085" y="0"/>
                    <a:pt x="56029" y="0"/>
                  </a:cubicBezTo>
                  <a:close/>
                </a:path>
              </a:pathLst>
            </a:custGeom>
            <a:solidFill>
              <a:srgbClr val="063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15"/>
          <p:cNvGrpSpPr/>
          <p:nvPr/>
        </p:nvGrpSpPr>
        <p:grpSpPr>
          <a:xfrm rot="16200000">
            <a:off x="1999507" y="4734739"/>
            <a:ext cx="7073061" cy="11480082"/>
            <a:chOff x="0" y="-57150"/>
            <a:chExt cx="1856010" cy="3016699"/>
          </a:xfrm>
        </p:grpSpPr>
        <p:sp>
          <p:nvSpPr>
            <p:cNvPr id="187" name="Google Shape;187;p15"/>
            <p:cNvSpPr/>
            <p:nvPr/>
          </p:nvSpPr>
          <p:spPr>
            <a:xfrm>
              <a:off x="0" y="0"/>
              <a:ext cx="1856010" cy="2959549"/>
            </a:xfrm>
            <a:custGeom>
              <a:avLst/>
              <a:gdLst/>
              <a:ahLst/>
              <a:cxnLst/>
              <a:rect l="l" t="t" r="r" b="b"/>
              <a:pathLst>
                <a:path w="1856010" h="2959549" extrusionOk="0">
                  <a:moveTo>
                    <a:pt x="56029" y="0"/>
                  </a:moveTo>
                  <a:lnTo>
                    <a:pt x="1799981" y="0"/>
                  </a:lnTo>
                  <a:cubicBezTo>
                    <a:pt x="1830925" y="0"/>
                    <a:pt x="1856010" y="25085"/>
                    <a:pt x="1856010" y="56029"/>
                  </a:cubicBezTo>
                  <a:lnTo>
                    <a:pt x="1856010" y="2903520"/>
                  </a:lnTo>
                  <a:cubicBezTo>
                    <a:pt x="1856010" y="2934464"/>
                    <a:pt x="1830925" y="2959549"/>
                    <a:pt x="1799981" y="2959549"/>
                  </a:cubicBezTo>
                  <a:lnTo>
                    <a:pt x="56029" y="2959549"/>
                  </a:lnTo>
                  <a:cubicBezTo>
                    <a:pt x="25085" y="2959549"/>
                    <a:pt x="0" y="2934464"/>
                    <a:pt x="0" y="2903520"/>
                  </a:cubicBezTo>
                  <a:lnTo>
                    <a:pt x="0" y="56029"/>
                  </a:lnTo>
                  <a:cubicBezTo>
                    <a:pt x="0" y="25085"/>
                    <a:pt x="25085" y="0"/>
                    <a:pt x="56029" y="0"/>
                  </a:cubicBezTo>
                  <a:close/>
                </a:path>
              </a:pathLst>
            </a:custGeom>
            <a:solidFill>
              <a:srgbClr val="209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15"/>
          <p:cNvSpPr txBox="1"/>
          <p:nvPr/>
        </p:nvSpPr>
        <p:spPr>
          <a:xfrm>
            <a:off x="2049356" y="7524626"/>
            <a:ext cx="8197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>
                <a:solidFill>
                  <a:srgbClr val="FFFFFF"/>
                </a:solidFill>
                <a:latin typeface="Russo One"/>
                <a:sym typeface="Russo One"/>
              </a:rPr>
              <a:t>ANALYSIS</a:t>
            </a:r>
            <a:endParaRPr dirty="0"/>
          </a:p>
        </p:txBody>
      </p:sp>
      <p:sp>
        <p:nvSpPr>
          <p:cNvPr id="190" name="Google Shape;190;p15"/>
          <p:cNvSpPr txBox="1"/>
          <p:nvPr/>
        </p:nvSpPr>
        <p:spPr>
          <a:xfrm>
            <a:off x="2049356" y="8677151"/>
            <a:ext cx="7034700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Findings/further study…</a:t>
            </a:r>
            <a:endParaRPr dirty="0"/>
          </a:p>
        </p:txBody>
      </p:sp>
      <p:sp>
        <p:nvSpPr>
          <p:cNvPr id="191" name="Google Shape;191;p15"/>
          <p:cNvSpPr txBox="1"/>
          <p:nvPr/>
        </p:nvSpPr>
        <p:spPr>
          <a:xfrm>
            <a:off x="2049356" y="4080206"/>
            <a:ext cx="7779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0" i="0" u="none" strike="noStrike" cap="none" dirty="0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DATA RETRIEVAL</a:t>
            </a:r>
            <a:endParaRPr dirty="0"/>
          </a:p>
        </p:txBody>
      </p:sp>
      <p:sp>
        <p:nvSpPr>
          <p:cNvPr id="192" name="Google Shape;192;p15"/>
          <p:cNvSpPr txBox="1"/>
          <p:nvPr/>
        </p:nvSpPr>
        <p:spPr>
          <a:xfrm>
            <a:off x="2049356" y="932868"/>
            <a:ext cx="92583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>
                <a:solidFill>
                  <a:srgbClr val="FFFFFF"/>
                </a:solidFill>
                <a:latin typeface="Russo One"/>
                <a:sym typeface="Russo One"/>
              </a:rPr>
              <a:t>PROBLEM </a:t>
            </a:r>
            <a:endParaRPr dirty="0"/>
          </a:p>
        </p:txBody>
      </p:sp>
      <p:sp>
        <p:nvSpPr>
          <p:cNvPr id="193" name="Google Shape;193;p15"/>
          <p:cNvSpPr txBox="1"/>
          <p:nvPr/>
        </p:nvSpPr>
        <p:spPr>
          <a:xfrm>
            <a:off x="2049356" y="5250219"/>
            <a:ext cx="7034700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Collection/initial processing of dataset</a:t>
            </a:r>
            <a:endParaRPr dirty="0"/>
          </a:p>
        </p:txBody>
      </p:sp>
      <p:sp>
        <p:nvSpPr>
          <p:cNvPr id="194" name="Google Shape;194;p15"/>
          <p:cNvSpPr txBox="1"/>
          <p:nvPr/>
        </p:nvSpPr>
        <p:spPr>
          <a:xfrm>
            <a:off x="2049356" y="2080757"/>
            <a:ext cx="7034700" cy="107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Why is analyzing anxiety levels as a function of screen time important? </a:t>
            </a:r>
            <a:endParaRPr dirty="0"/>
          </a:p>
        </p:txBody>
      </p:sp>
      <p:sp>
        <p:nvSpPr>
          <p:cNvPr id="195" name="Google Shape;195;p15"/>
          <p:cNvSpPr txBox="1"/>
          <p:nvPr/>
        </p:nvSpPr>
        <p:spPr>
          <a:xfrm>
            <a:off x="575854" y="927925"/>
            <a:ext cx="12465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0" i="0" u="none" strike="noStrike" cap="non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01</a:t>
            </a:r>
            <a:endParaRPr/>
          </a:p>
        </p:txBody>
      </p:sp>
      <p:sp>
        <p:nvSpPr>
          <p:cNvPr id="196" name="Google Shape;196;p15"/>
          <p:cNvSpPr txBox="1"/>
          <p:nvPr/>
        </p:nvSpPr>
        <p:spPr>
          <a:xfrm>
            <a:off x="411350" y="4075250"/>
            <a:ext cx="13554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0" i="0" u="none" strike="noStrike" cap="non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02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470575" y="7519675"/>
            <a:ext cx="13044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0" i="0" u="none" strike="noStrike" cap="non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0E4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6"/>
          <p:cNvGrpSpPr/>
          <p:nvPr/>
        </p:nvGrpSpPr>
        <p:grpSpPr>
          <a:xfrm>
            <a:off x="3833743" y="476625"/>
            <a:ext cx="7899262" cy="9116759"/>
            <a:chOff x="0" y="-57150"/>
            <a:chExt cx="2080464" cy="2401122"/>
          </a:xfrm>
        </p:grpSpPr>
        <p:sp>
          <p:nvSpPr>
            <p:cNvPr id="203" name="Google Shape;203;p16"/>
            <p:cNvSpPr/>
            <p:nvPr/>
          </p:nvSpPr>
          <p:spPr>
            <a:xfrm>
              <a:off x="0" y="0"/>
              <a:ext cx="2080464" cy="2343972"/>
            </a:xfrm>
            <a:custGeom>
              <a:avLst/>
              <a:gdLst/>
              <a:ahLst/>
              <a:cxnLst/>
              <a:rect l="l" t="t" r="r" b="b"/>
              <a:pathLst>
                <a:path w="2080464" h="2343972" extrusionOk="0">
                  <a:moveTo>
                    <a:pt x="49984" y="0"/>
                  </a:moveTo>
                  <a:lnTo>
                    <a:pt x="2030480" y="0"/>
                  </a:lnTo>
                  <a:cubicBezTo>
                    <a:pt x="2043736" y="0"/>
                    <a:pt x="2056450" y="5266"/>
                    <a:pt x="2065824" y="14640"/>
                  </a:cubicBezTo>
                  <a:cubicBezTo>
                    <a:pt x="2075198" y="24014"/>
                    <a:pt x="2080464" y="36728"/>
                    <a:pt x="2080464" y="49984"/>
                  </a:cubicBezTo>
                  <a:lnTo>
                    <a:pt x="2080464" y="2293988"/>
                  </a:lnTo>
                  <a:cubicBezTo>
                    <a:pt x="2080464" y="2307244"/>
                    <a:pt x="2075198" y="2319958"/>
                    <a:pt x="2065824" y="2329332"/>
                  </a:cubicBezTo>
                  <a:cubicBezTo>
                    <a:pt x="2056450" y="2338706"/>
                    <a:pt x="2043736" y="2343972"/>
                    <a:pt x="2030480" y="2343972"/>
                  </a:cubicBezTo>
                  <a:lnTo>
                    <a:pt x="49984" y="2343972"/>
                  </a:lnTo>
                  <a:cubicBezTo>
                    <a:pt x="36728" y="2343972"/>
                    <a:pt x="24014" y="2338706"/>
                    <a:pt x="14640" y="2329332"/>
                  </a:cubicBezTo>
                  <a:cubicBezTo>
                    <a:pt x="5266" y="2319958"/>
                    <a:pt x="0" y="2307244"/>
                    <a:pt x="0" y="2293988"/>
                  </a:cubicBezTo>
                  <a:lnTo>
                    <a:pt x="0" y="49984"/>
                  </a:lnTo>
                  <a:cubicBezTo>
                    <a:pt x="0" y="36728"/>
                    <a:pt x="5266" y="24014"/>
                    <a:pt x="14640" y="14640"/>
                  </a:cubicBezTo>
                  <a:cubicBezTo>
                    <a:pt x="24014" y="5266"/>
                    <a:pt x="36728" y="0"/>
                    <a:pt x="49984" y="0"/>
                  </a:cubicBezTo>
                  <a:close/>
                </a:path>
              </a:pathLst>
            </a:custGeom>
            <a:solidFill>
              <a:srgbClr val="063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6"/>
          <p:cNvSpPr/>
          <p:nvPr/>
        </p:nvSpPr>
        <p:spPr>
          <a:xfrm>
            <a:off x="12120908" y="693616"/>
            <a:ext cx="4449884" cy="8899768"/>
          </a:xfrm>
          <a:custGeom>
            <a:avLst/>
            <a:gdLst/>
            <a:ahLst/>
            <a:cxnLst/>
            <a:rect l="l" t="t" r="r" b="b"/>
            <a:pathLst>
              <a:path w="3175000" h="6350000" extrusionOk="0">
                <a:moveTo>
                  <a:pt x="2667000" y="6350000"/>
                </a:moveTo>
                <a:lnTo>
                  <a:pt x="508000" y="6350000"/>
                </a:lnTo>
                <a:cubicBezTo>
                  <a:pt x="227330" y="6350000"/>
                  <a:pt x="0" y="6122670"/>
                  <a:pt x="0" y="5842000"/>
                </a:cubicBezTo>
                <a:lnTo>
                  <a:pt x="0" y="508000"/>
                </a:lnTo>
                <a:cubicBezTo>
                  <a:pt x="0" y="227330"/>
                  <a:pt x="227330" y="0"/>
                  <a:pt x="508000" y="0"/>
                </a:cubicBezTo>
                <a:lnTo>
                  <a:pt x="2667000" y="0"/>
                </a:lnTo>
                <a:cubicBezTo>
                  <a:pt x="2947670" y="0"/>
                  <a:pt x="3175000" y="227330"/>
                  <a:pt x="3175000" y="508000"/>
                </a:cubicBezTo>
                <a:lnTo>
                  <a:pt x="3175000" y="5842000"/>
                </a:lnTo>
                <a:cubicBezTo>
                  <a:pt x="3175000" y="6122670"/>
                  <a:pt x="2947670" y="6350000"/>
                  <a:pt x="2667000" y="635000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61333" r="-138264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6"/>
          <p:cNvGrpSpPr/>
          <p:nvPr/>
        </p:nvGrpSpPr>
        <p:grpSpPr>
          <a:xfrm>
            <a:off x="1056309" y="6799700"/>
            <a:ext cx="10166553" cy="2918652"/>
            <a:chOff x="0" y="0"/>
            <a:chExt cx="13555404" cy="3891535"/>
          </a:xfrm>
        </p:grpSpPr>
        <p:sp>
          <p:nvSpPr>
            <p:cNvPr id="207" name="Google Shape;207;p16"/>
            <p:cNvSpPr txBox="1"/>
            <p:nvPr/>
          </p:nvSpPr>
          <p:spPr>
            <a:xfrm>
              <a:off x="0" y="0"/>
              <a:ext cx="13555404" cy="22159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0" dirty="0">
                  <a:solidFill>
                    <a:srgbClr val="FFFFFF"/>
                  </a:solidFill>
                  <a:latin typeface="Russo One"/>
                  <a:sym typeface="Russo One"/>
                </a:rPr>
                <a:t>Problem </a:t>
              </a:r>
              <a:endParaRPr dirty="0"/>
            </a:p>
          </p:txBody>
        </p:sp>
        <p:sp>
          <p:nvSpPr>
            <p:cNvPr id="208" name="Google Shape;208;p16"/>
            <p:cNvSpPr txBox="1"/>
            <p:nvPr/>
          </p:nvSpPr>
          <p:spPr>
            <a:xfrm>
              <a:off x="0" y="2184401"/>
              <a:ext cx="12455653" cy="1707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i="1" dirty="0">
                  <a:solidFill>
                    <a:srgbClr val="FFFFFF"/>
                  </a:solidFill>
                  <a:latin typeface="Raleway"/>
                  <a:sym typeface="Raleway"/>
                </a:rPr>
                <a:t>How does screen time on different social media apps affect anxiety levels in young adults? </a:t>
              </a:r>
              <a:endParaRPr i="1" dirty="0"/>
            </a:p>
          </p:txBody>
        </p:sp>
      </p:grpSp>
      <p:sp>
        <p:nvSpPr>
          <p:cNvPr id="209" name="Google Shape;209;p16"/>
          <p:cNvSpPr txBox="1"/>
          <p:nvPr/>
        </p:nvSpPr>
        <p:spPr>
          <a:xfrm>
            <a:off x="1028700" y="2276475"/>
            <a:ext cx="6563139" cy="515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 b="0" i="0" u="none" strike="noStrike" cap="none" dirty="0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01.</a:t>
            </a:r>
            <a:endParaRPr dirty="0"/>
          </a:p>
        </p:txBody>
      </p:sp>
      <p:grpSp>
        <p:nvGrpSpPr>
          <p:cNvPr id="210" name="Google Shape;210;p16"/>
          <p:cNvGrpSpPr/>
          <p:nvPr/>
        </p:nvGrpSpPr>
        <p:grpSpPr>
          <a:xfrm>
            <a:off x="10398049" y="1028700"/>
            <a:ext cx="1033613" cy="1038246"/>
            <a:chOff x="3088" y="0"/>
            <a:chExt cx="1378151" cy="1384328"/>
          </a:xfrm>
        </p:grpSpPr>
        <p:grpSp>
          <p:nvGrpSpPr>
            <p:cNvPr id="211" name="Google Shape;211;p16"/>
            <p:cNvGrpSpPr/>
            <p:nvPr/>
          </p:nvGrpSpPr>
          <p:grpSpPr>
            <a:xfrm>
              <a:off x="3088" y="0"/>
              <a:ext cx="1378151" cy="1384328"/>
              <a:chOff x="1813" y="0"/>
              <a:chExt cx="809173" cy="812800"/>
            </a:xfrm>
          </p:grpSpPr>
          <p:sp>
            <p:nvSpPr>
              <p:cNvPr id="212" name="Google Shape;212;p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B70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16"/>
            <p:cNvSpPr/>
            <p:nvPr/>
          </p:nvSpPr>
          <p:spPr>
            <a:xfrm rot="-5400000">
              <a:off x="219466" y="439485"/>
              <a:ext cx="945397" cy="505357"/>
            </a:xfrm>
            <a:custGeom>
              <a:avLst/>
              <a:gdLst/>
              <a:ahLst/>
              <a:cxnLst/>
              <a:rect l="l" t="t" r="r" b="b"/>
              <a:pathLst>
                <a:path w="945397" h="505357" extrusionOk="0">
                  <a:moveTo>
                    <a:pt x="0" y="0"/>
                  </a:moveTo>
                  <a:lnTo>
                    <a:pt x="945396" y="0"/>
                  </a:lnTo>
                  <a:lnTo>
                    <a:pt x="945396" y="505358"/>
                  </a:lnTo>
                  <a:lnTo>
                    <a:pt x="0" y="5053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" name="Google Shape;215;p16"/>
          <p:cNvGrpSpPr/>
          <p:nvPr/>
        </p:nvGrpSpPr>
        <p:grpSpPr>
          <a:xfrm>
            <a:off x="9146316" y="1028700"/>
            <a:ext cx="1033613" cy="1038246"/>
            <a:chOff x="3088" y="0"/>
            <a:chExt cx="1378151" cy="1384328"/>
          </a:xfrm>
        </p:grpSpPr>
        <p:grpSp>
          <p:nvGrpSpPr>
            <p:cNvPr id="216" name="Google Shape;216;p16"/>
            <p:cNvGrpSpPr/>
            <p:nvPr/>
          </p:nvGrpSpPr>
          <p:grpSpPr>
            <a:xfrm>
              <a:off x="3088" y="0"/>
              <a:ext cx="1378151" cy="1384328"/>
              <a:chOff x="1813" y="0"/>
              <a:chExt cx="809173" cy="812800"/>
            </a:xfrm>
          </p:grpSpPr>
          <p:sp>
            <p:nvSpPr>
              <p:cNvPr id="217" name="Google Shape;217;p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B70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9" name="Google Shape;219;p16"/>
            <p:cNvSpPr/>
            <p:nvPr/>
          </p:nvSpPr>
          <p:spPr>
            <a:xfrm rot="-5400000">
              <a:off x="219466" y="439485"/>
              <a:ext cx="945397" cy="505357"/>
            </a:xfrm>
            <a:custGeom>
              <a:avLst/>
              <a:gdLst/>
              <a:ahLst/>
              <a:cxnLst/>
              <a:rect l="l" t="t" r="r" b="b"/>
              <a:pathLst>
                <a:path w="945397" h="505357" extrusionOk="0">
                  <a:moveTo>
                    <a:pt x="0" y="0"/>
                  </a:moveTo>
                  <a:lnTo>
                    <a:pt x="945396" y="0"/>
                  </a:lnTo>
                  <a:lnTo>
                    <a:pt x="945396" y="505358"/>
                  </a:lnTo>
                  <a:lnTo>
                    <a:pt x="0" y="5053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oogle Shape;220;p16"/>
          <p:cNvGrpSpPr/>
          <p:nvPr/>
        </p:nvGrpSpPr>
        <p:grpSpPr>
          <a:xfrm>
            <a:off x="7894583" y="1028700"/>
            <a:ext cx="1033613" cy="1038246"/>
            <a:chOff x="3088" y="0"/>
            <a:chExt cx="1378151" cy="1384328"/>
          </a:xfrm>
        </p:grpSpPr>
        <p:grpSp>
          <p:nvGrpSpPr>
            <p:cNvPr id="221" name="Google Shape;221;p16"/>
            <p:cNvGrpSpPr/>
            <p:nvPr/>
          </p:nvGrpSpPr>
          <p:grpSpPr>
            <a:xfrm>
              <a:off x="3088" y="0"/>
              <a:ext cx="1378151" cy="1384328"/>
              <a:chOff x="1813" y="0"/>
              <a:chExt cx="809173" cy="812800"/>
            </a:xfrm>
          </p:grpSpPr>
          <p:sp>
            <p:nvSpPr>
              <p:cNvPr id="222" name="Google Shape;222;p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B70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" name="Google Shape;224;p16"/>
            <p:cNvSpPr/>
            <p:nvPr/>
          </p:nvSpPr>
          <p:spPr>
            <a:xfrm rot="-5400000">
              <a:off x="219466" y="439485"/>
              <a:ext cx="945397" cy="505357"/>
            </a:xfrm>
            <a:custGeom>
              <a:avLst/>
              <a:gdLst/>
              <a:ahLst/>
              <a:cxnLst/>
              <a:rect l="l" t="t" r="r" b="b"/>
              <a:pathLst>
                <a:path w="945397" h="505357" extrusionOk="0">
                  <a:moveTo>
                    <a:pt x="0" y="0"/>
                  </a:moveTo>
                  <a:lnTo>
                    <a:pt x="945396" y="0"/>
                  </a:lnTo>
                  <a:lnTo>
                    <a:pt x="945396" y="505358"/>
                  </a:lnTo>
                  <a:lnTo>
                    <a:pt x="0" y="5053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7"/>
          <p:cNvGrpSpPr/>
          <p:nvPr/>
        </p:nvGrpSpPr>
        <p:grpSpPr>
          <a:xfrm>
            <a:off x="1856830" y="655985"/>
            <a:ext cx="14460435" cy="8753002"/>
            <a:chOff x="0" y="-57150"/>
            <a:chExt cx="3722098" cy="2253012"/>
          </a:xfrm>
        </p:grpSpPr>
        <p:sp>
          <p:nvSpPr>
            <p:cNvPr id="230" name="Google Shape;230;p17"/>
            <p:cNvSpPr/>
            <p:nvPr/>
          </p:nvSpPr>
          <p:spPr>
            <a:xfrm>
              <a:off x="0" y="0"/>
              <a:ext cx="3722098" cy="2195862"/>
            </a:xfrm>
            <a:custGeom>
              <a:avLst/>
              <a:gdLst/>
              <a:ahLst/>
              <a:cxnLst/>
              <a:rect l="l" t="t" r="r" b="b"/>
              <a:pathLst>
                <a:path w="3722098" h="2195862" extrusionOk="0">
                  <a:moveTo>
                    <a:pt x="27305" y="0"/>
                  </a:moveTo>
                  <a:lnTo>
                    <a:pt x="3694793" y="0"/>
                  </a:lnTo>
                  <a:cubicBezTo>
                    <a:pt x="3709873" y="0"/>
                    <a:pt x="3722098" y="12225"/>
                    <a:pt x="3722098" y="27305"/>
                  </a:cubicBezTo>
                  <a:lnTo>
                    <a:pt x="3722098" y="2168557"/>
                  </a:lnTo>
                  <a:cubicBezTo>
                    <a:pt x="3722098" y="2183637"/>
                    <a:pt x="3709873" y="2195862"/>
                    <a:pt x="3694793" y="2195862"/>
                  </a:cubicBezTo>
                  <a:lnTo>
                    <a:pt x="27305" y="2195862"/>
                  </a:lnTo>
                  <a:cubicBezTo>
                    <a:pt x="12225" y="2195862"/>
                    <a:pt x="0" y="2183637"/>
                    <a:pt x="0" y="2168557"/>
                  </a:cubicBezTo>
                  <a:lnTo>
                    <a:pt x="0" y="27305"/>
                  </a:lnTo>
                  <a:cubicBezTo>
                    <a:pt x="0" y="12225"/>
                    <a:pt x="12225" y="0"/>
                    <a:pt x="273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1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17"/>
          <p:cNvGrpSpPr/>
          <p:nvPr/>
        </p:nvGrpSpPr>
        <p:grpSpPr>
          <a:xfrm>
            <a:off x="331276" y="6950364"/>
            <a:ext cx="10178963" cy="3133732"/>
            <a:chOff x="0" y="-57150"/>
            <a:chExt cx="2680879" cy="1093837"/>
          </a:xfrm>
          <a:solidFill>
            <a:schemeClr val="accent2"/>
          </a:solidFill>
        </p:grpSpPr>
        <p:sp>
          <p:nvSpPr>
            <p:cNvPr id="234" name="Google Shape;234;p17"/>
            <p:cNvSpPr/>
            <p:nvPr/>
          </p:nvSpPr>
          <p:spPr>
            <a:xfrm>
              <a:off x="0" y="0"/>
              <a:ext cx="2680879" cy="1036687"/>
            </a:xfrm>
            <a:custGeom>
              <a:avLst/>
              <a:gdLst/>
              <a:ahLst/>
              <a:cxnLst/>
              <a:rect l="l" t="t" r="r" b="b"/>
              <a:pathLst>
                <a:path w="2680879" h="1036687" extrusionOk="0">
                  <a:moveTo>
                    <a:pt x="38790" y="0"/>
                  </a:moveTo>
                  <a:lnTo>
                    <a:pt x="2642090" y="0"/>
                  </a:lnTo>
                  <a:cubicBezTo>
                    <a:pt x="2663512" y="0"/>
                    <a:pt x="2680879" y="17367"/>
                    <a:pt x="2680879" y="38790"/>
                  </a:cubicBezTo>
                  <a:lnTo>
                    <a:pt x="2680879" y="997898"/>
                  </a:lnTo>
                  <a:cubicBezTo>
                    <a:pt x="2680879" y="1008185"/>
                    <a:pt x="2676792" y="1018052"/>
                    <a:pt x="2669518" y="1025326"/>
                  </a:cubicBezTo>
                  <a:cubicBezTo>
                    <a:pt x="2662244" y="1032600"/>
                    <a:pt x="2652377" y="1036687"/>
                    <a:pt x="2642090" y="1036687"/>
                  </a:cubicBezTo>
                  <a:lnTo>
                    <a:pt x="38790" y="1036687"/>
                  </a:lnTo>
                  <a:cubicBezTo>
                    <a:pt x="28502" y="1036687"/>
                    <a:pt x="18636" y="1032600"/>
                    <a:pt x="11361" y="1025326"/>
                  </a:cubicBezTo>
                  <a:cubicBezTo>
                    <a:pt x="4087" y="1018052"/>
                    <a:pt x="0" y="1008185"/>
                    <a:pt x="0" y="997898"/>
                  </a:cubicBezTo>
                  <a:lnTo>
                    <a:pt x="0" y="38790"/>
                  </a:lnTo>
                  <a:cubicBezTo>
                    <a:pt x="0" y="28502"/>
                    <a:pt x="4087" y="18636"/>
                    <a:pt x="11361" y="11361"/>
                  </a:cubicBezTo>
                  <a:cubicBezTo>
                    <a:pt x="18636" y="4087"/>
                    <a:pt x="28502" y="0"/>
                    <a:pt x="387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17"/>
          <p:cNvGrpSpPr/>
          <p:nvPr/>
        </p:nvGrpSpPr>
        <p:grpSpPr>
          <a:xfrm>
            <a:off x="331276" y="7595321"/>
            <a:ext cx="10178963" cy="2380629"/>
            <a:chOff x="0" y="0"/>
            <a:chExt cx="2680879" cy="975650"/>
          </a:xfrm>
        </p:grpSpPr>
        <p:sp>
          <p:nvSpPr>
            <p:cNvPr id="237" name="Google Shape;237;p17"/>
            <p:cNvSpPr/>
            <p:nvPr/>
          </p:nvSpPr>
          <p:spPr>
            <a:xfrm>
              <a:off x="0" y="0"/>
              <a:ext cx="2680879" cy="865663"/>
            </a:xfrm>
            <a:custGeom>
              <a:avLst/>
              <a:gdLst/>
              <a:ahLst/>
              <a:cxnLst/>
              <a:rect l="l" t="t" r="r" b="b"/>
              <a:pathLst>
                <a:path w="2680879" h="865663" extrusionOk="0">
                  <a:moveTo>
                    <a:pt x="38790" y="0"/>
                  </a:moveTo>
                  <a:lnTo>
                    <a:pt x="2642090" y="0"/>
                  </a:lnTo>
                  <a:cubicBezTo>
                    <a:pt x="2663512" y="0"/>
                    <a:pt x="2680879" y="17367"/>
                    <a:pt x="2680879" y="38790"/>
                  </a:cubicBezTo>
                  <a:lnTo>
                    <a:pt x="2680879" y="826874"/>
                  </a:lnTo>
                  <a:cubicBezTo>
                    <a:pt x="2680879" y="837161"/>
                    <a:pt x="2676792" y="847028"/>
                    <a:pt x="2669518" y="854302"/>
                  </a:cubicBezTo>
                  <a:cubicBezTo>
                    <a:pt x="2662244" y="861576"/>
                    <a:pt x="2652377" y="865663"/>
                    <a:pt x="2642090" y="865663"/>
                  </a:cubicBezTo>
                  <a:lnTo>
                    <a:pt x="38790" y="865663"/>
                  </a:lnTo>
                  <a:cubicBezTo>
                    <a:pt x="17367" y="865663"/>
                    <a:pt x="0" y="848297"/>
                    <a:pt x="0" y="826874"/>
                  </a:cubicBezTo>
                  <a:lnTo>
                    <a:pt x="0" y="38790"/>
                  </a:lnTo>
                  <a:cubicBezTo>
                    <a:pt x="0" y="28502"/>
                    <a:pt x="4087" y="18636"/>
                    <a:pt x="11361" y="11361"/>
                  </a:cubicBezTo>
                  <a:cubicBezTo>
                    <a:pt x="18636" y="4087"/>
                    <a:pt x="28502" y="0"/>
                    <a:pt x="38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 txBox="1"/>
            <p:nvPr/>
          </p:nvSpPr>
          <p:spPr>
            <a:xfrm>
              <a:off x="99088" y="105700"/>
              <a:ext cx="246687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i="1" dirty="0">
                  <a:solidFill>
                    <a:schemeClr val="dk1"/>
                  </a:solidFill>
                  <a:latin typeface="Raleway" pitchFamily="2" charset="0"/>
                  <a:ea typeface="Calibri"/>
                  <a:cs typeface="Calibri"/>
                  <a:sym typeface="Calibri"/>
                </a:rPr>
                <a:t>QUESTION: </a:t>
              </a:r>
              <a:r>
                <a:rPr lang="en-US" sz="3200" b="0" i="1" u="none" strike="noStrike" cap="none" dirty="0">
                  <a:solidFill>
                    <a:schemeClr val="dk1"/>
                  </a:solidFill>
                  <a:latin typeface="Raleway" pitchFamily="2" charset="0"/>
                  <a:ea typeface="Calibri"/>
                  <a:cs typeface="Calibri"/>
                  <a:sym typeface="Calibri"/>
                </a:rPr>
                <a:t>Can </a:t>
              </a:r>
              <a:r>
                <a:rPr lang="en-US" sz="3200" i="1" dirty="0">
                  <a:solidFill>
                    <a:schemeClr val="dk1"/>
                  </a:solidFill>
                  <a:latin typeface="Raleway" pitchFamily="2" charset="0"/>
                  <a:ea typeface="Calibri"/>
                  <a:cs typeface="Calibri"/>
                  <a:sym typeface="Calibri"/>
                </a:rPr>
                <a:t>the outcome of these studies be replicated with a smaller sample size? </a:t>
              </a:r>
              <a:endParaRPr sz="3200" b="0" i="1" u="none" strike="noStrike" cap="none" dirty="0">
                <a:solidFill>
                  <a:schemeClr val="dk1"/>
                </a:solidFill>
                <a:latin typeface="Raleway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17"/>
          <p:cNvGrpSpPr/>
          <p:nvPr/>
        </p:nvGrpSpPr>
        <p:grpSpPr>
          <a:xfrm>
            <a:off x="3118489" y="-222762"/>
            <a:ext cx="11897929" cy="3303093"/>
            <a:chOff x="0" y="-255068"/>
            <a:chExt cx="3133611" cy="869950"/>
          </a:xfrm>
        </p:grpSpPr>
        <p:sp>
          <p:nvSpPr>
            <p:cNvPr id="240" name="Google Shape;240;p17"/>
            <p:cNvSpPr/>
            <p:nvPr/>
          </p:nvSpPr>
          <p:spPr>
            <a:xfrm>
              <a:off x="0" y="0"/>
              <a:ext cx="3133611" cy="424433"/>
            </a:xfrm>
            <a:custGeom>
              <a:avLst/>
              <a:gdLst/>
              <a:ahLst/>
              <a:cxnLst/>
              <a:rect l="l" t="t" r="r" b="b"/>
              <a:pathLst>
                <a:path w="3133611" h="424433" extrusionOk="0">
                  <a:moveTo>
                    <a:pt x="33185" y="0"/>
                  </a:moveTo>
                  <a:lnTo>
                    <a:pt x="3100426" y="0"/>
                  </a:lnTo>
                  <a:cubicBezTo>
                    <a:pt x="3118753" y="0"/>
                    <a:pt x="3133611" y="14858"/>
                    <a:pt x="3133611" y="33185"/>
                  </a:cubicBezTo>
                  <a:lnTo>
                    <a:pt x="3133611" y="391248"/>
                  </a:lnTo>
                  <a:cubicBezTo>
                    <a:pt x="3133611" y="400049"/>
                    <a:pt x="3130115" y="408490"/>
                    <a:pt x="3123891" y="414713"/>
                  </a:cubicBezTo>
                  <a:cubicBezTo>
                    <a:pt x="3117668" y="420937"/>
                    <a:pt x="3109227" y="424433"/>
                    <a:pt x="3100426" y="424433"/>
                  </a:cubicBezTo>
                  <a:lnTo>
                    <a:pt x="33185" y="424433"/>
                  </a:lnTo>
                  <a:cubicBezTo>
                    <a:pt x="14858" y="424433"/>
                    <a:pt x="0" y="409576"/>
                    <a:pt x="0" y="391248"/>
                  </a:cubicBezTo>
                  <a:lnTo>
                    <a:pt x="0" y="33185"/>
                  </a:lnTo>
                  <a:cubicBezTo>
                    <a:pt x="0" y="14858"/>
                    <a:pt x="14858" y="0"/>
                    <a:pt x="33185" y="0"/>
                  </a:cubicBezTo>
                  <a:close/>
                </a:path>
              </a:pathLst>
            </a:custGeom>
            <a:solidFill>
              <a:srgbClr val="33A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7"/>
            <p:cNvSpPr txBox="1"/>
            <p:nvPr/>
          </p:nvSpPr>
          <p:spPr>
            <a:xfrm>
              <a:off x="229530" y="-255068"/>
              <a:ext cx="2674551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i="1" dirty="0">
                  <a:solidFill>
                    <a:schemeClr val="dk1"/>
                  </a:solidFill>
                  <a:latin typeface="Russo One" panose="020B0604020202020204" charset="0"/>
                  <a:ea typeface="Calibri"/>
                  <a:cs typeface="Calibri"/>
                  <a:sym typeface="Calibri"/>
                </a:rPr>
                <a:t>THE PROBLEM </a:t>
              </a:r>
              <a:endParaRPr sz="7000" b="0" i="1" u="none" strike="noStrike" cap="none" dirty="0">
                <a:solidFill>
                  <a:schemeClr val="dk1"/>
                </a:solidFill>
                <a:latin typeface="Russo One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7"/>
          <p:cNvSpPr/>
          <p:nvPr/>
        </p:nvSpPr>
        <p:spPr>
          <a:xfrm>
            <a:off x="607590" y="7945292"/>
            <a:ext cx="1705029" cy="344106"/>
          </a:xfrm>
          <a:custGeom>
            <a:avLst/>
            <a:gdLst/>
            <a:ahLst/>
            <a:cxnLst/>
            <a:rect l="l" t="t" r="r" b="b"/>
            <a:pathLst>
              <a:path w="1705029" h="344106" extrusionOk="0">
                <a:moveTo>
                  <a:pt x="0" y="0"/>
                </a:moveTo>
                <a:lnTo>
                  <a:pt x="1705030" y="0"/>
                </a:lnTo>
                <a:lnTo>
                  <a:pt x="1705030" y="344106"/>
                </a:lnTo>
                <a:lnTo>
                  <a:pt x="0" y="3441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5B242-D7DE-9202-AFDF-69C08646E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105" y="2433766"/>
            <a:ext cx="7683895" cy="1384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1BFBF-8818-D66E-5BEF-9AEDB9D39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053" y="3726898"/>
            <a:ext cx="12088768" cy="2251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21E06-7706-F146-83F3-0284AA922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779" y="6070661"/>
            <a:ext cx="14638723" cy="1019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327D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2"/>
          <p:cNvGrpSpPr/>
          <p:nvPr/>
        </p:nvGrpSpPr>
        <p:grpSpPr>
          <a:xfrm>
            <a:off x="3833743" y="476625"/>
            <a:ext cx="7899262" cy="9116759"/>
            <a:chOff x="0" y="-57150"/>
            <a:chExt cx="2080464" cy="2401122"/>
          </a:xfrm>
        </p:grpSpPr>
        <p:sp>
          <p:nvSpPr>
            <p:cNvPr id="347" name="Google Shape;347;p22"/>
            <p:cNvSpPr/>
            <p:nvPr/>
          </p:nvSpPr>
          <p:spPr>
            <a:xfrm>
              <a:off x="0" y="0"/>
              <a:ext cx="2080464" cy="2343972"/>
            </a:xfrm>
            <a:custGeom>
              <a:avLst/>
              <a:gdLst/>
              <a:ahLst/>
              <a:cxnLst/>
              <a:rect l="l" t="t" r="r" b="b"/>
              <a:pathLst>
                <a:path w="2080464" h="2343972" extrusionOk="0">
                  <a:moveTo>
                    <a:pt x="49984" y="0"/>
                  </a:moveTo>
                  <a:lnTo>
                    <a:pt x="2030480" y="0"/>
                  </a:lnTo>
                  <a:cubicBezTo>
                    <a:pt x="2043736" y="0"/>
                    <a:pt x="2056450" y="5266"/>
                    <a:pt x="2065824" y="14640"/>
                  </a:cubicBezTo>
                  <a:cubicBezTo>
                    <a:pt x="2075198" y="24014"/>
                    <a:pt x="2080464" y="36728"/>
                    <a:pt x="2080464" y="49984"/>
                  </a:cubicBezTo>
                  <a:lnTo>
                    <a:pt x="2080464" y="2293988"/>
                  </a:lnTo>
                  <a:cubicBezTo>
                    <a:pt x="2080464" y="2307244"/>
                    <a:pt x="2075198" y="2319958"/>
                    <a:pt x="2065824" y="2329332"/>
                  </a:cubicBezTo>
                  <a:cubicBezTo>
                    <a:pt x="2056450" y="2338706"/>
                    <a:pt x="2043736" y="2343972"/>
                    <a:pt x="2030480" y="2343972"/>
                  </a:cubicBezTo>
                  <a:lnTo>
                    <a:pt x="49984" y="2343972"/>
                  </a:lnTo>
                  <a:cubicBezTo>
                    <a:pt x="36728" y="2343972"/>
                    <a:pt x="24014" y="2338706"/>
                    <a:pt x="14640" y="2329332"/>
                  </a:cubicBezTo>
                  <a:cubicBezTo>
                    <a:pt x="5266" y="2319958"/>
                    <a:pt x="0" y="2307244"/>
                    <a:pt x="0" y="2293988"/>
                  </a:cubicBezTo>
                  <a:lnTo>
                    <a:pt x="0" y="49984"/>
                  </a:lnTo>
                  <a:cubicBezTo>
                    <a:pt x="0" y="36728"/>
                    <a:pt x="5266" y="24014"/>
                    <a:pt x="14640" y="14640"/>
                  </a:cubicBezTo>
                  <a:cubicBezTo>
                    <a:pt x="24014" y="5266"/>
                    <a:pt x="36728" y="0"/>
                    <a:pt x="49984" y="0"/>
                  </a:cubicBezTo>
                  <a:close/>
                </a:path>
              </a:pathLst>
            </a:custGeom>
            <a:solidFill>
              <a:srgbClr val="2B7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9" name="Google Shape;349;p22"/>
          <p:cNvGrpSpPr/>
          <p:nvPr/>
        </p:nvGrpSpPr>
        <p:grpSpPr>
          <a:xfrm>
            <a:off x="1056309" y="6799700"/>
            <a:ext cx="10166553" cy="2278476"/>
            <a:chOff x="0" y="0"/>
            <a:chExt cx="13555404" cy="3037967"/>
          </a:xfrm>
        </p:grpSpPr>
        <p:sp>
          <p:nvSpPr>
            <p:cNvPr id="350" name="Google Shape;350;p22"/>
            <p:cNvSpPr txBox="1"/>
            <p:nvPr/>
          </p:nvSpPr>
          <p:spPr>
            <a:xfrm>
              <a:off x="0" y="0"/>
              <a:ext cx="13555404" cy="22159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0" dirty="0">
                  <a:solidFill>
                    <a:srgbClr val="FFFFFF"/>
                  </a:solidFill>
                  <a:latin typeface="Russo One"/>
                </a:rPr>
                <a:t>Data Retrieval</a:t>
              </a:r>
            </a:p>
          </p:txBody>
        </p:sp>
        <p:sp>
          <p:nvSpPr>
            <p:cNvPr id="351" name="Google Shape;351;p22"/>
            <p:cNvSpPr txBox="1"/>
            <p:nvPr/>
          </p:nvSpPr>
          <p:spPr>
            <a:xfrm>
              <a:off x="0" y="2184400"/>
              <a:ext cx="9775557" cy="853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200">
                <a:solidFill>
                  <a:srgbClr val="FFFFFF"/>
                </a:solidFill>
                <a:latin typeface="Raleway"/>
              </a:endParaRPr>
            </a:p>
          </p:txBody>
        </p:sp>
      </p:grpSp>
      <p:sp>
        <p:nvSpPr>
          <p:cNvPr id="352" name="Google Shape;352;p22"/>
          <p:cNvSpPr txBox="1"/>
          <p:nvPr/>
        </p:nvSpPr>
        <p:spPr>
          <a:xfrm>
            <a:off x="1028700" y="2276475"/>
            <a:ext cx="6563139" cy="515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 b="0" i="0" u="none" strike="noStrike" cap="none" dirty="0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02.</a:t>
            </a:r>
            <a:endParaRPr dirty="0"/>
          </a:p>
        </p:txBody>
      </p:sp>
      <p:sp>
        <p:nvSpPr>
          <p:cNvPr id="353" name="Google Shape;353;p22"/>
          <p:cNvSpPr/>
          <p:nvPr/>
        </p:nvSpPr>
        <p:spPr>
          <a:xfrm>
            <a:off x="12120908" y="693616"/>
            <a:ext cx="4449884" cy="8899768"/>
          </a:xfrm>
          <a:custGeom>
            <a:avLst/>
            <a:gdLst/>
            <a:ahLst/>
            <a:cxnLst/>
            <a:rect l="l" t="t" r="r" b="b"/>
            <a:pathLst>
              <a:path w="3175000" h="6350000" extrusionOk="0">
                <a:moveTo>
                  <a:pt x="2667000" y="6350000"/>
                </a:moveTo>
                <a:lnTo>
                  <a:pt x="508000" y="6350000"/>
                </a:lnTo>
                <a:cubicBezTo>
                  <a:pt x="227330" y="6350000"/>
                  <a:pt x="0" y="6122670"/>
                  <a:pt x="0" y="5842000"/>
                </a:cubicBezTo>
                <a:lnTo>
                  <a:pt x="0" y="508000"/>
                </a:lnTo>
                <a:cubicBezTo>
                  <a:pt x="0" y="227330"/>
                  <a:pt x="227330" y="0"/>
                  <a:pt x="508000" y="0"/>
                </a:cubicBezTo>
                <a:lnTo>
                  <a:pt x="2667000" y="0"/>
                </a:lnTo>
                <a:cubicBezTo>
                  <a:pt x="2947670" y="0"/>
                  <a:pt x="3175000" y="227330"/>
                  <a:pt x="3175000" y="508000"/>
                </a:cubicBezTo>
                <a:lnTo>
                  <a:pt x="3175000" y="5842000"/>
                </a:lnTo>
                <a:cubicBezTo>
                  <a:pt x="3175000" y="6122670"/>
                  <a:pt x="2947670" y="6350000"/>
                  <a:pt x="2667000" y="635000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41910" r="-133225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2"/>
          <p:cNvGrpSpPr/>
          <p:nvPr/>
        </p:nvGrpSpPr>
        <p:grpSpPr>
          <a:xfrm>
            <a:off x="10398049" y="1028700"/>
            <a:ext cx="1033613" cy="1038246"/>
            <a:chOff x="3088" y="0"/>
            <a:chExt cx="1378151" cy="1384328"/>
          </a:xfrm>
        </p:grpSpPr>
        <p:grpSp>
          <p:nvGrpSpPr>
            <p:cNvPr id="355" name="Google Shape;355;p22"/>
            <p:cNvGrpSpPr/>
            <p:nvPr/>
          </p:nvGrpSpPr>
          <p:grpSpPr>
            <a:xfrm>
              <a:off x="3088" y="0"/>
              <a:ext cx="1378151" cy="1384328"/>
              <a:chOff x="1813" y="0"/>
              <a:chExt cx="809173" cy="812800"/>
            </a:xfrm>
          </p:grpSpPr>
          <p:sp>
            <p:nvSpPr>
              <p:cNvPr id="356" name="Google Shape;356;p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3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2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8" name="Google Shape;358;p22"/>
            <p:cNvSpPr/>
            <p:nvPr/>
          </p:nvSpPr>
          <p:spPr>
            <a:xfrm rot="-5400000">
              <a:off x="219466" y="439485"/>
              <a:ext cx="945397" cy="505357"/>
            </a:xfrm>
            <a:custGeom>
              <a:avLst/>
              <a:gdLst/>
              <a:ahLst/>
              <a:cxnLst/>
              <a:rect l="l" t="t" r="r" b="b"/>
              <a:pathLst>
                <a:path w="945397" h="505357" extrusionOk="0">
                  <a:moveTo>
                    <a:pt x="0" y="0"/>
                  </a:moveTo>
                  <a:lnTo>
                    <a:pt x="945396" y="0"/>
                  </a:lnTo>
                  <a:lnTo>
                    <a:pt x="945396" y="505358"/>
                  </a:lnTo>
                  <a:lnTo>
                    <a:pt x="0" y="5053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oogle Shape;359;p22"/>
          <p:cNvGrpSpPr/>
          <p:nvPr/>
        </p:nvGrpSpPr>
        <p:grpSpPr>
          <a:xfrm>
            <a:off x="9146316" y="1028700"/>
            <a:ext cx="1033613" cy="1038246"/>
            <a:chOff x="3088" y="0"/>
            <a:chExt cx="1378151" cy="1384328"/>
          </a:xfrm>
        </p:grpSpPr>
        <p:grpSp>
          <p:nvGrpSpPr>
            <p:cNvPr id="360" name="Google Shape;360;p22"/>
            <p:cNvGrpSpPr/>
            <p:nvPr/>
          </p:nvGrpSpPr>
          <p:grpSpPr>
            <a:xfrm>
              <a:off x="3088" y="0"/>
              <a:ext cx="1378151" cy="1384328"/>
              <a:chOff x="1813" y="0"/>
              <a:chExt cx="809173" cy="812800"/>
            </a:xfrm>
          </p:grpSpPr>
          <p:sp>
            <p:nvSpPr>
              <p:cNvPr id="361" name="Google Shape;361;p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3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2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3" name="Google Shape;363;p22"/>
            <p:cNvSpPr/>
            <p:nvPr/>
          </p:nvSpPr>
          <p:spPr>
            <a:xfrm rot="-5400000">
              <a:off x="219466" y="439485"/>
              <a:ext cx="945397" cy="505357"/>
            </a:xfrm>
            <a:custGeom>
              <a:avLst/>
              <a:gdLst/>
              <a:ahLst/>
              <a:cxnLst/>
              <a:rect l="l" t="t" r="r" b="b"/>
              <a:pathLst>
                <a:path w="945397" h="505357" extrusionOk="0">
                  <a:moveTo>
                    <a:pt x="0" y="0"/>
                  </a:moveTo>
                  <a:lnTo>
                    <a:pt x="945396" y="0"/>
                  </a:lnTo>
                  <a:lnTo>
                    <a:pt x="945396" y="505358"/>
                  </a:lnTo>
                  <a:lnTo>
                    <a:pt x="0" y="5053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4" name="Google Shape;364;p22"/>
          <p:cNvGrpSpPr/>
          <p:nvPr/>
        </p:nvGrpSpPr>
        <p:grpSpPr>
          <a:xfrm>
            <a:off x="7894583" y="1028700"/>
            <a:ext cx="1033613" cy="1038246"/>
            <a:chOff x="3088" y="0"/>
            <a:chExt cx="1378151" cy="1384328"/>
          </a:xfrm>
        </p:grpSpPr>
        <p:grpSp>
          <p:nvGrpSpPr>
            <p:cNvPr id="365" name="Google Shape;365;p22"/>
            <p:cNvGrpSpPr/>
            <p:nvPr/>
          </p:nvGrpSpPr>
          <p:grpSpPr>
            <a:xfrm>
              <a:off x="3088" y="0"/>
              <a:ext cx="1378151" cy="1384328"/>
              <a:chOff x="1813" y="0"/>
              <a:chExt cx="809173" cy="812800"/>
            </a:xfrm>
          </p:grpSpPr>
          <p:sp>
            <p:nvSpPr>
              <p:cNvPr id="366" name="Google Shape;366;p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3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2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8" name="Google Shape;368;p22"/>
            <p:cNvSpPr/>
            <p:nvPr/>
          </p:nvSpPr>
          <p:spPr>
            <a:xfrm rot="-5400000">
              <a:off x="219466" y="439485"/>
              <a:ext cx="945397" cy="505357"/>
            </a:xfrm>
            <a:custGeom>
              <a:avLst/>
              <a:gdLst/>
              <a:ahLst/>
              <a:cxnLst/>
              <a:rect l="l" t="t" r="r" b="b"/>
              <a:pathLst>
                <a:path w="945397" h="505357" extrusionOk="0">
                  <a:moveTo>
                    <a:pt x="0" y="0"/>
                  </a:moveTo>
                  <a:lnTo>
                    <a:pt x="945396" y="0"/>
                  </a:lnTo>
                  <a:lnTo>
                    <a:pt x="945396" y="505358"/>
                  </a:lnTo>
                  <a:lnTo>
                    <a:pt x="0" y="5053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26"/>
          <p:cNvGrpSpPr/>
          <p:nvPr/>
        </p:nvGrpSpPr>
        <p:grpSpPr>
          <a:xfrm>
            <a:off x="4368703" y="1050277"/>
            <a:ext cx="9298056" cy="3303089"/>
            <a:chOff x="0" y="-57150"/>
            <a:chExt cx="2448871" cy="869950"/>
          </a:xfrm>
        </p:grpSpPr>
        <p:sp>
          <p:nvSpPr>
            <p:cNvPr id="448" name="Google Shape;448;p26"/>
            <p:cNvSpPr/>
            <p:nvPr/>
          </p:nvSpPr>
          <p:spPr>
            <a:xfrm>
              <a:off x="0" y="0"/>
              <a:ext cx="2448871" cy="341430"/>
            </a:xfrm>
            <a:custGeom>
              <a:avLst/>
              <a:gdLst/>
              <a:ahLst/>
              <a:cxnLst/>
              <a:rect l="l" t="t" r="r" b="b"/>
              <a:pathLst>
                <a:path w="2448871" h="341430" extrusionOk="0">
                  <a:moveTo>
                    <a:pt x="42465" y="0"/>
                  </a:moveTo>
                  <a:lnTo>
                    <a:pt x="2406406" y="0"/>
                  </a:lnTo>
                  <a:cubicBezTo>
                    <a:pt x="2417669" y="0"/>
                    <a:pt x="2428470" y="4474"/>
                    <a:pt x="2436433" y="12438"/>
                  </a:cubicBezTo>
                  <a:cubicBezTo>
                    <a:pt x="2444397" y="20401"/>
                    <a:pt x="2448871" y="31202"/>
                    <a:pt x="2448871" y="42465"/>
                  </a:cubicBezTo>
                  <a:lnTo>
                    <a:pt x="2448871" y="298965"/>
                  </a:lnTo>
                  <a:cubicBezTo>
                    <a:pt x="2448871" y="322418"/>
                    <a:pt x="2429859" y="341430"/>
                    <a:pt x="2406406" y="341430"/>
                  </a:cubicBezTo>
                  <a:lnTo>
                    <a:pt x="42465" y="341430"/>
                  </a:lnTo>
                  <a:cubicBezTo>
                    <a:pt x="31202" y="341430"/>
                    <a:pt x="20401" y="336956"/>
                    <a:pt x="12438" y="328992"/>
                  </a:cubicBezTo>
                  <a:cubicBezTo>
                    <a:pt x="4474" y="321029"/>
                    <a:pt x="0" y="310228"/>
                    <a:pt x="0" y="298965"/>
                  </a:cubicBezTo>
                  <a:lnTo>
                    <a:pt x="0" y="42465"/>
                  </a:lnTo>
                  <a:cubicBezTo>
                    <a:pt x="0" y="31202"/>
                    <a:pt x="4474" y="20401"/>
                    <a:pt x="12438" y="12438"/>
                  </a:cubicBezTo>
                  <a:cubicBezTo>
                    <a:pt x="20401" y="4474"/>
                    <a:pt x="31202" y="0"/>
                    <a:pt x="42465" y="0"/>
                  </a:cubicBezTo>
                  <a:close/>
                </a:path>
              </a:pathLst>
            </a:custGeom>
            <a:solidFill>
              <a:srgbClr val="33A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26"/>
          <p:cNvGrpSpPr/>
          <p:nvPr/>
        </p:nvGrpSpPr>
        <p:grpSpPr>
          <a:xfrm>
            <a:off x="-3550351" y="273750"/>
            <a:ext cx="7100702" cy="9554396"/>
            <a:chOff x="0" y="-57150"/>
            <a:chExt cx="2192306" cy="2949872"/>
          </a:xfrm>
        </p:grpSpPr>
        <p:sp>
          <p:nvSpPr>
            <p:cNvPr id="451" name="Google Shape;451;p26"/>
            <p:cNvSpPr/>
            <p:nvPr/>
          </p:nvSpPr>
          <p:spPr>
            <a:xfrm>
              <a:off x="0" y="0"/>
              <a:ext cx="2192306" cy="2892722"/>
            </a:xfrm>
            <a:custGeom>
              <a:avLst/>
              <a:gdLst/>
              <a:ahLst/>
              <a:cxnLst/>
              <a:rect l="l" t="t" r="r" b="b"/>
              <a:pathLst>
                <a:path w="2192306" h="2892722" extrusionOk="0">
                  <a:moveTo>
                    <a:pt x="55605" y="0"/>
                  </a:moveTo>
                  <a:lnTo>
                    <a:pt x="2136701" y="0"/>
                  </a:lnTo>
                  <a:cubicBezTo>
                    <a:pt x="2151448" y="0"/>
                    <a:pt x="2165592" y="5858"/>
                    <a:pt x="2176020" y="16286"/>
                  </a:cubicBezTo>
                  <a:cubicBezTo>
                    <a:pt x="2186448" y="26715"/>
                    <a:pt x="2192306" y="40858"/>
                    <a:pt x="2192306" y="55605"/>
                  </a:cubicBezTo>
                  <a:lnTo>
                    <a:pt x="2192306" y="2837116"/>
                  </a:lnTo>
                  <a:cubicBezTo>
                    <a:pt x="2192306" y="2851864"/>
                    <a:pt x="2186448" y="2866007"/>
                    <a:pt x="2176020" y="2876435"/>
                  </a:cubicBezTo>
                  <a:cubicBezTo>
                    <a:pt x="2165592" y="2886864"/>
                    <a:pt x="2151448" y="2892722"/>
                    <a:pt x="2136701" y="2892722"/>
                  </a:cubicBezTo>
                  <a:lnTo>
                    <a:pt x="55605" y="2892722"/>
                  </a:lnTo>
                  <a:cubicBezTo>
                    <a:pt x="40858" y="2892722"/>
                    <a:pt x="26715" y="2886864"/>
                    <a:pt x="16286" y="2876435"/>
                  </a:cubicBezTo>
                  <a:cubicBezTo>
                    <a:pt x="5858" y="2866007"/>
                    <a:pt x="0" y="2851864"/>
                    <a:pt x="0" y="2837116"/>
                  </a:cubicBezTo>
                  <a:lnTo>
                    <a:pt x="0" y="55605"/>
                  </a:lnTo>
                  <a:cubicBezTo>
                    <a:pt x="0" y="40858"/>
                    <a:pt x="5858" y="26715"/>
                    <a:pt x="16286" y="16286"/>
                  </a:cubicBezTo>
                  <a:cubicBezTo>
                    <a:pt x="26715" y="5858"/>
                    <a:pt x="40858" y="0"/>
                    <a:pt x="556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26"/>
          <p:cNvGrpSpPr/>
          <p:nvPr/>
        </p:nvGrpSpPr>
        <p:grpSpPr>
          <a:xfrm>
            <a:off x="2208610" y="4985232"/>
            <a:ext cx="6354538" cy="3660470"/>
            <a:chOff x="0" y="-57150"/>
            <a:chExt cx="2294595" cy="1321779"/>
          </a:xfrm>
        </p:grpSpPr>
        <p:sp>
          <p:nvSpPr>
            <p:cNvPr id="454" name="Google Shape;454;p26"/>
            <p:cNvSpPr/>
            <p:nvPr/>
          </p:nvSpPr>
          <p:spPr>
            <a:xfrm>
              <a:off x="0" y="0"/>
              <a:ext cx="2294595" cy="1264629"/>
            </a:xfrm>
            <a:custGeom>
              <a:avLst/>
              <a:gdLst/>
              <a:ahLst/>
              <a:cxnLst/>
              <a:rect l="l" t="t" r="r" b="b"/>
              <a:pathLst>
                <a:path w="2294595" h="1264629" extrusionOk="0">
                  <a:moveTo>
                    <a:pt x="62135" y="0"/>
                  </a:moveTo>
                  <a:lnTo>
                    <a:pt x="2232460" y="0"/>
                  </a:lnTo>
                  <a:cubicBezTo>
                    <a:pt x="2266776" y="0"/>
                    <a:pt x="2294595" y="27819"/>
                    <a:pt x="2294595" y="62135"/>
                  </a:cubicBezTo>
                  <a:lnTo>
                    <a:pt x="2294595" y="1202494"/>
                  </a:lnTo>
                  <a:cubicBezTo>
                    <a:pt x="2294595" y="1218973"/>
                    <a:pt x="2288048" y="1234778"/>
                    <a:pt x="2276396" y="1246430"/>
                  </a:cubicBezTo>
                  <a:cubicBezTo>
                    <a:pt x="2264743" y="1258083"/>
                    <a:pt x="2248939" y="1264629"/>
                    <a:pt x="2232460" y="1264629"/>
                  </a:cubicBezTo>
                  <a:lnTo>
                    <a:pt x="62135" y="1264629"/>
                  </a:lnTo>
                  <a:cubicBezTo>
                    <a:pt x="45656" y="1264629"/>
                    <a:pt x="29851" y="1258083"/>
                    <a:pt x="18199" y="1246430"/>
                  </a:cubicBezTo>
                  <a:cubicBezTo>
                    <a:pt x="6546" y="1234778"/>
                    <a:pt x="0" y="1218973"/>
                    <a:pt x="0" y="1202494"/>
                  </a:cubicBezTo>
                  <a:lnTo>
                    <a:pt x="0" y="62135"/>
                  </a:lnTo>
                  <a:cubicBezTo>
                    <a:pt x="0" y="45656"/>
                    <a:pt x="6546" y="29851"/>
                    <a:pt x="18199" y="18199"/>
                  </a:cubicBezTo>
                  <a:cubicBezTo>
                    <a:pt x="29851" y="6546"/>
                    <a:pt x="45656" y="0"/>
                    <a:pt x="62135" y="0"/>
                  </a:cubicBezTo>
                  <a:close/>
                </a:path>
              </a:pathLst>
            </a:custGeom>
            <a:solidFill>
              <a:srgbClr val="063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26"/>
          <p:cNvGrpSpPr/>
          <p:nvPr/>
        </p:nvGrpSpPr>
        <p:grpSpPr>
          <a:xfrm>
            <a:off x="14988571" y="273750"/>
            <a:ext cx="7100702" cy="9554396"/>
            <a:chOff x="0" y="-57150"/>
            <a:chExt cx="2192306" cy="2949872"/>
          </a:xfrm>
        </p:grpSpPr>
        <p:sp>
          <p:nvSpPr>
            <p:cNvPr id="457" name="Google Shape;457;p26"/>
            <p:cNvSpPr/>
            <p:nvPr/>
          </p:nvSpPr>
          <p:spPr>
            <a:xfrm>
              <a:off x="0" y="0"/>
              <a:ext cx="2192306" cy="2892722"/>
            </a:xfrm>
            <a:custGeom>
              <a:avLst/>
              <a:gdLst/>
              <a:ahLst/>
              <a:cxnLst/>
              <a:rect l="l" t="t" r="r" b="b"/>
              <a:pathLst>
                <a:path w="2192306" h="2892722" extrusionOk="0">
                  <a:moveTo>
                    <a:pt x="55605" y="0"/>
                  </a:moveTo>
                  <a:lnTo>
                    <a:pt x="2136701" y="0"/>
                  </a:lnTo>
                  <a:cubicBezTo>
                    <a:pt x="2151448" y="0"/>
                    <a:pt x="2165592" y="5858"/>
                    <a:pt x="2176020" y="16286"/>
                  </a:cubicBezTo>
                  <a:cubicBezTo>
                    <a:pt x="2186448" y="26715"/>
                    <a:pt x="2192306" y="40858"/>
                    <a:pt x="2192306" y="55605"/>
                  </a:cubicBezTo>
                  <a:lnTo>
                    <a:pt x="2192306" y="2837116"/>
                  </a:lnTo>
                  <a:cubicBezTo>
                    <a:pt x="2192306" y="2851864"/>
                    <a:pt x="2186448" y="2866007"/>
                    <a:pt x="2176020" y="2876435"/>
                  </a:cubicBezTo>
                  <a:cubicBezTo>
                    <a:pt x="2165592" y="2886864"/>
                    <a:pt x="2151448" y="2892722"/>
                    <a:pt x="2136701" y="2892722"/>
                  </a:cubicBezTo>
                  <a:lnTo>
                    <a:pt x="55605" y="2892722"/>
                  </a:lnTo>
                  <a:cubicBezTo>
                    <a:pt x="40858" y="2892722"/>
                    <a:pt x="26715" y="2886864"/>
                    <a:pt x="16286" y="2876435"/>
                  </a:cubicBezTo>
                  <a:cubicBezTo>
                    <a:pt x="5858" y="2866007"/>
                    <a:pt x="0" y="2851864"/>
                    <a:pt x="0" y="2837116"/>
                  </a:cubicBezTo>
                  <a:lnTo>
                    <a:pt x="0" y="55605"/>
                  </a:lnTo>
                  <a:cubicBezTo>
                    <a:pt x="0" y="40858"/>
                    <a:pt x="5858" y="26715"/>
                    <a:pt x="16286" y="16286"/>
                  </a:cubicBezTo>
                  <a:cubicBezTo>
                    <a:pt x="26715" y="5858"/>
                    <a:pt x="40858" y="0"/>
                    <a:pt x="556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" name="Google Shape;459;p26"/>
          <p:cNvGrpSpPr/>
          <p:nvPr/>
        </p:nvGrpSpPr>
        <p:grpSpPr>
          <a:xfrm>
            <a:off x="9521191" y="4985232"/>
            <a:ext cx="7270518" cy="4273068"/>
            <a:chOff x="0" y="-57150"/>
            <a:chExt cx="2294595" cy="1321779"/>
          </a:xfrm>
        </p:grpSpPr>
        <p:sp>
          <p:nvSpPr>
            <p:cNvPr id="460" name="Google Shape;460;p26"/>
            <p:cNvSpPr/>
            <p:nvPr/>
          </p:nvSpPr>
          <p:spPr>
            <a:xfrm>
              <a:off x="0" y="0"/>
              <a:ext cx="2294595" cy="1264629"/>
            </a:xfrm>
            <a:custGeom>
              <a:avLst/>
              <a:gdLst/>
              <a:ahLst/>
              <a:cxnLst/>
              <a:rect l="l" t="t" r="r" b="b"/>
              <a:pathLst>
                <a:path w="2294595" h="1264629" extrusionOk="0">
                  <a:moveTo>
                    <a:pt x="62135" y="0"/>
                  </a:moveTo>
                  <a:lnTo>
                    <a:pt x="2232460" y="0"/>
                  </a:lnTo>
                  <a:cubicBezTo>
                    <a:pt x="2266776" y="0"/>
                    <a:pt x="2294595" y="27819"/>
                    <a:pt x="2294595" y="62135"/>
                  </a:cubicBezTo>
                  <a:lnTo>
                    <a:pt x="2294595" y="1202494"/>
                  </a:lnTo>
                  <a:cubicBezTo>
                    <a:pt x="2294595" y="1218973"/>
                    <a:pt x="2288048" y="1234778"/>
                    <a:pt x="2276396" y="1246430"/>
                  </a:cubicBezTo>
                  <a:cubicBezTo>
                    <a:pt x="2264743" y="1258083"/>
                    <a:pt x="2248939" y="1264629"/>
                    <a:pt x="2232460" y="1264629"/>
                  </a:cubicBezTo>
                  <a:lnTo>
                    <a:pt x="62135" y="1264629"/>
                  </a:lnTo>
                  <a:cubicBezTo>
                    <a:pt x="45656" y="1264629"/>
                    <a:pt x="29851" y="1258083"/>
                    <a:pt x="18199" y="1246430"/>
                  </a:cubicBezTo>
                  <a:cubicBezTo>
                    <a:pt x="6546" y="1234778"/>
                    <a:pt x="0" y="1218973"/>
                    <a:pt x="0" y="1202494"/>
                  </a:cubicBezTo>
                  <a:lnTo>
                    <a:pt x="0" y="62135"/>
                  </a:lnTo>
                  <a:cubicBezTo>
                    <a:pt x="0" y="45656"/>
                    <a:pt x="6546" y="29851"/>
                    <a:pt x="18199" y="18199"/>
                  </a:cubicBezTo>
                  <a:cubicBezTo>
                    <a:pt x="29851" y="6546"/>
                    <a:pt x="45656" y="0"/>
                    <a:pt x="62135" y="0"/>
                  </a:cubicBezTo>
                  <a:close/>
                </a:path>
              </a:pathLst>
            </a:custGeom>
            <a:solidFill>
              <a:srgbClr val="063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26"/>
          <p:cNvSpPr/>
          <p:nvPr/>
        </p:nvSpPr>
        <p:spPr>
          <a:xfrm>
            <a:off x="106497" y="1350907"/>
            <a:ext cx="2564282" cy="2701830"/>
          </a:xfrm>
          <a:custGeom>
            <a:avLst/>
            <a:gdLst/>
            <a:ahLst/>
            <a:cxnLst/>
            <a:rect l="l" t="t" r="r" b="b"/>
            <a:pathLst>
              <a:path w="2564282" h="2701830" extrusionOk="0">
                <a:moveTo>
                  <a:pt x="0" y="0"/>
                </a:moveTo>
                <a:lnTo>
                  <a:pt x="2564282" y="0"/>
                </a:lnTo>
                <a:lnTo>
                  <a:pt x="2564282" y="2701830"/>
                </a:lnTo>
                <a:lnTo>
                  <a:pt x="0" y="2701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63" name="Google Shape;463;p26"/>
          <p:cNvSpPr txBox="1"/>
          <p:nvPr/>
        </p:nvSpPr>
        <p:spPr>
          <a:xfrm>
            <a:off x="3870929" y="1309537"/>
            <a:ext cx="105462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FFFFFF"/>
                </a:solidFill>
                <a:latin typeface="Russo One"/>
                <a:sym typeface="Russo One"/>
              </a:rPr>
              <a:t>CHALLENGES FACED</a:t>
            </a:r>
            <a:endParaRPr dirty="0"/>
          </a:p>
        </p:txBody>
      </p:sp>
      <p:sp>
        <p:nvSpPr>
          <p:cNvPr id="464" name="Google Shape;464;p26"/>
          <p:cNvSpPr txBox="1"/>
          <p:nvPr/>
        </p:nvSpPr>
        <p:spPr>
          <a:xfrm>
            <a:off x="2513667" y="5492479"/>
            <a:ext cx="5807827" cy="269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Lack of raw data surrounding anxiety/mental health and screen time</a:t>
            </a:r>
          </a:p>
          <a:p>
            <a:pPr lvl="2">
              <a:lnSpc>
                <a:spcPct val="140016"/>
              </a:lnSpc>
            </a:pP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	Most data was already 	processed/visualized.</a:t>
            </a:r>
          </a:p>
        </p:txBody>
      </p:sp>
      <p:sp>
        <p:nvSpPr>
          <p:cNvPr id="465" name="Google Shape;465;p26"/>
          <p:cNvSpPr txBox="1"/>
          <p:nvPr/>
        </p:nvSpPr>
        <p:spPr>
          <a:xfrm>
            <a:off x="9864241" y="5492479"/>
            <a:ext cx="6456413" cy="32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1" indent="-285750">
              <a:lnSpc>
                <a:spcPct val="140016"/>
              </a:lnSpc>
              <a:buFont typeface="Arial" panose="020B0604020202020204" pitchFamily="34" charset="0"/>
              <a:buChar char="•"/>
            </a:pP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Difficulty finding a dataset with a large, representative population</a:t>
            </a:r>
          </a:p>
          <a:p>
            <a:pPr lvl="2">
              <a:lnSpc>
                <a:spcPct val="140016"/>
              </a:lnSpc>
            </a:pP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	Online datasets were either 	incomplete or did not have 	quantifiable variables for mental 	health </a:t>
            </a:r>
            <a:endParaRPr lang="en-US" sz="2800" dirty="0"/>
          </a:p>
        </p:txBody>
      </p:sp>
      <p:sp>
        <p:nvSpPr>
          <p:cNvPr id="466" name="Google Shape;466;p26"/>
          <p:cNvSpPr/>
          <p:nvPr/>
        </p:nvSpPr>
        <p:spPr>
          <a:xfrm flipH="1">
            <a:off x="15723718" y="1028700"/>
            <a:ext cx="2564282" cy="2701830"/>
          </a:xfrm>
          <a:custGeom>
            <a:avLst/>
            <a:gdLst/>
            <a:ahLst/>
            <a:cxnLst/>
            <a:rect l="l" t="t" r="r" b="b"/>
            <a:pathLst>
              <a:path w="2564282" h="2701830" extrusionOk="0">
                <a:moveTo>
                  <a:pt x="2564282" y="0"/>
                </a:moveTo>
                <a:lnTo>
                  <a:pt x="0" y="0"/>
                </a:lnTo>
                <a:lnTo>
                  <a:pt x="0" y="2701830"/>
                </a:lnTo>
                <a:lnTo>
                  <a:pt x="2564282" y="2701830"/>
                </a:lnTo>
                <a:lnTo>
                  <a:pt x="256428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8"/>
          <p:cNvGrpSpPr/>
          <p:nvPr/>
        </p:nvGrpSpPr>
        <p:grpSpPr>
          <a:xfrm>
            <a:off x="7599713" y="6485520"/>
            <a:ext cx="6112960" cy="3303092"/>
            <a:chOff x="0" y="-57150"/>
            <a:chExt cx="1039285" cy="869950"/>
          </a:xfrm>
        </p:grpSpPr>
        <p:sp>
          <p:nvSpPr>
            <p:cNvPr id="250" name="Google Shape;250;p18"/>
            <p:cNvSpPr/>
            <p:nvPr/>
          </p:nvSpPr>
          <p:spPr>
            <a:xfrm>
              <a:off x="0" y="0"/>
              <a:ext cx="1039285" cy="220008"/>
            </a:xfrm>
            <a:custGeom>
              <a:avLst/>
              <a:gdLst/>
              <a:ahLst/>
              <a:cxnLst/>
              <a:rect l="l" t="t" r="r" b="b"/>
              <a:pathLst>
                <a:path w="1039285" h="220008" extrusionOk="0">
                  <a:moveTo>
                    <a:pt x="100059" y="0"/>
                  </a:moveTo>
                  <a:lnTo>
                    <a:pt x="939226" y="0"/>
                  </a:lnTo>
                  <a:cubicBezTo>
                    <a:pt x="965763" y="0"/>
                    <a:pt x="991214" y="10542"/>
                    <a:pt x="1009978" y="29307"/>
                  </a:cubicBezTo>
                  <a:cubicBezTo>
                    <a:pt x="1028743" y="48071"/>
                    <a:pt x="1039285" y="73522"/>
                    <a:pt x="1039285" y="100059"/>
                  </a:cubicBezTo>
                  <a:lnTo>
                    <a:pt x="1039285" y="119949"/>
                  </a:lnTo>
                  <a:cubicBezTo>
                    <a:pt x="1039285" y="175210"/>
                    <a:pt x="994487" y="220008"/>
                    <a:pt x="939226" y="220008"/>
                  </a:cubicBezTo>
                  <a:lnTo>
                    <a:pt x="100059" y="220008"/>
                  </a:lnTo>
                  <a:cubicBezTo>
                    <a:pt x="44798" y="220008"/>
                    <a:pt x="0" y="175210"/>
                    <a:pt x="0" y="119949"/>
                  </a:cubicBezTo>
                  <a:lnTo>
                    <a:pt x="0" y="100059"/>
                  </a:lnTo>
                  <a:cubicBezTo>
                    <a:pt x="0" y="44798"/>
                    <a:pt x="44798" y="0"/>
                    <a:pt x="100059" y="0"/>
                  </a:cubicBezTo>
                  <a:close/>
                </a:path>
              </a:pathLst>
            </a:custGeom>
            <a:solidFill>
              <a:srgbClr val="036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18"/>
          <p:cNvGrpSpPr/>
          <p:nvPr/>
        </p:nvGrpSpPr>
        <p:grpSpPr>
          <a:xfrm>
            <a:off x="860703" y="6485520"/>
            <a:ext cx="5429890" cy="3303092"/>
            <a:chOff x="0" y="-57150"/>
            <a:chExt cx="1039285" cy="869950"/>
          </a:xfrm>
        </p:grpSpPr>
        <p:sp>
          <p:nvSpPr>
            <p:cNvPr id="253" name="Google Shape;253;p18"/>
            <p:cNvSpPr/>
            <p:nvPr/>
          </p:nvSpPr>
          <p:spPr>
            <a:xfrm>
              <a:off x="0" y="0"/>
              <a:ext cx="1039285" cy="220008"/>
            </a:xfrm>
            <a:custGeom>
              <a:avLst/>
              <a:gdLst/>
              <a:ahLst/>
              <a:cxnLst/>
              <a:rect l="l" t="t" r="r" b="b"/>
              <a:pathLst>
                <a:path w="1039285" h="220008" extrusionOk="0">
                  <a:moveTo>
                    <a:pt x="100059" y="0"/>
                  </a:moveTo>
                  <a:lnTo>
                    <a:pt x="939226" y="0"/>
                  </a:lnTo>
                  <a:cubicBezTo>
                    <a:pt x="965763" y="0"/>
                    <a:pt x="991214" y="10542"/>
                    <a:pt x="1009978" y="29307"/>
                  </a:cubicBezTo>
                  <a:cubicBezTo>
                    <a:pt x="1028743" y="48071"/>
                    <a:pt x="1039285" y="73522"/>
                    <a:pt x="1039285" y="100059"/>
                  </a:cubicBezTo>
                  <a:lnTo>
                    <a:pt x="1039285" y="119949"/>
                  </a:lnTo>
                  <a:cubicBezTo>
                    <a:pt x="1039285" y="175210"/>
                    <a:pt x="994487" y="220008"/>
                    <a:pt x="939226" y="220008"/>
                  </a:cubicBezTo>
                  <a:lnTo>
                    <a:pt x="100059" y="220008"/>
                  </a:lnTo>
                  <a:cubicBezTo>
                    <a:pt x="44798" y="220008"/>
                    <a:pt x="0" y="175210"/>
                    <a:pt x="0" y="119949"/>
                  </a:cubicBezTo>
                  <a:lnTo>
                    <a:pt x="0" y="100059"/>
                  </a:lnTo>
                  <a:cubicBezTo>
                    <a:pt x="0" y="44798"/>
                    <a:pt x="44798" y="0"/>
                    <a:pt x="100059" y="0"/>
                  </a:cubicBezTo>
                  <a:close/>
                </a:path>
              </a:pathLst>
            </a:custGeom>
            <a:solidFill>
              <a:srgbClr val="33A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18"/>
          <p:cNvGrpSpPr/>
          <p:nvPr/>
        </p:nvGrpSpPr>
        <p:grpSpPr>
          <a:xfrm>
            <a:off x="13039863" y="318894"/>
            <a:ext cx="4742622" cy="5870700"/>
            <a:chOff x="0" y="-57150"/>
            <a:chExt cx="1249086" cy="1546193"/>
          </a:xfrm>
        </p:grpSpPr>
        <p:sp>
          <p:nvSpPr>
            <p:cNvPr id="256" name="Google Shape;256;p18"/>
            <p:cNvSpPr/>
            <p:nvPr/>
          </p:nvSpPr>
          <p:spPr>
            <a:xfrm>
              <a:off x="0" y="0"/>
              <a:ext cx="1249086" cy="1489043"/>
            </a:xfrm>
            <a:custGeom>
              <a:avLst/>
              <a:gdLst/>
              <a:ahLst/>
              <a:cxnLst/>
              <a:rect l="l" t="t" r="r" b="b"/>
              <a:pathLst>
                <a:path w="1249086" h="1489043" extrusionOk="0">
                  <a:moveTo>
                    <a:pt x="83253" y="0"/>
                  </a:moveTo>
                  <a:lnTo>
                    <a:pt x="1165833" y="0"/>
                  </a:lnTo>
                  <a:cubicBezTo>
                    <a:pt x="1187913" y="0"/>
                    <a:pt x="1209088" y="8771"/>
                    <a:pt x="1224701" y="24384"/>
                  </a:cubicBezTo>
                  <a:cubicBezTo>
                    <a:pt x="1240314" y="39997"/>
                    <a:pt x="1249086" y="61173"/>
                    <a:pt x="1249086" y="83253"/>
                  </a:cubicBezTo>
                  <a:lnTo>
                    <a:pt x="1249086" y="1405790"/>
                  </a:lnTo>
                  <a:cubicBezTo>
                    <a:pt x="1249086" y="1427870"/>
                    <a:pt x="1240314" y="1449045"/>
                    <a:pt x="1224701" y="1464658"/>
                  </a:cubicBezTo>
                  <a:cubicBezTo>
                    <a:pt x="1209088" y="1480271"/>
                    <a:pt x="1187913" y="1489043"/>
                    <a:pt x="1165833" y="1489043"/>
                  </a:cubicBezTo>
                  <a:lnTo>
                    <a:pt x="83253" y="1489043"/>
                  </a:lnTo>
                  <a:cubicBezTo>
                    <a:pt x="61173" y="1489043"/>
                    <a:pt x="39997" y="1480271"/>
                    <a:pt x="24384" y="1464658"/>
                  </a:cubicBezTo>
                  <a:cubicBezTo>
                    <a:pt x="8771" y="1449045"/>
                    <a:pt x="0" y="1427870"/>
                    <a:pt x="0" y="1405790"/>
                  </a:cubicBezTo>
                  <a:lnTo>
                    <a:pt x="0" y="83253"/>
                  </a:lnTo>
                  <a:cubicBezTo>
                    <a:pt x="0" y="61173"/>
                    <a:pt x="8771" y="39997"/>
                    <a:pt x="24384" y="24384"/>
                  </a:cubicBezTo>
                  <a:cubicBezTo>
                    <a:pt x="39997" y="8771"/>
                    <a:pt x="61173" y="0"/>
                    <a:pt x="83253" y="0"/>
                  </a:cubicBezTo>
                  <a:close/>
                </a:path>
              </a:pathLst>
            </a:custGeom>
            <a:solidFill>
              <a:srgbClr val="FFD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18"/>
          <p:cNvGrpSpPr/>
          <p:nvPr/>
        </p:nvGrpSpPr>
        <p:grpSpPr>
          <a:xfrm>
            <a:off x="7744968" y="318893"/>
            <a:ext cx="4742622" cy="3303093"/>
            <a:chOff x="0" y="-57150"/>
            <a:chExt cx="1249086" cy="869950"/>
          </a:xfrm>
        </p:grpSpPr>
        <p:sp>
          <p:nvSpPr>
            <p:cNvPr id="259" name="Google Shape;259;p18"/>
            <p:cNvSpPr/>
            <p:nvPr/>
          </p:nvSpPr>
          <p:spPr>
            <a:xfrm>
              <a:off x="0" y="0"/>
              <a:ext cx="1249086" cy="726815"/>
            </a:xfrm>
            <a:custGeom>
              <a:avLst/>
              <a:gdLst/>
              <a:ahLst/>
              <a:cxnLst/>
              <a:rect l="l" t="t" r="r" b="b"/>
              <a:pathLst>
                <a:path w="1249086" h="726815" extrusionOk="0">
                  <a:moveTo>
                    <a:pt x="83253" y="0"/>
                  </a:moveTo>
                  <a:lnTo>
                    <a:pt x="1165833" y="0"/>
                  </a:lnTo>
                  <a:cubicBezTo>
                    <a:pt x="1187913" y="0"/>
                    <a:pt x="1209088" y="8771"/>
                    <a:pt x="1224701" y="24384"/>
                  </a:cubicBezTo>
                  <a:cubicBezTo>
                    <a:pt x="1240314" y="39997"/>
                    <a:pt x="1249086" y="61173"/>
                    <a:pt x="1249086" y="83253"/>
                  </a:cubicBezTo>
                  <a:lnTo>
                    <a:pt x="1249086" y="643562"/>
                  </a:lnTo>
                  <a:cubicBezTo>
                    <a:pt x="1249086" y="665642"/>
                    <a:pt x="1240314" y="686818"/>
                    <a:pt x="1224701" y="702431"/>
                  </a:cubicBezTo>
                  <a:cubicBezTo>
                    <a:pt x="1209088" y="718044"/>
                    <a:pt x="1187913" y="726815"/>
                    <a:pt x="1165833" y="726815"/>
                  </a:cubicBezTo>
                  <a:lnTo>
                    <a:pt x="83253" y="726815"/>
                  </a:lnTo>
                  <a:cubicBezTo>
                    <a:pt x="61173" y="726815"/>
                    <a:pt x="39997" y="718044"/>
                    <a:pt x="24384" y="702431"/>
                  </a:cubicBezTo>
                  <a:cubicBezTo>
                    <a:pt x="8771" y="686818"/>
                    <a:pt x="0" y="665642"/>
                    <a:pt x="0" y="643562"/>
                  </a:cubicBezTo>
                  <a:lnTo>
                    <a:pt x="0" y="83253"/>
                  </a:lnTo>
                  <a:cubicBezTo>
                    <a:pt x="0" y="61173"/>
                    <a:pt x="8771" y="39997"/>
                    <a:pt x="24384" y="24384"/>
                  </a:cubicBezTo>
                  <a:cubicBezTo>
                    <a:pt x="39997" y="8771"/>
                    <a:pt x="61173" y="0"/>
                    <a:pt x="83253" y="0"/>
                  </a:cubicBezTo>
                  <a:close/>
                </a:path>
              </a:pathLst>
            </a:custGeom>
            <a:solidFill>
              <a:srgbClr val="063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18"/>
          <p:cNvGrpSpPr/>
          <p:nvPr/>
        </p:nvGrpSpPr>
        <p:grpSpPr>
          <a:xfrm rot="5400000">
            <a:off x="9495668" y="3036884"/>
            <a:ext cx="2732803" cy="3782835"/>
            <a:chOff x="0" y="-57150"/>
            <a:chExt cx="812800" cy="1038465"/>
          </a:xfrm>
        </p:grpSpPr>
        <p:sp>
          <p:nvSpPr>
            <p:cNvPr id="262" name="Google Shape;262;p18"/>
            <p:cNvSpPr/>
            <p:nvPr/>
          </p:nvSpPr>
          <p:spPr>
            <a:xfrm>
              <a:off x="0" y="0"/>
              <a:ext cx="478314" cy="981315"/>
            </a:xfrm>
            <a:custGeom>
              <a:avLst/>
              <a:gdLst/>
              <a:ahLst/>
              <a:cxnLst/>
              <a:rect l="l" t="t" r="r" b="b"/>
              <a:pathLst>
                <a:path w="478314" h="981315" extrusionOk="0">
                  <a:moveTo>
                    <a:pt x="217410" y="0"/>
                  </a:moveTo>
                  <a:lnTo>
                    <a:pt x="260905" y="0"/>
                  </a:lnTo>
                  <a:cubicBezTo>
                    <a:pt x="380977" y="0"/>
                    <a:pt x="478314" y="97338"/>
                    <a:pt x="478314" y="217410"/>
                  </a:cubicBezTo>
                  <a:lnTo>
                    <a:pt x="478314" y="763906"/>
                  </a:lnTo>
                  <a:cubicBezTo>
                    <a:pt x="478314" y="883978"/>
                    <a:pt x="380977" y="981315"/>
                    <a:pt x="260905" y="981315"/>
                  </a:cubicBezTo>
                  <a:lnTo>
                    <a:pt x="217410" y="981315"/>
                  </a:lnTo>
                  <a:cubicBezTo>
                    <a:pt x="97338" y="981315"/>
                    <a:pt x="0" y="883978"/>
                    <a:pt x="0" y="763906"/>
                  </a:cubicBezTo>
                  <a:lnTo>
                    <a:pt x="0" y="217410"/>
                  </a:lnTo>
                  <a:cubicBezTo>
                    <a:pt x="0" y="97338"/>
                    <a:pt x="97338" y="0"/>
                    <a:pt x="217410" y="0"/>
                  </a:cubicBezTo>
                  <a:close/>
                </a:path>
              </a:pathLst>
            </a:custGeom>
            <a:solidFill>
              <a:srgbClr val="2B7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p18"/>
          <p:cNvSpPr/>
          <p:nvPr/>
        </p:nvSpPr>
        <p:spPr>
          <a:xfrm rot="5400000">
            <a:off x="9339121" y="4231382"/>
            <a:ext cx="709048" cy="379018"/>
          </a:xfrm>
          <a:custGeom>
            <a:avLst/>
            <a:gdLst/>
            <a:ahLst/>
            <a:cxnLst/>
            <a:rect l="l" t="t" r="r" b="b"/>
            <a:pathLst>
              <a:path w="709048" h="379018" extrusionOk="0">
                <a:moveTo>
                  <a:pt x="0" y="0"/>
                </a:moveTo>
                <a:lnTo>
                  <a:pt x="709047" y="0"/>
                </a:lnTo>
                <a:lnTo>
                  <a:pt x="709047" y="379018"/>
                </a:lnTo>
                <a:lnTo>
                  <a:pt x="0" y="379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5" name="Google Shape;265;p18"/>
          <p:cNvSpPr/>
          <p:nvPr/>
        </p:nvSpPr>
        <p:spPr>
          <a:xfrm>
            <a:off x="13353774" y="123811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 extrusionOk="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6" name="Google Shape;266;p18"/>
          <p:cNvSpPr/>
          <p:nvPr/>
        </p:nvSpPr>
        <p:spPr>
          <a:xfrm>
            <a:off x="8088744" y="1028700"/>
            <a:ext cx="1664052" cy="1664052"/>
          </a:xfrm>
          <a:custGeom>
            <a:avLst/>
            <a:gdLst/>
            <a:ahLst/>
            <a:cxnLst/>
            <a:rect l="l" t="t" r="r" b="b"/>
            <a:pathLst>
              <a:path w="1664052" h="1664052" extrusionOk="0">
                <a:moveTo>
                  <a:pt x="0" y="0"/>
                </a:moveTo>
                <a:lnTo>
                  <a:pt x="1664053" y="0"/>
                </a:lnTo>
                <a:lnTo>
                  <a:pt x="1664053" y="1664052"/>
                </a:lnTo>
                <a:lnTo>
                  <a:pt x="0" y="1664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7" name="Google Shape;267;p18"/>
          <p:cNvSpPr/>
          <p:nvPr/>
        </p:nvSpPr>
        <p:spPr>
          <a:xfrm rot="3471136">
            <a:off x="10348267" y="3593216"/>
            <a:ext cx="1514994" cy="1924923"/>
          </a:xfrm>
          <a:custGeom>
            <a:avLst/>
            <a:gdLst/>
            <a:ahLst/>
            <a:cxnLst/>
            <a:rect l="l" t="t" r="r" b="b"/>
            <a:pathLst>
              <a:path w="1514995" h="2057400" extrusionOk="0">
                <a:moveTo>
                  <a:pt x="0" y="0"/>
                </a:moveTo>
                <a:lnTo>
                  <a:pt x="1514995" y="0"/>
                </a:lnTo>
                <a:lnTo>
                  <a:pt x="151499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8" name="Google Shape;268;p18"/>
          <p:cNvSpPr/>
          <p:nvPr/>
        </p:nvSpPr>
        <p:spPr>
          <a:xfrm>
            <a:off x="10300938" y="1088434"/>
            <a:ext cx="1615423" cy="1654530"/>
          </a:xfrm>
          <a:custGeom>
            <a:avLst/>
            <a:gdLst/>
            <a:ahLst/>
            <a:cxnLst/>
            <a:rect l="l" t="t" r="r" b="b"/>
            <a:pathLst>
              <a:path w="1615423" h="1654530" extrusionOk="0">
                <a:moveTo>
                  <a:pt x="0" y="0"/>
                </a:moveTo>
                <a:lnTo>
                  <a:pt x="1615423" y="0"/>
                </a:lnTo>
                <a:lnTo>
                  <a:pt x="1615423" y="1654529"/>
                </a:lnTo>
                <a:lnTo>
                  <a:pt x="0" y="16545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9" name="Google Shape;269;p18"/>
          <p:cNvSpPr txBox="1"/>
          <p:nvPr/>
        </p:nvSpPr>
        <p:spPr>
          <a:xfrm>
            <a:off x="1122096" y="3549930"/>
            <a:ext cx="86307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FFFFFF"/>
                </a:solidFill>
                <a:latin typeface="Russo One"/>
                <a:sym typeface="Russo One"/>
              </a:rPr>
              <a:t>COMPARING DATASETS</a:t>
            </a:r>
            <a:endParaRPr dirty="0"/>
          </a:p>
        </p:txBody>
      </p:sp>
      <p:sp>
        <p:nvSpPr>
          <p:cNvPr id="270" name="Google Shape;270;p18"/>
          <p:cNvSpPr txBox="1"/>
          <p:nvPr/>
        </p:nvSpPr>
        <p:spPr>
          <a:xfrm>
            <a:off x="7576690" y="6815350"/>
            <a:ext cx="4612927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 dirty="0">
                <a:solidFill>
                  <a:srgbClr val="000000"/>
                </a:solidFill>
                <a:latin typeface="Russo One"/>
                <a:ea typeface="Russo One"/>
                <a:cs typeface="Russo One"/>
                <a:sym typeface="Russo One"/>
              </a:rPr>
              <a:t>ONLINE DATASET</a:t>
            </a:r>
            <a:endParaRPr dirty="0"/>
          </a:p>
        </p:txBody>
      </p:sp>
      <p:sp>
        <p:nvSpPr>
          <p:cNvPr id="271" name="Google Shape;271;p18"/>
          <p:cNvSpPr txBox="1"/>
          <p:nvPr/>
        </p:nvSpPr>
        <p:spPr>
          <a:xfrm>
            <a:off x="1103574" y="6797080"/>
            <a:ext cx="5246404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dirty="0">
                <a:latin typeface="Russo One"/>
                <a:sym typeface="Russo One"/>
              </a:rPr>
              <a:t>GAD-7 CLASS SURVEY</a:t>
            </a:r>
            <a:endParaRPr dirty="0"/>
          </a:p>
        </p:txBody>
      </p:sp>
      <p:sp>
        <p:nvSpPr>
          <p:cNvPr id="272" name="Google Shape;272;p18"/>
          <p:cNvSpPr txBox="1"/>
          <p:nvPr/>
        </p:nvSpPr>
        <p:spPr>
          <a:xfrm>
            <a:off x="785859" y="7826089"/>
            <a:ext cx="5881834" cy="161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99" dirty="0">
                <a:solidFill>
                  <a:schemeClr val="accent5"/>
                </a:solidFill>
                <a:latin typeface="Raleway"/>
                <a:sym typeface="Raleway"/>
              </a:rPr>
              <a:t>18 data points </a:t>
            </a: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from college students </a:t>
            </a:r>
            <a:endParaRPr lang="en-US" dirty="0"/>
          </a:p>
          <a:p>
            <a:pPr marL="285750" marR="0" lvl="0" indent="-28575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Daily </a:t>
            </a:r>
            <a:r>
              <a:rPr lang="en-US" sz="2499" dirty="0">
                <a:solidFill>
                  <a:schemeClr val="accent2"/>
                </a:solidFill>
                <a:latin typeface="Raleway"/>
                <a:sym typeface="Raleway"/>
              </a:rPr>
              <a:t>screen time on various apps </a:t>
            </a: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and corresponding GAD7 score. </a:t>
            </a:r>
          </a:p>
        </p:txBody>
      </p:sp>
      <p:sp>
        <p:nvSpPr>
          <p:cNvPr id="273" name="Google Shape;273;p18"/>
          <p:cNvSpPr txBox="1"/>
          <p:nvPr/>
        </p:nvSpPr>
        <p:spPr>
          <a:xfrm>
            <a:off x="7768063" y="7728671"/>
            <a:ext cx="6112959" cy="161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0" i="0" u="none" strike="noStrike" cap="none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470 data points </a:t>
            </a:r>
            <a:r>
              <a:rPr lang="en-US" sz="2499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from college students 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Daily </a:t>
            </a:r>
            <a:r>
              <a:rPr lang="en-US" sz="2499" dirty="0">
                <a:solidFill>
                  <a:schemeClr val="accent2"/>
                </a:solidFill>
                <a:latin typeface="Raleway"/>
                <a:sym typeface="Raleway"/>
              </a:rPr>
              <a:t>overall</a:t>
            </a: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 </a:t>
            </a:r>
            <a:r>
              <a:rPr lang="en-US" sz="2499" dirty="0">
                <a:solidFill>
                  <a:schemeClr val="accent2"/>
                </a:solidFill>
                <a:latin typeface="Raleway"/>
                <a:sym typeface="Raleway"/>
              </a:rPr>
              <a:t>screen time </a:t>
            </a:r>
            <a:r>
              <a:rPr lang="en-US" sz="2499" dirty="0">
                <a:solidFill>
                  <a:srgbClr val="FFFFFF"/>
                </a:solidFill>
                <a:latin typeface="Raleway"/>
                <a:sym typeface="Raleway"/>
              </a:rPr>
              <a:t>and approximated GAD-7 score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35"/>
          <p:cNvGrpSpPr/>
          <p:nvPr/>
        </p:nvGrpSpPr>
        <p:grpSpPr>
          <a:xfrm>
            <a:off x="1028700" y="618273"/>
            <a:ext cx="9850230" cy="3303091"/>
            <a:chOff x="0" y="-57150"/>
            <a:chExt cx="2594299" cy="869950"/>
          </a:xfrm>
        </p:grpSpPr>
        <p:sp>
          <p:nvSpPr>
            <p:cNvPr id="711" name="Google Shape;711;p35"/>
            <p:cNvSpPr/>
            <p:nvPr/>
          </p:nvSpPr>
          <p:spPr>
            <a:xfrm>
              <a:off x="0" y="0"/>
              <a:ext cx="2594299" cy="773435"/>
            </a:xfrm>
            <a:custGeom>
              <a:avLst/>
              <a:gdLst/>
              <a:ahLst/>
              <a:cxnLst/>
              <a:rect l="l" t="t" r="r" b="b"/>
              <a:pathLst>
                <a:path w="2594299" h="773435" extrusionOk="0">
                  <a:moveTo>
                    <a:pt x="40084" y="0"/>
                  </a:moveTo>
                  <a:lnTo>
                    <a:pt x="2554215" y="0"/>
                  </a:lnTo>
                  <a:cubicBezTo>
                    <a:pt x="2576353" y="0"/>
                    <a:pt x="2594299" y="17946"/>
                    <a:pt x="2594299" y="40084"/>
                  </a:cubicBezTo>
                  <a:lnTo>
                    <a:pt x="2594299" y="733351"/>
                  </a:lnTo>
                  <a:cubicBezTo>
                    <a:pt x="2594299" y="743982"/>
                    <a:pt x="2590076" y="754177"/>
                    <a:pt x="2582559" y="761695"/>
                  </a:cubicBezTo>
                  <a:cubicBezTo>
                    <a:pt x="2575042" y="769212"/>
                    <a:pt x="2564846" y="773435"/>
                    <a:pt x="2554215" y="773435"/>
                  </a:cubicBezTo>
                  <a:lnTo>
                    <a:pt x="40084" y="773435"/>
                  </a:lnTo>
                  <a:cubicBezTo>
                    <a:pt x="29453" y="773435"/>
                    <a:pt x="19258" y="769212"/>
                    <a:pt x="11740" y="761695"/>
                  </a:cubicBezTo>
                  <a:cubicBezTo>
                    <a:pt x="4223" y="754177"/>
                    <a:pt x="0" y="743982"/>
                    <a:pt x="0" y="733351"/>
                  </a:cubicBezTo>
                  <a:lnTo>
                    <a:pt x="0" y="40084"/>
                  </a:lnTo>
                  <a:cubicBezTo>
                    <a:pt x="0" y="29453"/>
                    <a:pt x="4223" y="19258"/>
                    <a:pt x="11740" y="11740"/>
                  </a:cubicBezTo>
                  <a:cubicBezTo>
                    <a:pt x="19258" y="4223"/>
                    <a:pt x="29453" y="0"/>
                    <a:pt x="40084" y="0"/>
                  </a:cubicBezTo>
                  <a:close/>
                </a:path>
              </a:pathLst>
            </a:custGeom>
            <a:solidFill>
              <a:srgbClr val="2B7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35"/>
          <p:cNvGrpSpPr/>
          <p:nvPr/>
        </p:nvGrpSpPr>
        <p:grpSpPr>
          <a:xfrm>
            <a:off x="11451534" y="4410038"/>
            <a:ext cx="6095448" cy="4848262"/>
            <a:chOff x="0" y="-57150"/>
            <a:chExt cx="1605385" cy="2275563"/>
          </a:xfrm>
        </p:grpSpPr>
        <p:sp>
          <p:nvSpPr>
            <p:cNvPr id="714" name="Google Shape;714;p35"/>
            <p:cNvSpPr/>
            <p:nvPr/>
          </p:nvSpPr>
          <p:spPr>
            <a:xfrm>
              <a:off x="0" y="0"/>
              <a:ext cx="1605385" cy="2218413"/>
            </a:xfrm>
            <a:custGeom>
              <a:avLst/>
              <a:gdLst/>
              <a:ahLst/>
              <a:cxnLst/>
              <a:rect l="l" t="t" r="r" b="b"/>
              <a:pathLst>
                <a:path w="1605385" h="2218413" extrusionOk="0">
                  <a:moveTo>
                    <a:pt x="64776" y="0"/>
                  </a:moveTo>
                  <a:lnTo>
                    <a:pt x="1540610" y="0"/>
                  </a:lnTo>
                  <a:cubicBezTo>
                    <a:pt x="1557789" y="0"/>
                    <a:pt x="1574265" y="6825"/>
                    <a:pt x="1586413" y="18972"/>
                  </a:cubicBezTo>
                  <a:cubicBezTo>
                    <a:pt x="1598561" y="31120"/>
                    <a:pt x="1605385" y="47596"/>
                    <a:pt x="1605385" y="64776"/>
                  </a:cubicBezTo>
                  <a:lnTo>
                    <a:pt x="1605385" y="2153637"/>
                  </a:lnTo>
                  <a:cubicBezTo>
                    <a:pt x="1605385" y="2189412"/>
                    <a:pt x="1576384" y="2218413"/>
                    <a:pt x="1540610" y="2218413"/>
                  </a:cubicBezTo>
                  <a:lnTo>
                    <a:pt x="64776" y="2218413"/>
                  </a:lnTo>
                  <a:cubicBezTo>
                    <a:pt x="47596" y="2218413"/>
                    <a:pt x="31120" y="2211588"/>
                    <a:pt x="18972" y="2199440"/>
                  </a:cubicBezTo>
                  <a:cubicBezTo>
                    <a:pt x="6825" y="2187292"/>
                    <a:pt x="0" y="2170816"/>
                    <a:pt x="0" y="2153637"/>
                  </a:cubicBezTo>
                  <a:lnTo>
                    <a:pt x="0" y="64776"/>
                  </a:lnTo>
                  <a:cubicBezTo>
                    <a:pt x="0" y="47596"/>
                    <a:pt x="6825" y="31120"/>
                    <a:pt x="18972" y="18972"/>
                  </a:cubicBezTo>
                  <a:cubicBezTo>
                    <a:pt x="31120" y="6825"/>
                    <a:pt x="47596" y="0"/>
                    <a:pt x="64776" y="0"/>
                  </a:cubicBezTo>
                  <a:close/>
                </a:path>
              </a:pathLst>
            </a:custGeom>
            <a:solidFill>
              <a:srgbClr val="063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7" name="Google Shape;717;p35"/>
          <p:cNvSpPr txBox="1"/>
          <p:nvPr/>
        </p:nvSpPr>
        <p:spPr>
          <a:xfrm>
            <a:off x="1348910" y="1028700"/>
            <a:ext cx="9530100" cy="2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CLEANING DATASETS </a:t>
            </a:r>
            <a:endParaRPr sz="8500" dirty="0"/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078B92E2-6A56-4573-4FD6-B22EA04A4045}"/>
              </a:ext>
            </a:extLst>
          </p:cNvPr>
          <p:cNvSpPr/>
          <p:nvPr/>
        </p:nvSpPr>
        <p:spPr>
          <a:xfrm>
            <a:off x="10388845" y="6263533"/>
            <a:ext cx="1212238" cy="1205758"/>
          </a:xfrm>
          <a:prstGeom prst="notchedRightArrow">
            <a:avLst/>
          </a:prstGeom>
          <a:pattFill prst="pct50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183794-C3FA-6694-C8D2-D0F314EF353F}"/>
              </a:ext>
            </a:extLst>
          </p:cNvPr>
          <p:cNvSpPr/>
          <p:nvPr/>
        </p:nvSpPr>
        <p:spPr>
          <a:xfrm>
            <a:off x="840884" y="4531800"/>
            <a:ext cx="9850230" cy="47265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Google Shape;718;p35"/>
          <p:cNvSpPr txBox="1"/>
          <p:nvPr/>
        </p:nvSpPr>
        <p:spPr>
          <a:xfrm>
            <a:off x="1348909" y="4752794"/>
            <a:ext cx="8834181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Cleaning online dataset for comparison: </a:t>
            </a:r>
            <a:endParaRPr dirty="0"/>
          </a:p>
        </p:txBody>
      </p:sp>
      <p:sp>
        <p:nvSpPr>
          <p:cNvPr id="719" name="Google Shape;719;p35"/>
          <p:cNvSpPr txBox="1"/>
          <p:nvPr/>
        </p:nvSpPr>
        <p:spPr>
          <a:xfrm>
            <a:off x="1584436" y="5531210"/>
            <a:ext cx="8834180" cy="307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Processed the online dataset results into an approximated GAD-7 score (out of 21)</a:t>
            </a:r>
          </a:p>
          <a:p>
            <a:pPr marL="269875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</a:pPr>
            <a:endParaRPr lang="en-US" sz="25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539749" marR="0" lvl="1" indent="-269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lang="en-US" sz="25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Conversion table for screen time [0-5 scale </a:t>
            </a:r>
            <a:r>
              <a:rPr lang="en-US" sz="25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Wingdings" panose="05000000000000000000" pitchFamily="2" charset="2"/>
              </a:rPr>
              <a:t></a:t>
            </a:r>
            <a:r>
              <a:rPr lang="en-US" sz="25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minutes]</a:t>
            </a:r>
          </a:p>
          <a:p>
            <a:pPr marL="269875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</a:pPr>
            <a:endParaRPr lang="en-US" sz="25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539749" lvl="4" indent="-269874">
              <a:buClr>
                <a:srgbClr val="FFFFFF"/>
              </a:buClr>
              <a:buSzPts val="2499"/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Median of class dataset minutes </a:t>
            </a:r>
            <a:r>
              <a:rPr lang="en-US" sz="2499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Wingdings" panose="05000000000000000000" pitchFamily="2" charset="2"/>
              </a:rPr>
              <a:t> reorganization of  online table to follow this median  50 0.1 increments  convert to minutes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B5F36-0654-5C8A-F792-599DCBD9CB67}"/>
              </a:ext>
            </a:extLst>
          </p:cNvPr>
          <p:cNvSpPr txBox="1"/>
          <p:nvPr/>
        </p:nvSpPr>
        <p:spPr>
          <a:xfrm>
            <a:off x="11831806" y="6011386"/>
            <a:ext cx="50707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49" lvl="4" indent="-269874">
              <a:buClr>
                <a:srgbClr val="FFFFFF"/>
              </a:buClr>
              <a:buSzPts val="2499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Wingdings" panose="05000000000000000000" pitchFamily="2" charset="2"/>
              </a:rPr>
              <a:t>Pulled random sample of 18 datapoints from </a:t>
            </a:r>
            <a:r>
              <a:rPr lang="en-US" sz="2800" i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Wingdings" panose="05000000000000000000" pitchFamily="2" charset="2"/>
              </a:rPr>
              <a:t>processed</a:t>
            </a:r>
            <a:r>
              <a:rPr lang="en-US" sz="28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Wingdings" panose="05000000000000000000" pitchFamily="2" charset="2"/>
              </a:rPr>
              <a:t> online dataset to compare with class data</a:t>
            </a:r>
            <a:endParaRPr lang="en-US" sz="28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AB68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27"/>
          <p:cNvGrpSpPr/>
          <p:nvPr/>
        </p:nvGrpSpPr>
        <p:grpSpPr>
          <a:xfrm>
            <a:off x="3833743" y="476625"/>
            <a:ext cx="7899262" cy="9116759"/>
            <a:chOff x="0" y="-57150"/>
            <a:chExt cx="2080464" cy="2401122"/>
          </a:xfrm>
        </p:grpSpPr>
        <p:sp>
          <p:nvSpPr>
            <p:cNvPr id="472" name="Google Shape;472;p27"/>
            <p:cNvSpPr/>
            <p:nvPr/>
          </p:nvSpPr>
          <p:spPr>
            <a:xfrm>
              <a:off x="0" y="0"/>
              <a:ext cx="2080464" cy="2343972"/>
            </a:xfrm>
            <a:custGeom>
              <a:avLst/>
              <a:gdLst/>
              <a:ahLst/>
              <a:cxnLst/>
              <a:rect l="l" t="t" r="r" b="b"/>
              <a:pathLst>
                <a:path w="2080464" h="2343972" extrusionOk="0">
                  <a:moveTo>
                    <a:pt x="49984" y="0"/>
                  </a:moveTo>
                  <a:lnTo>
                    <a:pt x="2030480" y="0"/>
                  </a:lnTo>
                  <a:cubicBezTo>
                    <a:pt x="2043736" y="0"/>
                    <a:pt x="2056450" y="5266"/>
                    <a:pt x="2065824" y="14640"/>
                  </a:cubicBezTo>
                  <a:cubicBezTo>
                    <a:pt x="2075198" y="24014"/>
                    <a:pt x="2080464" y="36728"/>
                    <a:pt x="2080464" y="49984"/>
                  </a:cubicBezTo>
                  <a:lnTo>
                    <a:pt x="2080464" y="2293988"/>
                  </a:lnTo>
                  <a:cubicBezTo>
                    <a:pt x="2080464" y="2307244"/>
                    <a:pt x="2075198" y="2319958"/>
                    <a:pt x="2065824" y="2329332"/>
                  </a:cubicBezTo>
                  <a:cubicBezTo>
                    <a:pt x="2056450" y="2338706"/>
                    <a:pt x="2043736" y="2343972"/>
                    <a:pt x="2030480" y="2343972"/>
                  </a:cubicBezTo>
                  <a:lnTo>
                    <a:pt x="49984" y="2343972"/>
                  </a:lnTo>
                  <a:cubicBezTo>
                    <a:pt x="36728" y="2343972"/>
                    <a:pt x="24014" y="2338706"/>
                    <a:pt x="14640" y="2329332"/>
                  </a:cubicBezTo>
                  <a:cubicBezTo>
                    <a:pt x="5266" y="2319958"/>
                    <a:pt x="0" y="2307244"/>
                    <a:pt x="0" y="2293988"/>
                  </a:cubicBezTo>
                  <a:lnTo>
                    <a:pt x="0" y="49984"/>
                  </a:lnTo>
                  <a:cubicBezTo>
                    <a:pt x="0" y="36728"/>
                    <a:pt x="5266" y="24014"/>
                    <a:pt x="14640" y="14640"/>
                  </a:cubicBezTo>
                  <a:cubicBezTo>
                    <a:pt x="24014" y="5266"/>
                    <a:pt x="36728" y="0"/>
                    <a:pt x="49984" y="0"/>
                  </a:cubicBezTo>
                  <a:close/>
                </a:path>
              </a:pathLst>
            </a:custGeom>
            <a:solidFill>
              <a:srgbClr val="2B70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4" name="Google Shape;474;p27"/>
          <p:cNvSpPr/>
          <p:nvPr/>
        </p:nvSpPr>
        <p:spPr>
          <a:xfrm>
            <a:off x="12120908" y="693616"/>
            <a:ext cx="4449884" cy="8899768"/>
          </a:xfrm>
          <a:custGeom>
            <a:avLst/>
            <a:gdLst/>
            <a:ahLst/>
            <a:cxnLst/>
            <a:rect l="l" t="t" r="r" b="b"/>
            <a:pathLst>
              <a:path w="3175000" h="6350000" extrusionOk="0">
                <a:moveTo>
                  <a:pt x="2667000" y="6350000"/>
                </a:moveTo>
                <a:lnTo>
                  <a:pt x="508000" y="6350000"/>
                </a:lnTo>
                <a:cubicBezTo>
                  <a:pt x="227330" y="6350000"/>
                  <a:pt x="0" y="6122670"/>
                  <a:pt x="0" y="5842000"/>
                </a:cubicBezTo>
                <a:lnTo>
                  <a:pt x="0" y="508000"/>
                </a:lnTo>
                <a:cubicBezTo>
                  <a:pt x="0" y="227330"/>
                  <a:pt x="227330" y="0"/>
                  <a:pt x="508000" y="0"/>
                </a:cubicBezTo>
                <a:lnTo>
                  <a:pt x="2667000" y="0"/>
                </a:lnTo>
                <a:cubicBezTo>
                  <a:pt x="2947670" y="0"/>
                  <a:pt x="3175000" y="227330"/>
                  <a:pt x="3175000" y="508000"/>
                </a:cubicBezTo>
                <a:lnTo>
                  <a:pt x="3175000" y="5842000"/>
                </a:lnTo>
                <a:cubicBezTo>
                  <a:pt x="3175000" y="6122670"/>
                  <a:pt x="2947670" y="6350000"/>
                  <a:pt x="2667000" y="635000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6664" r="-16663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27"/>
          <p:cNvGrpSpPr/>
          <p:nvPr/>
        </p:nvGrpSpPr>
        <p:grpSpPr>
          <a:xfrm>
            <a:off x="1028700" y="7108190"/>
            <a:ext cx="11519379" cy="2278476"/>
            <a:chOff x="0" y="0"/>
            <a:chExt cx="15359172" cy="3037967"/>
          </a:xfrm>
        </p:grpSpPr>
        <p:sp>
          <p:nvSpPr>
            <p:cNvPr id="476" name="Google Shape;476;p27"/>
            <p:cNvSpPr txBox="1"/>
            <p:nvPr/>
          </p:nvSpPr>
          <p:spPr>
            <a:xfrm>
              <a:off x="0" y="0"/>
              <a:ext cx="15359172" cy="1772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dirty="0">
                  <a:solidFill>
                    <a:srgbClr val="FFFFFF"/>
                  </a:solidFill>
                  <a:latin typeface="Russo One"/>
                </a:rPr>
                <a:t>Visualization/Analysis</a:t>
              </a:r>
            </a:p>
          </p:txBody>
        </p:sp>
        <p:sp>
          <p:nvSpPr>
            <p:cNvPr id="477" name="Google Shape;477;p27"/>
            <p:cNvSpPr txBox="1"/>
            <p:nvPr/>
          </p:nvSpPr>
          <p:spPr>
            <a:xfrm>
              <a:off x="0" y="2184400"/>
              <a:ext cx="11076355" cy="853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200">
                <a:solidFill>
                  <a:srgbClr val="FFFFFF"/>
                </a:solidFill>
                <a:latin typeface="Raleway"/>
              </a:endParaRPr>
            </a:p>
          </p:txBody>
        </p:sp>
      </p:grpSp>
      <p:sp>
        <p:nvSpPr>
          <p:cNvPr id="478" name="Google Shape;478;p27"/>
          <p:cNvSpPr txBox="1"/>
          <p:nvPr/>
        </p:nvSpPr>
        <p:spPr>
          <a:xfrm>
            <a:off x="1028700" y="2276475"/>
            <a:ext cx="6924422" cy="515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 b="0" i="0" u="none" strike="noStrike" cap="none" dirty="0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03.</a:t>
            </a:r>
            <a:endParaRPr dirty="0"/>
          </a:p>
        </p:txBody>
      </p:sp>
      <p:grpSp>
        <p:nvGrpSpPr>
          <p:cNvPr id="479" name="Google Shape;479;p27"/>
          <p:cNvGrpSpPr/>
          <p:nvPr/>
        </p:nvGrpSpPr>
        <p:grpSpPr>
          <a:xfrm>
            <a:off x="10398049" y="1028700"/>
            <a:ext cx="1033613" cy="1038246"/>
            <a:chOff x="3088" y="0"/>
            <a:chExt cx="1378151" cy="1384328"/>
          </a:xfrm>
        </p:grpSpPr>
        <p:grpSp>
          <p:nvGrpSpPr>
            <p:cNvPr id="480" name="Google Shape;480;p27"/>
            <p:cNvGrpSpPr/>
            <p:nvPr/>
          </p:nvGrpSpPr>
          <p:grpSpPr>
            <a:xfrm>
              <a:off x="3088" y="0"/>
              <a:ext cx="1378151" cy="1384328"/>
              <a:chOff x="1813" y="0"/>
              <a:chExt cx="809173" cy="812800"/>
            </a:xfrm>
          </p:grpSpPr>
          <p:sp>
            <p:nvSpPr>
              <p:cNvPr id="481" name="Google Shape;481;p27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33AB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7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3" name="Google Shape;483;p27"/>
            <p:cNvSpPr/>
            <p:nvPr/>
          </p:nvSpPr>
          <p:spPr>
            <a:xfrm rot="-5400000">
              <a:off x="219466" y="439485"/>
              <a:ext cx="945397" cy="505357"/>
            </a:xfrm>
            <a:custGeom>
              <a:avLst/>
              <a:gdLst/>
              <a:ahLst/>
              <a:cxnLst/>
              <a:rect l="l" t="t" r="r" b="b"/>
              <a:pathLst>
                <a:path w="945397" h="505357" extrusionOk="0">
                  <a:moveTo>
                    <a:pt x="0" y="0"/>
                  </a:moveTo>
                  <a:lnTo>
                    <a:pt x="945396" y="0"/>
                  </a:lnTo>
                  <a:lnTo>
                    <a:pt x="945396" y="505358"/>
                  </a:lnTo>
                  <a:lnTo>
                    <a:pt x="0" y="5053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4" name="Google Shape;484;p27"/>
          <p:cNvGrpSpPr/>
          <p:nvPr/>
        </p:nvGrpSpPr>
        <p:grpSpPr>
          <a:xfrm>
            <a:off x="9146316" y="1028700"/>
            <a:ext cx="1033613" cy="1038246"/>
            <a:chOff x="3088" y="0"/>
            <a:chExt cx="1378151" cy="1384328"/>
          </a:xfrm>
        </p:grpSpPr>
        <p:grpSp>
          <p:nvGrpSpPr>
            <p:cNvPr id="485" name="Google Shape;485;p27"/>
            <p:cNvGrpSpPr/>
            <p:nvPr/>
          </p:nvGrpSpPr>
          <p:grpSpPr>
            <a:xfrm>
              <a:off x="3088" y="0"/>
              <a:ext cx="1378151" cy="1384328"/>
              <a:chOff x="1813" y="0"/>
              <a:chExt cx="809173" cy="812800"/>
            </a:xfrm>
          </p:grpSpPr>
          <p:sp>
            <p:nvSpPr>
              <p:cNvPr id="486" name="Google Shape;486;p27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33AB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7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8" name="Google Shape;488;p27"/>
            <p:cNvSpPr/>
            <p:nvPr/>
          </p:nvSpPr>
          <p:spPr>
            <a:xfrm rot="-5400000">
              <a:off x="219466" y="439485"/>
              <a:ext cx="945397" cy="505357"/>
            </a:xfrm>
            <a:custGeom>
              <a:avLst/>
              <a:gdLst/>
              <a:ahLst/>
              <a:cxnLst/>
              <a:rect l="l" t="t" r="r" b="b"/>
              <a:pathLst>
                <a:path w="945397" h="505357" extrusionOk="0">
                  <a:moveTo>
                    <a:pt x="0" y="0"/>
                  </a:moveTo>
                  <a:lnTo>
                    <a:pt x="945396" y="0"/>
                  </a:lnTo>
                  <a:lnTo>
                    <a:pt x="945396" y="505358"/>
                  </a:lnTo>
                  <a:lnTo>
                    <a:pt x="0" y="5053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9" name="Google Shape;489;p27"/>
          <p:cNvGrpSpPr/>
          <p:nvPr/>
        </p:nvGrpSpPr>
        <p:grpSpPr>
          <a:xfrm>
            <a:off x="7894583" y="1028700"/>
            <a:ext cx="1033613" cy="1038246"/>
            <a:chOff x="3088" y="0"/>
            <a:chExt cx="1378151" cy="1384328"/>
          </a:xfrm>
        </p:grpSpPr>
        <p:grpSp>
          <p:nvGrpSpPr>
            <p:cNvPr id="490" name="Google Shape;490;p27"/>
            <p:cNvGrpSpPr/>
            <p:nvPr/>
          </p:nvGrpSpPr>
          <p:grpSpPr>
            <a:xfrm>
              <a:off x="3088" y="0"/>
              <a:ext cx="1378151" cy="1384328"/>
              <a:chOff x="1813" y="0"/>
              <a:chExt cx="809173" cy="812800"/>
            </a:xfrm>
          </p:grpSpPr>
          <p:sp>
            <p:nvSpPr>
              <p:cNvPr id="491" name="Google Shape;491;p27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33AB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7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3" name="Google Shape;493;p27"/>
            <p:cNvSpPr/>
            <p:nvPr/>
          </p:nvSpPr>
          <p:spPr>
            <a:xfrm rot="-5400000">
              <a:off x="219466" y="439485"/>
              <a:ext cx="945397" cy="505357"/>
            </a:xfrm>
            <a:custGeom>
              <a:avLst/>
              <a:gdLst/>
              <a:ahLst/>
              <a:cxnLst/>
              <a:rect l="l" t="t" r="r" b="b"/>
              <a:pathLst>
                <a:path w="945397" h="505357" extrusionOk="0">
                  <a:moveTo>
                    <a:pt x="0" y="0"/>
                  </a:moveTo>
                  <a:lnTo>
                    <a:pt x="945396" y="0"/>
                  </a:lnTo>
                  <a:lnTo>
                    <a:pt x="945396" y="505358"/>
                  </a:lnTo>
                  <a:lnTo>
                    <a:pt x="0" y="5053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ED0A497C6A9C48B35404A2C41E23B3" ma:contentTypeVersion="12" ma:contentTypeDescription="Create a new document." ma:contentTypeScope="" ma:versionID="0954ed3e2e09e2dd43af8b7e247b161e">
  <xsd:schema xmlns:xsd="http://www.w3.org/2001/XMLSchema" xmlns:xs="http://www.w3.org/2001/XMLSchema" xmlns:p="http://schemas.microsoft.com/office/2006/metadata/properties" xmlns:ns3="9f549602-df64-4755-80bf-cb6b10c28228" xmlns:ns4="9b0bc52f-ac5f-4f27-99bd-b3aadc779914" targetNamespace="http://schemas.microsoft.com/office/2006/metadata/properties" ma:root="true" ma:fieldsID="96ec0156794d633a2fbf2e35ef6df220" ns3:_="" ns4:_="">
    <xsd:import namespace="9f549602-df64-4755-80bf-cb6b10c28228"/>
    <xsd:import namespace="9b0bc52f-ac5f-4f27-99bd-b3aadc7799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49602-df64-4755-80bf-cb6b10c282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0bc52f-ac5f-4f27-99bd-b3aadc7799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549602-df64-4755-80bf-cb6b10c28228" xsi:nil="true"/>
  </documentManagement>
</p:properties>
</file>

<file path=customXml/itemProps1.xml><?xml version="1.0" encoding="utf-8"?>
<ds:datastoreItem xmlns:ds="http://schemas.openxmlformats.org/officeDocument/2006/customXml" ds:itemID="{D8BA53A7-43EE-40B1-A584-817B18EB8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5486E1-EB80-4D6B-B913-869E1EE02D3E}">
  <ds:schemaRefs>
    <ds:schemaRef ds:uri="9b0bc52f-ac5f-4f27-99bd-b3aadc779914"/>
    <ds:schemaRef ds:uri="9f549602-df64-4755-80bf-cb6b10c282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C454F0-A2FC-4A5E-9E69-3BBA339FE662}">
  <ds:schemaRefs>
    <ds:schemaRef ds:uri="9f549602-df64-4755-80bf-cb6b10c28228"/>
    <ds:schemaRef ds:uri="http://purl.org/dc/terms/"/>
    <ds:schemaRef ds:uri="9b0bc52f-ac5f-4f27-99bd-b3aadc779914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794</Words>
  <Application>Microsoft Office PowerPoint</Application>
  <PresentationFormat>Custom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Raleway</vt:lpstr>
      <vt:lpstr>Russo One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Sania Naik</cp:lastModifiedBy>
  <cp:revision>2</cp:revision>
  <dcterms:modified xsi:type="dcterms:W3CDTF">2024-01-19T14:29:44Z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0x01010073ED0A497C6A9C48B35404A2C41E23B3</vt:lpwstr>
  </property>
</Properties>
</file>