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48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295" r:id="rId38"/>
    <p:sldId id="298" r:id="rId39"/>
    <p:sldId id="299" r:id="rId40"/>
    <p:sldId id="308" r:id="rId41"/>
    <p:sldId id="309" r:id="rId42"/>
    <p:sldId id="310" r:id="rId43"/>
    <p:sldId id="311" r:id="rId44"/>
    <p:sldId id="312" r:id="rId45"/>
    <p:sldId id="313" r:id="rId46"/>
    <p:sldId id="314" r:id="rId4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18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0A561-010E-4413-8089-91AD7A3069EF}" type="datetimeFigureOut">
              <a:rPr lang="pt-BR" smtClean="0"/>
              <a:pPr/>
              <a:t>13/5/2010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B053C-BFD9-4BFC-8176-E174B6A93A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AAFDCE-4710-45D8-A417-0649D2CC0419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GB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B3F966-2408-41DF-AB23-94A664B8EACB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GB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5FAA61-31A4-4292-80B8-0E016924ED31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GB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D88CD-DF72-4404-9168-B0193902D5C8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GB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78C412-21C2-478E-BEAF-1D8DA83A1693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GB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D2AA78-4A5D-4ADB-AF0A-09D282D9267D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GB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Fevereiro/2010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Dr. Ary Maia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B17C-BA99-4C42-95A1-07651402C2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Fevereiro/2010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Dr. Ary Maia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B17C-BA99-4C42-95A1-07651402C2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Fevereiro/2010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Dr. Ary Maia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B17C-BA99-4C42-95A1-07651402C2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Fevereiro/2010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Dr. Ary Maia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B17C-BA99-4C42-95A1-07651402C2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Fevereiro/2010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Dr. Ary Maia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B17C-BA99-4C42-95A1-07651402C2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Fevereiro/2010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Dr. Ary Maia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B17C-BA99-4C42-95A1-07651402C2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Fevereiro/2010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Dr. Ary Maia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B17C-BA99-4C42-95A1-07651402C2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Fevereiro/2010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Dr. Ary Maia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B17C-BA99-4C42-95A1-07651402C2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Fevereiro/2010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Dr. Ary Maia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B17C-BA99-4C42-95A1-07651402C2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Fevereiro/2010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Dr. Ary Maia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B17C-BA99-4C42-95A1-07651402C2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Fevereiro/2010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Dr. Ary Maia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B17C-BA99-4C42-95A1-07651402C2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Fevereiro/2010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Prof. Dr. Ary Maia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9B17C-BA99-4C42-95A1-07651402C2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32" y="3714752"/>
            <a:ext cx="6257924" cy="1752600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2400" dirty="0" smtClean="0"/>
              <a:t>PRINCÍPIOS DE QUÍMICA INORGÂNICA</a:t>
            </a:r>
          </a:p>
          <a:p>
            <a:pPr algn="l"/>
            <a:endParaRPr lang="pt-BR" sz="2000" dirty="0" smtClean="0"/>
          </a:p>
          <a:p>
            <a:pPr algn="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TEORIA DO CAMPO CRISTALINO - TCC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0" y="0"/>
            <a:ext cx="114297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Complexo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1142983" cy="1142983"/>
          </a:xfrm>
          <a:prstGeom prst="rect">
            <a:avLst/>
          </a:prstGeom>
        </p:spPr>
      </p:pic>
      <p:pic>
        <p:nvPicPr>
          <p:cNvPr id="12" name="Imagem 11" descr="Complexo3.gi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1357298"/>
            <a:ext cx="733425" cy="1028700"/>
          </a:xfrm>
          <a:prstGeom prst="rect">
            <a:avLst/>
          </a:prstGeom>
        </p:spPr>
      </p:pic>
      <p:pic>
        <p:nvPicPr>
          <p:cNvPr id="13" name="Imagem 12" descr="Complexo8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928934"/>
            <a:ext cx="1157260" cy="1209665"/>
          </a:xfrm>
          <a:prstGeom prst="rect">
            <a:avLst/>
          </a:prstGeom>
        </p:spPr>
      </p:pic>
      <p:pic>
        <p:nvPicPr>
          <p:cNvPr id="14" name="Imagem 13" descr="Complexo6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6000768"/>
            <a:ext cx="1145687" cy="857232"/>
          </a:xfrm>
          <a:prstGeom prst="rect">
            <a:avLst/>
          </a:prstGeom>
        </p:spPr>
      </p:pic>
      <p:pic>
        <p:nvPicPr>
          <p:cNvPr id="19" name="Imagem 18" descr="Complexo4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4572008"/>
            <a:ext cx="1138774" cy="967959"/>
          </a:xfrm>
          <a:prstGeom prst="rect">
            <a:avLst/>
          </a:prstGeom>
        </p:spPr>
      </p:pic>
      <p:sp>
        <p:nvSpPr>
          <p:cNvPr id="20" name="Título 19"/>
          <p:cNvSpPr>
            <a:spLocks noGrp="1"/>
          </p:cNvSpPr>
          <p:nvPr>
            <p:ph type="ctrTitle"/>
          </p:nvPr>
        </p:nvSpPr>
        <p:spPr>
          <a:xfrm>
            <a:off x="1428728" y="785794"/>
            <a:ext cx="6886596" cy="1470025"/>
          </a:xfrm>
        </p:spPr>
        <p:txBody>
          <a:bodyPr>
            <a:normAutofit/>
          </a:bodyPr>
          <a:lstStyle/>
          <a:p>
            <a:pPr algn="l"/>
            <a:r>
              <a:rPr lang="pt-BR" sz="2000" dirty="0" smtClean="0"/>
              <a:t>Universidade Federal da Paraíba</a:t>
            </a:r>
            <a:br>
              <a:rPr lang="pt-BR" sz="2000" dirty="0" smtClean="0"/>
            </a:br>
            <a:r>
              <a:rPr lang="pt-BR" sz="2000" dirty="0" smtClean="0"/>
              <a:t>Centro de Ciências Exatas e da Natureza</a:t>
            </a:r>
            <a:br>
              <a:rPr lang="pt-BR" sz="2000" dirty="0" smtClean="0"/>
            </a:br>
            <a:r>
              <a:rPr lang="pt-BR" sz="2000" dirty="0" smtClean="0"/>
              <a:t>Departamento de Química</a:t>
            </a:r>
            <a:br>
              <a:rPr lang="pt-BR" sz="2000" dirty="0" smtClean="0"/>
            </a:br>
            <a:r>
              <a:rPr lang="pt-BR" sz="2000" dirty="0" smtClean="0"/>
              <a:t>Prof. Dr. Ary da Silva Maia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smtClean="0">
                <a:sym typeface="Symbol" pitchFamily="18" charset="2"/>
              </a:rPr>
              <a:t></a:t>
            </a:r>
            <a:r>
              <a:rPr lang="en-US" baseline="-25000" dirty="0" err="1" smtClean="0">
                <a:sym typeface="Symbol" pitchFamily="18" charset="2"/>
              </a:rPr>
              <a:t>oct</a:t>
            </a:r>
            <a:r>
              <a:rPr lang="en-US" baseline="-25000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para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vários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Complexos</a:t>
            </a:r>
            <a:r>
              <a:rPr lang="en-US" dirty="0" smtClean="0">
                <a:sym typeface="Symbol" pitchFamily="18" charset="2"/>
              </a:rPr>
              <a:t> do </a:t>
            </a:r>
            <a:r>
              <a:rPr lang="en-US" dirty="0" err="1" smtClean="0">
                <a:sym typeface="Symbol" pitchFamily="18" charset="2"/>
              </a:rPr>
              <a:t>bloco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d</a:t>
            </a:r>
            <a:endParaRPr lang="en-US" baseline="-25000" dirty="0" smtClean="0">
              <a:sym typeface="Symbol" pitchFamily="18" charset="2"/>
            </a:endParaRPr>
          </a:p>
        </p:txBody>
      </p:sp>
      <p:graphicFrame>
        <p:nvGraphicFramePr>
          <p:cNvPr id="433319" name="Group 167"/>
          <p:cNvGraphicFramePr>
            <a:graphicFrameLocks noGrp="1"/>
          </p:cNvGraphicFramePr>
          <p:nvPr/>
        </p:nvGraphicFramePr>
        <p:xfrm>
          <a:off x="609600" y="1411288"/>
          <a:ext cx="7848600" cy="5096512"/>
        </p:xfrm>
        <a:graphic>
          <a:graphicData uri="http://schemas.openxmlformats.org/drawingml/2006/table">
            <a:tbl>
              <a:tblPr/>
              <a:tblGrid>
                <a:gridCol w="1676400"/>
                <a:gridCol w="990600"/>
                <a:gridCol w="1524000"/>
                <a:gridCol w="990600"/>
                <a:gridCol w="1752600"/>
                <a:gridCol w="9144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Complexo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 / cm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Complexo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 / cm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Complexo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 / cm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[TiF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3-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17000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[Cr(CN)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3-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26600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[Co(NH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22900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[Ti(H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[MnF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2-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21800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[Co(NH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[V(H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17850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[Fe(H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[Co(en)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[V(H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[Fe(H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[Co(H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18200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[CrF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3-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[Fe(ox)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3-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[Co(H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[Cr(H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17400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[Fe(CN)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3-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[Ni(H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[Cr(H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[Fe(CN)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4-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33800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[Ni(NH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[Cr(NH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21600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[CoF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3-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[Ni(en)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Variação</a:t>
            </a:r>
            <a:r>
              <a:rPr lang="en-US" dirty="0" smtClean="0"/>
              <a:t> do 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baseline="-25000" dirty="0" err="1" smtClean="0"/>
              <a:t>oct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Tríade</a:t>
            </a:r>
            <a:endParaRPr lang="en-US" dirty="0" smtClean="0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125" y="1990725"/>
            <a:ext cx="333375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Série</a:t>
            </a:r>
            <a:r>
              <a:rPr lang="en-US" dirty="0" smtClean="0"/>
              <a:t> </a:t>
            </a:r>
            <a:r>
              <a:rPr lang="en-US" dirty="0" err="1" smtClean="0"/>
              <a:t>Espectroquímica</a:t>
            </a:r>
            <a:r>
              <a:rPr lang="en-US" dirty="0" smtClean="0"/>
              <a:t> dos </a:t>
            </a:r>
            <a:r>
              <a:rPr lang="en-US" dirty="0" err="1" smtClean="0"/>
              <a:t>Íons</a:t>
            </a:r>
            <a:r>
              <a:rPr lang="en-US" dirty="0" smtClean="0"/>
              <a:t> </a:t>
            </a:r>
            <a:r>
              <a:rPr lang="en-US" dirty="0" err="1" smtClean="0"/>
              <a:t>Metálicos</a:t>
            </a:r>
            <a:endParaRPr 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tendências</a:t>
            </a:r>
            <a:r>
              <a:rPr lang="en-US" dirty="0" smtClean="0"/>
              <a:t> </a:t>
            </a:r>
            <a:r>
              <a:rPr lang="en-US" dirty="0" err="1" smtClean="0"/>
              <a:t>apresentadas</a:t>
            </a:r>
            <a:r>
              <a:rPr lang="en-US" dirty="0" smtClean="0"/>
              <a:t> </a:t>
            </a:r>
            <a:r>
              <a:rPr lang="en-US" dirty="0" err="1" smtClean="0"/>
              <a:t>anteriormente</a:t>
            </a:r>
            <a:r>
              <a:rPr lang="en-US" dirty="0" smtClean="0"/>
              <a:t> no </a:t>
            </a:r>
            <a:r>
              <a:rPr lang="en-US" dirty="0" smtClean="0">
                <a:sym typeface="Symbol" pitchFamily="18" charset="2"/>
              </a:rPr>
              <a:t></a:t>
            </a:r>
            <a:r>
              <a:rPr lang="en-US" baseline="-25000" dirty="0" err="1" smtClean="0">
                <a:sym typeface="Symbol" pitchFamily="18" charset="2"/>
              </a:rPr>
              <a:t>oct</a:t>
            </a:r>
            <a:r>
              <a:rPr lang="en-US" dirty="0" smtClean="0">
                <a:sym typeface="Symbol" pitchFamily="18" charset="2"/>
              </a:rPr>
              <a:t> e dados </a:t>
            </a:r>
            <a:r>
              <a:rPr lang="en-US" dirty="0" err="1" smtClean="0">
                <a:sym typeface="Symbol" pitchFamily="18" charset="2"/>
              </a:rPr>
              <a:t>experimentais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geram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uma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série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espectroquímica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para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os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íons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metálicos</a:t>
            </a:r>
            <a:r>
              <a:rPr lang="en-US" dirty="0" smtClean="0">
                <a:sym typeface="Symbol" pitchFamily="18" charset="2"/>
              </a:rPr>
              <a:t>, a </a:t>
            </a:r>
            <a:r>
              <a:rPr lang="en-US" dirty="0" err="1" smtClean="0">
                <a:sym typeface="Symbol" pitchFamily="18" charset="2"/>
              </a:rPr>
              <a:t>qual</a:t>
            </a:r>
            <a:r>
              <a:rPr lang="en-US" dirty="0" smtClean="0">
                <a:sym typeface="Symbol" pitchFamily="18" charset="2"/>
              </a:rPr>
              <a:t> é </a:t>
            </a:r>
            <a:r>
              <a:rPr lang="en-US" dirty="0" err="1" smtClean="0">
                <a:sym typeface="Symbol" pitchFamily="18" charset="2"/>
              </a:rPr>
              <a:t>independente</a:t>
            </a:r>
            <a:r>
              <a:rPr lang="en-US" dirty="0" smtClean="0">
                <a:sym typeface="Symbol" pitchFamily="18" charset="2"/>
              </a:rPr>
              <a:t> dos </a:t>
            </a:r>
            <a:r>
              <a:rPr lang="en-US" dirty="0" err="1" smtClean="0">
                <a:sym typeface="Symbol" pitchFamily="18" charset="2"/>
              </a:rPr>
              <a:t>ligantes</a:t>
            </a:r>
            <a:r>
              <a:rPr lang="en-US" dirty="0" smtClean="0">
                <a:sym typeface="Symbol" pitchFamily="18" charset="2"/>
              </a:rPr>
              <a:t>:</a:t>
            </a:r>
            <a:endParaRPr lang="en-US" dirty="0" smtClean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533400" y="4648200"/>
          <a:ext cx="8229600" cy="976313"/>
        </p:xfrm>
        <a:graphic>
          <a:graphicData uri="http://schemas.openxmlformats.org/presentationml/2006/ole">
            <p:oleObj spid="_x0000_s48130" name="CS ChemDraw Drawing" r:id="rId3" imgW="5873760" imgH="697320" progId="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Campo Forte x Campo </a:t>
            </a:r>
            <a:r>
              <a:rPr lang="en-US" dirty="0" err="1" smtClean="0"/>
              <a:t>Fraco</a:t>
            </a:r>
            <a:endParaRPr lang="en-US" dirty="0" smtClean="0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7905750" cy="308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Energia</a:t>
            </a:r>
            <a:r>
              <a:rPr lang="en-US" dirty="0" smtClean="0"/>
              <a:t> de </a:t>
            </a:r>
            <a:r>
              <a:rPr lang="en-US" dirty="0" err="1" smtClean="0"/>
              <a:t>Estabilização</a:t>
            </a:r>
            <a:r>
              <a:rPr lang="en-US" dirty="0" smtClean="0"/>
              <a:t> do Campo </a:t>
            </a:r>
            <a:r>
              <a:rPr lang="en-US" dirty="0" err="1" smtClean="0"/>
              <a:t>Cristalino</a:t>
            </a:r>
            <a:endParaRPr 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071942"/>
            <a:ext cx="8839200" cy="2786058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energia</a:t>
            </a:r>
            <a:r>
              <a:rPr lang="en-US" dirty="0" smtClean="0"/>
              <a:t> dos </a:t>
            </a:r>
            <a:r>
              <a:rPr lang="en-US" dirty="0" err="1" smtClean="0"/>
              <a:t>orbiatis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desdobrados</a:t>
            </a:r>
            <a:r>
              <a:rPr lang="en-US" dirty="0" smtClean="0"/>
              <a:t> é </a:t>
            </a:r>
            <a:r>
              <a:rPr lang="en-US" dirty="0" err="1" smtClean="0"/>
              <a:t>chamado</a:t>
            </a:r>
            <a:r>
              <a:rPr lang="en-US" dirty="0" smtClean="0"/>
              <a:t> de </a:t>
            </a:r>
            <a:r>
              <a:rPr lang="en-US" dirty="0" err="1" smtClean="0"/>
              <a:t>baricentro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 </a:t>
            </a:r>
            <a:r>
              <a:rPr lang="en-US" dirty="0" err="1" smtClean="0"/>
              <a:t>relação</a:t>
            </a:r>
            <a:r>
              <a:rPr lang="en-US" dirty="0" smtClean="0"/>
              <a:t> ao </a:t>
            </a:r>
            <a:r>
              <a:rPr lang="en-US" dirty="0" smtClean="0">
                <a:sym typeface="Symbol" pitchFamily="18" charset="2"/>
              </a:rPr>
              <a:t></a:t>
            </a:r>
            <a:r>
              <a:rPr lang="en-US" baseline="-25000" dirty="0" err="1" smtClean="0">
                <a:sym typeface="Symbol" pitchFamily="18" charset="2"/>
              </a:rPr>
              <a:t>oct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dirty="0" err="1" smtClean="0">
                <a:sym typeface="Symbol" pitchFamily="18" charset="2"/>
              </a:rPr>
              <a:t>os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orbitais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t</a:t>
            </a:r>
            <a:r>
              <a:rPr lang="en-US" i="1" baseline="-25000" dirty="0" smtClean="0">
                <a:sym typeface="Symbol" pitchFamily="18" charset="2"/>
              </a:rPr>
              <a:t>2g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são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diminuidos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em</a:t>
            </a:r>
            <a:r>
              <a:rPr lang="en-US" dirty="0" smtClean="0">
                <a:sym typeface="Symbol" pitchFamily="18" charset="2"/>
              </a:rPr>
              <a:t> 0.4 </a:t>
            </a:r>
            <a:r>
              <a:rPr lang="en-US" baseline="-25000" dirty="0" err="1" smtClean="0">
                <a:sym typeface="Symbol" pitchFamily="18" charset="2"/>
              </a:rPr>
              <a:t>oct</a:t>
            </a:r>
            <a:r>
              <a:rPr lang="en-US" dirty="0" smtClean="0">
                <a:sym typeface="Symbol" pitchFamily="18" charset="2"/>
              </a:rPr>
              <a:t> e </a:t>
            </a:r>
            <a:r>
              <a:rPr lang="en-US" dirty="0" err="1" smtClean="0">
                <a:sym typeface="Symbol" pitchFamily="18" charset="2"/>
              </a:rPr>
              <a:t>os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orbitais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err="1" smtClean="0">
                <a:sym typeface="Symbol" pitchFamily="18" charset="2"/>
              </a:rPr>
              <a:t>e</a:t>
            </a:r>
            <a:r>
              <a:rPr lang="en-US" i="1" baseline="-25000" dirty="0" err="1" smtClean="0">
                <a:sym typeface="Symbol" pitchFamily="18" charset="2"/>
              </a:rPr>
              <a:t>g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orbitals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são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aumentados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em</a:t>
            </a:r>
            <a:r>
              <a:rPr lang="en-US" dirty="0" smtClean="0">
                <a:sym typeface="Symbol" pitchFamily="18" charset="2"/>
              </a:rPr>
              <a:t> 0.6 </a:t>
            </a:r>
            <a:r>
              <a:rPr lang="en-US" baseline="-25000" dirty="0" err="1" smtClean="0">
                <a:sym typeface="Symbol" pitchFamily="18" charset="2"/>
              </a:rPr>
              <a:t>oct</a:t>
            </a:r>
            <a:r>
              <a:rPr lang="en-US" dirty="0" smtClean="0">
                <a:sym typeface="Symbol" pitchFamily="18" charset="2"/>
              </a:rPr>
              <a:t>.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357422" y="1285860"/>
          <a:ext cx="4591064" cy="2697813"/>
        </p:xfrm>
        <a:graphic>
          <a:graphicData uri="http://schemas.openxmlformats.org/presentationml/2006/ole">
            <p:oleObj spid="_x0000_s49154" name="Bitmap Image" r:id="rId3" imgW="3419952" imgH="2010056" progId="PBrush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Energia</a:t>
            </a:r>
            <a:r>
              <a:rPr lang="en-US" dirty="0" smtClean="0"/>
              <a:t> de </a:t>
            </a:r>
            <a:r>
              <a:rPr lang="en-US" dirty="0" err="1" smtClean="0"/>
              <a:t>Estabilização</a:t>
            </a:r>
            <a:r>
              <a:rPr lang="en-US" dirty="0" smtClean="0"/>
              <a:t> do Campo </a:t>
            </a:r>
            <a:r>
              <a:rPr lang="en-US" dirty="0" err="1" smtClean="0"/>
              <a:t>Cristalino</a:t>
            </a:r>
            <a:endParaRPr 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4143372" cy="317659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Para um </a:t>
            </a:r>
            <a:r>
              <a:rPr lang="en-US" dirty="0" err="1" smtClean="0"/>
              <a:t>complexo</a:t>
            </a:r>
            <a:r>
              <a:rPr lang="en-US" dirty="0" smtClean="0"/>
              <a:t> </a:t>
            </a:r>
            <a:r>
              <a:rPr lang="en-US" i="1" dirty="0" smtClean="0"/>
              <a:t>d</a:t>
            </a:r>
            <a:r>
              <a:rPr lang="en-US" baseline="30000" dirty="0" smtClean="0"/>
              <a:t>1</a:t>
            </a:r>
            <a:r>
              <a:rPr lang="en-US" dirty="0" smtClean="0"/>
              <a:t>, a </a:t>
            </a:r>
            <a:r>
              <a:rPr lang="en-US" dirty="0" err="1" smtClean="0"/>
              <a:t>configuração</a:t>
            </a:r>
            <a:r>
              <a:rPr lang="en-US" dirty="0" smtClean="0"/>
              <a:t> do </a:t>
            </a:r>
            <a:r>
              <a:rPr lang="en-US" dirty="0" err="1" smtClean="0"/>
              <a:t>estado</a:t>
            </a:r>
            <a:r>
              <a:rPr lang="en-US" dirty="0" smtClean="0"/>
              <a:t> fundamental é </a:t>
            </a:r>
            <a:r>
              <a:rPr lang="en-US" i="1" dirty="0" smtClean="0"/>
              <a:t>t</a:t>
            </a:r>
            <a:r>
              <a:rPr lang="en-US" i="1" baseline="-25000" dirty="0" smtClean="0"/>
              <a:t>2g</a:t>
            </a:r>
            <a:r>
              <a:rPr lang="en-US" baseline="30000" dirty="0" smtClean="0"/>
              <a:t>1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relação</a:t>
            </a:r>
            <a:r>
              <a:rPr lang="en-US" dirty="0" smtClean="0"/>
              <a:t> ao </a:t>
            </a:r>
            <a:r>
              <a:rPr lang="en-US" dirty="0" err="1" smtClean="0"/>
              <a:t>baricentro</a:t>
            </a:r>
            <a:r>
              <a:rPr lang="en-US" dirty="0" smtClean="0"/>
              <a:t>, a </a:t>
            </a:r>
            <a:r>
              <a:rPr lang="en-US" dirty="0" err="1" smtClean="0"/>
              <a:t>energia</a:t>
            </a:r>
            <a:r>
              <a:rPr lang="en-US" dirty="0" smtClean="0"/>
              <a:t> é  - 0.4 </a:t>
            </a:r>
            <a:r>
              <a:rPr lang="en-US" dirty="0" smtClean="0">
                <a:sym typeface="Symbol" pitchFamily="18" charset="2"/>
              </a:rPr>
              <a:t></a:t>
            </a:r>
            <a:r>
              <a:rPr lang="en-US" baseline="-25000" dirty="0" err="1" smtClean="0">
                <a:sym typeface="Symbol" pitchFamily="18" charset="2"/>
              </a:rPr>
              <a:t>oct</a:t>
            </a:r>
            <a:r>
              <a:rPr lang="en-US" dirty="0" smtClean="0">
                <a:sym typeface="Symbol" pitchFamily="18" charset="2"/>
              </a:rPr>
              <a:t> 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4143372" y="1752600"/>
          <a:ext cx="4772028" cy="3044825"/>
        </p:xfrm>
        <a:graphic>
          <a:graphicData uri="http://schemas.openxmlformats.org/presentationml/2006/ole">
            <p:oleObj spid="_x0000_s50178" name="Bitmap Image" r:id="rId3" imgW="3419952" imgH="2010056" progId="PBrush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0" y="5000636"/>
            <a:ext cx="88582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 algn="just">
              <a:buFont typeface="Arial" pitchFamily="34" charset="0"/>
              <a:buChar char="•"/>
            </a:pPr>
            <a:r>
              <a:rPr lang="en-US" sz="3200" dirty="0" err="1" smtClean="0">
                <a:sym typeface="Symbol" pitchFamily="18" charset="2"/>
              </a:rPr>
              <a:t>Esta</a:t>
            </a:r>
            <a:r>
              <a:rPr lang="en-US" sz="3200" dirty="0" smtClean="0">
                <a:sym typeface="Symbol" pitchFamily="18" charset="2"/>
              </a:rPr>
              <a:t> é </a:t>
            </a:r>
            <a:r>
              <a:rPr lang="en-US" sz="3200" dirty="0" err="1" smtClean="0">
                <a:sym typeface="Symbol" pitchFamily="18" charset="2"/>
              </a:rPr>
              <a:t>chamada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en-US" sz="3200" dirty="0" err="1" smtClean="0">
                <a:sym typeface="Symbol" pitchFamily="18" charset="2"/>
              </a:rPr>
              <a:t>energia</a:t>
            </a:r>
            <a:r>
              <a:rPr lang="en-US" sz="3200" dirty="0" smtClean="0">
                <a:sym typeface="Symbol" pitchFamily="18" charset="2"/>
              </a:rPr>
              <a:t> de </a:t>
            </a:r>
            <a:r>
              <a:rPr lang="en-US" sz="3200" dirty="0" err="1" smtClean="0">
                <a:sym typeface="Symbol" pitchFamily="18" charset="2"/>
              </a:rPr>
              <a:t>estabilização</a:t>
            </a:r>
            <a:r>
              <a:rPr lang="en-US" sz="3200" dirty="0" smtClean="0">
                <a:sym typeface="Symbol" pitchFamily="18" charset="2"/>
              </a:rPr>
              <a:t> do campo </a:t>
            </a:r>
            <a:r>
              <a:rPr lang="en-US" sz="3200" dirty="0" err="1" smtClean="0">
                <a:sym typeface="Symbol" pitchFamily="18" charset="2"/>
              </a:rPr>
              <a:t>cristalino</a:t>
            </a:r>
            <a:r>
              <a:rPr lang="en-US" sz="3200" dirty="0" smtClean="0">
                <a:sym typeface="Symbol" pitchFamily="18" charset="2"/>
              </a:rPr>
              <a:t> (EECC) – </a:t>
            </a:r>
            <a:r>
              <a:rPr lang="en-US" sz="3200" dirty="0" err="1" smtClean="0">
                <a:sym typeface="Symbol" pitchFamily="18" charset="2"/>
              </a:rPr>
              <a:t>Em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en-US" sz="3200" dirty="0" err="1" smtClean="0">
                <a:sym typeface="Symbol" pitchFamily="18" charset="2"/>
              </a:rPr>
              <a:t>inglês</a:t>
            </a:r>
            <a:r>
              <a:rPr lang="en-US" sz="3200" dirty="0" smtClean="0">
                <a:sym typeface="Symbol" pitchFamily="18" charset="2"/>
              </a:rPr>
              <a:t> (CFSE – Crystal Field Stabilization Energy)</a:t>
            </a:r>
          </a:p>
          <a:p>
            <a:endParaRPr lang="pt-BR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Energia</a:t>
            </a:r>
            <a:r>
              <a:rPr lang="en-US" dirty="0" smtClean="0"/>
              <a:t> de </a:t>
            </a:r>
            <a:r>
              <a:rPr lang="en-US" dirty="0" err="1" smtClean="0"/>
              <a:t>Estabilização</a:t>
            </a:r>
            <a:r>
              <a:rPr lang="en-US" dirty="0" smtClean="0"/>
              <a:t> do Campo </a:t>
            </a:r>
            <a:r>
              <a:rPr lang="en-US" dirty="0" err="1" smtClean="0"/>
              <a:t>Cristalino</a:t>
            </a:r>
            <a:endParaRPr 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4143372" cy="367666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Para um </a:t>
            </a:r>
            <a:r>
              <a:rPr lang="en-US" dirty="0" err="1" smtClean="0"/>
              <a:t>complexo</a:t>
            </a:r>
            <a:r>
              <a:rPr lang="en-US" dirty="0" smtClean="0"/>
              <a:t> </a:t>
            </a:r>
            <a:r>
              <a:rPr lang="en-US" i="1" dirty="0" smtClean="0"/>
              <a:t>d</a:t>
            </a:r>
            <a:r>
              <a:rPr lang="en-US" baseline="30000" dirty="0" smtClean="0"/>
              <a:t>2</a:t>
            </a:r>
            <a:r>
              <a:rPr lang="en-US" dirty="0" smtClean="0"/>
              <a:t>, a </a:t>
            </a:r>
            <a:r>
              <a:rPr lang="en-US" dirty="0" err="1" smtClean="0"/>
              <a:t>configuração</a:t>
            </a:r>
            <a:r>
              <a:rPr lang="en-US" dirty="0" smtClean="0"/>
              <a:t> do </a:t>
            </a:r>
            <a:r>
              <a:rPr lang="en-US" dirty="0" err="1" smtClean="0"/>
              <a:t>estado</a:t>
            </a:r>
            <a:r>
              <a:rPr lang="en-US" dirty="0" smtClean="0"/>
              <a:t> fundamental é </a:t>
            </a:r>
            <a:r>
              <a:rPr lang="en-US" i="1" dirty="0" smtClean="0"/>
              <a:t>t</a:t>
            </a:r>
            <a:r>
              <a:rPr lang="en-US" i="1" baseline="-25000" dirty="0" smtClean="0"/>
              <a:t>2g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relação</a:t>
            </a:r>
            <a:r>
              <a:rPr lang="en-US" dirty="0" smtClean="0"/>
              <a:t> ao </a:t>
            </a:r>
            <a:r>
              <a:rPr lang="en-US" dirty="0" err="1" smtClean="0"/>
              <a:t>baricentro</a:t>
            </a:r>
            <a:r>
              <a:rPr lang="en-US" dirty="0" smtClean="0"/>
              <a:t>, a </a:t>
            </a:r>
            <a:r>
              <a:rPr lang="en-US" dirty="0" err="1" smtClean="0"/>
              <a:t>energia</a:t>
            </a:r>
            <a:r>
              <a:rPr lang="en-US" dirty="0" smtClean="0"/>
              <a:t> é - (2 x 0.4) </a:t>
            </a:r>
            <a:r>
              <a:rPr lang="en-US" dirty="0" smtClean="0">
                <a:sym typeface="Symbol" pitchFamily="18" charset="2"/>
              </a:rPr>
              <a:t></a:t>
            </a:r>
            <a:r>
              <a:rPr lang="en-US" baseline="-25000" dirty="0" err="1" smtClean="0">
                <a:sym typeface="Symbol" pitchFamily="18" charset="2"/>
              </a:rPr>
              <a:t>oct</a:t>
            </a:r>
            <a:r>
              <a:rPr lang="en-US" dirty="0" smtClean="0">
                <a:sym typeface="Symbol" pitchFamily="18" charset="2"/>
              </a:rPr>
              <a:t> =    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sym typeface="Symbol" pitchFamily="18" charset="2"/>
              </a:rPr>
              <a:t>	-0.8 </a:t>
            </a:r>
            <a:r>
              <a:rPr lang="en-US" baseline="-25000" dirty="0" err="1" smtClean="0">
                <a:sym typeface="Symbol" pitchFamily="18" charset="2"/>
              </a:rPr>
              <a:t>oct</a:t>
            </a:r>
            <a:r>
              <a:rPr lang="en-US" dirty="0" smtClean="0">
                <a:sym typeface="Symbol" pitchFamily="18" charset="2"/>
              </a:rPr>
              <a:t> 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4143372" y="1752600"/>
          <a:ext cx="4772028" cy="3044825"/>
        </p:xfrm>
        <a:graphic>
          <a:graphicData uri="http://schemas.openxmlformats.org/presentationml/2006/ole">
            <p:oleObj spid="_x0000_s51202" name="Bitmap Image" r:id="rId3" imgW="3419952" imgH="2010056" progId="PBrush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Energia</a:t>
            </a:r>
            <a:r>
              <a:rPr lang="en-US" dirty="0" smtClean="0"/>
              <a:t> de </a:t>
            </a:r>
            <a:r>
              <a:rPr lang="en-US" dirty="0" err="1" smtClean="0"/>
              <a:t>Estabilização</a:t>
            </a:r>
            <a:r>
              <a:rPr lang="en-US" dirty="0" smtClean="0"/>
              <a:t> do Campo </a:t>
            </a:r>
            <a:r>
              <a:rPr lang="en-US" dirty="0" err="1" smtClean="0"/>
              <a:t>Cristalino</a:t>
            </a:r>
            <a:endParaRPr 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4143372" cy="367666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Para um </a:t>
            </a:r>
            <a:r>
              <a:rPr lang="en-US" dirty="0" err="1" smtClean="0"/>
              <a:t>complexo</a:t>
            </a:r>
            <a:r>
              <a:rPr lang="en-US" dirty="0" smtClean="0"/>
              <a:t> </a:t>
            </a:r>
            <a:r>
              <a:rPr lang="en-US" i="1" dirty="0" smtClean="0"/>
              <a:t>d</a:t>
            </a:r>
            <a:r>
              <a:rPr lang="en-US" baseline="30000" dirty="0" smtClean="0"/>
              <a:t>3</a:t>
            </a:r>
            <a:r>
              <a:rPr lang="en-US" dirty="0" smtClean="0"/>
              <a:t>, a </a:t>
            </a:r>
            <a:r>
              <a:rPr lang="en-US" dirty="0" err="1" smtClean="0"/>
              <a:t>configuração</a:t>
            </a:r>
            <a:r>
              <a:rPr lang="en-US" dirty="0" smtClean="0"/>
              <a:t> do </a:t>
            </a:r>
            <a:r>
              <a:rPr lang="en-US" dirty="0" err="1" smtClean="0"/>
              <a:t>estado</a:t>
            </a:r>
            <a:r>
              <a:rPr lang="en-US" dirty="0" smtClean="0"/>
              <a:t> fundamental é </a:t>
            </a:r>
            <a:r>
              <a:rPr lang="en-US" i="1" dirty="0" smtClean="0"/>
              <a:t>t</a:t>
            </a:r>
            <a:r>
              <a:rPr lang="en-US" i="1" baseline="-25000" dirty="0" smtClean="0"/>
              <a:t>2g</a:t>
            </a:r>
            <a:r>
              <a:rPr lang="en-US" baseline="30000" dirty="0" smtClean="0"/>
              <a:t>3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relação</a:t>
            </a:r>
            <a:r>
              <a:rPr lang="en-US" dirty="0" smtClean="0"/>
              <a:t> ao </a:t>
            </a:r>
            <a:r>
              <a:rPr lang="en-US" dirty="0" err="1" smtClean="0"/>
              <a:t>baricentro</a:t>
            </a:r>
            <a:r>
              <a:rPr lang="en-US" dirty="0" smtClean="0"/>
              <a:t>, a </a:t>
            </a:r>
            <a:r>
              <a:rPr lang="en-US" dirty="0" err="1" smtClean="0"/>
              <a:t>energia</a:t>
            </a:r>
            <a:r>
              <a:rPr lang="en-US" dirty="0" smtClean="0"/>
              <a:t> é - (3 x 0.4) </a:t>
            </a:r>
            <a:r>
              <a:rPr lang="en-US" dirty="0" smtClean="0">
                <a:sym typeface="Symbol" pitchFamily="18" charset="2"/>
              </a:rPr>
              <a:t></a:t>
            </a:r>
            <a:r>
              <a:rPr lang="en-US" baseline="-25000" dirty="0" err="1" smtClean="0">
                <a:sym typeface="Symbol" pitchFamily="18" charset="2"/>
              </a:rPr>
              <a:t>oct</a:t>
            </a:r>
            <a:r>
              <a:rPr lang="en-US" dirty="0" smtClean="0">
                <a:sym typeface="Symbol" pitchFamily="18" charset="2"/>
              </a:rPr>
              <a:t> =    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sym typeface="Symbol" pitchFamily="18" charset="2"/>
              </a:rPr>
              <a:t>	-1.2 </a:t>
            </a:r>
            <a:r>
              <a:rPr lang="en-US" baseline="-25000" dirty="0" err="1" smtClean="0">
                <a:sym typeface="Symbol" pitchFamily="18" charset="2"/>
              </a:rPr>
              <a:t>oct</a:t>
            </a:r>
            <a:r>
              <a:rPr lang="en-US" dirty="0" smtClean="0">
                <a:sym typeface="Symbol" pitchFamily="18" charset="2"/>
              </a:rPr>
              <a:t> 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4143372" y="1752600"/>
          <a:ext cx="4772028" cy="3044825"/>
        </p:xfrm>
        <a:graphic>
          <a:graphicData uri="http://schemas.openxmlformats.org/presentationml/2006/ole">
            <p:oleObj spid="_x0000_s52226" name="Bitmap Image" r:id="rId3" imgW="3419952" imgH="2010056" progId="PBrush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743200"/>
            <a:ext cx="7772400" cy="4114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 smtClean="0"/>
              <a:t>	    alto spin </a:t>
            </a:r>
            <a:r>
              <a:rPr lang="en-US" i="1" dirty="0" smtClean="0"/>
              <a:t>d</a:t>
            </a:r>
            <a:r>
              <a:rPr lang="en-US" baseline="30000" dirty="0" smtClean="0"/>
              <a:t>4                              </a:t>
            </a:r>
            <a:r>
              <a:rPr lang="en-US" dirty="0" err="1" smtClean="0"/>
              <a:t>baixo</a:t>
            </a:r>
            <a:r>
              <a:rPr lang="en-US" dirty="0" smtClean="0"/>
              <a:t> spin </a:t>
            </a:r>
            <a:r>
              <a:rPr lang="en-US" i="1" dirty="0" smtClean="0"/>
              <a:t>d</a:t>
            </a:r>
            <a:r>
              <a:rPr lang="en-US" baseline="30000" dirty="0" smtClean="0"/>
              <a:t>4</a:t>
            </a:r>
          </a:p>
          <a:p>
            <a:pPr>
              <a:buFontTx/>
              <a:buNone/>
            </a:pPr>
            <a:r>
              <a:rPr lang="en-US" dirty="0" smtClean="0"/>
              <a:t>A </a:t>
            </a:r>
            <a:r>
              <a:rPr lang="en-US" dirty="0" err="1" smtClean="0"/>
              <a:t>configuração</a:t>
            </a:r>
            <a:r>
              <a:rPr lang="en-US" dirty="0" smtClean="0"/>
              <a:t> </a:t>
            </a:r>
            <a:r>
              <a:rPr lang="en-US" dirty="0" err="1" smtClean="0"/>
              <a:t>preferencial</a:t>
            </a:r>
            <a:r>
              <a:rPr lang="en-US" dirty="0" smtClean="0"/>
              <a:t> </a:t>
            </a:r>
            <a:r>
              <a:rPr lang="en-US" dirty="0" err="1" smtClean="0"/>
              <a:t>depende</a:t>
            </a:r>
            <a:r>
              <a:rPr lang="en-US" dirty="0" smtClean="0"/>
              <a:t> da </a:t>
            </a:r>
            <a:r>
              <a:rPr lang="en-US" dirty="0" err="1" smtClean="0"/>
              <a:t>energia</a:t>
            </a:r>
            <a:r>
              <a:rPr lang="en-US" dirty="0" smtClean="0"/>
              <a:t> de </a:t>
            </a:r>
            <a:r>
              <a:rPr lang="en-US" dirty="0" err="1" smtClean="0"/>
              <a:t>emparelhamento</a:t>
            </a:r>
            <a:r>
              <a:rPr lang="en-US" dirty="0" smtClean="0"/>
              <a:t> (P).</a:t>
            </a:r>
          </a:p>
          <a:p>
            <a:pPr>
              <a:buFontTx/>
              <a:buNone/>
            </a:pPr>
            <a:r>
              <a:rPr lang="en-US" dirty="0" smtClean="0"/>
              <a:t>P </a:t>
            </a:r>
            <a:r>
              <a:rPr lang="en-US" dirty="0" err="1" smtClean="0"/>
              <a:t>depende</a:t>
            </a:r>
            <a:r>
              <a:rPr lang="en-US" dirty="0" smtClean="0"/>
              <a:t> de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fatores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a </a:t>
            </a:r>
            <a:r>
              <a:rPr lang="en-US" dirty="0" err="1" smtClean="0"/>
              <a:t>perda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energia</a:t>
            </a:r>
            <a:r>
              <a:rPr lang="en-US" dirty="0" smtClean="0"/>
              <a:t> de </a:t>
            </a:r>
            <a:r>
              <a:rPr lang="en-US" dirty="0" err="1" smtClean="0"/>
              <a:t>troca</a:t>
            </a:r>
            <a:r>
              <a:rPr lang="en-US" dirty="0" smtClean="0"/>
              <a:t> no </a:t>
            </a:r>
            <a:r>
              <a:rPr lang="en-US" dirty="0" err="1" smtClean="0"/>
              <a:t>emparelhamento</a:t>
            </a:r>
            <a:r>
              <a:rPr lang="en-US" dirty="0" smtClean="0"/>
              <a:t> dos </a:t>
            </a:r>
            <a:r>
              <a:rPr lang="en-US" dirty="0" err="1" smtClean="0"/>
              <a:t>elétrons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repulsão</a:t>
            </a:r>
            <a:r>
              <a:rPr lang="en-US" dirty="0" smtClean="0"/>
              <a:t> </a:t>
            </a:r>
            <a:r>
              <a:rPr lang="en-US" dirty="0" err="1" smtClean="0"/>
              <a:t>coulombica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elétrons</a:t>
            </a:r>
            <a:r>
              <a:rPr lang="en-US" dirty="0" smtClean="0"/>
              <a:t> </a:t>
            </a:r>
            <a:r>
              <a:rPr lang="en-US" dirty="0" err="1" smtClean="0"/>
              <a:t>emparelhados</a:t>
            </a:r>
            <a:endParaRPr lang="en-US" dirty="0" smtClean="0"/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1219200" y="1600200"/>
          <a:ext cx="3429000" cy="1014413"/>
        </p:xfrm>
        <a:graphic>
          <a:graphicData uri="http://schemas.openxmlformats.org/presentationml/2006/ole">
            <p:oleObj spid="_x0000_s53250" name="Document" r:id="rId3" imgW="2124000" imgH="628560" progId="">
              <p:embed/>
            </p:oleObj>
          </a:graphicData>
        </a:graphic>
      </p:graphicFrame>
      <p:graphicFrame>
        <p:nvGraphicFramePr>
          <p:cNvPr id="17411" name="Object 5"/>
          <p:cNvGraphicFramePr>
            <a:graphicFrameLocks noChangeAspect="1"/>
          </p:cNvGraphicFramePr>
          <p:nvPr/>
        </p:nvGraphicFramePr>
        <p:xfrm>
          <a:off x="5410200" y="1676400"/>
          <a:ext cx="3124200" cy="879475"/>
        </p:xfrm>
        <a:graphic>
          <a:graphicData uri="http://schemas.openxmlformats.org/presentationml/2006/ole">
            <p:oleObj spid="_x0000_s53251" name="Document" r:id="rId4" imgW="2133720" imgH="600120" progId="">
              <p:embed/>
            </p:oleObj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Energia</a:t>
            </a:r>
            <a:r>
              <a:rPr lang="en-US" dirty="0" smtClean="0"/>
              <a:t> de </a:t>
            </a:r>
            <a:r>
              <a:rPr lang="en-US" dirty="0" err="1" smtClean="0"/>
              <a:t>Estabilização</a:t>
            </a:r>
            <a:r>
              <a:rPr lang="en-US" dirty="0" smtClean="0"/>
              <a:t> do Campo </a:t>
            </a:r>
            <a:r>
              <a:rPr lang="en-US" dirty="0" err="1" smtClean="0"/>
              <a:t>Cristalino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err="1" smtClean="0"/>
              <a:t>Energia</a:t>
            </a:r>
            <a:r>
              <a:rPr lang="en-US" dirty="0" smtClean="0"/>
              <a:t> de </a:t>
            </a:r>
            <a:r>
              <a:rPr lang="en-US" dirty="0" err="1" smtClean="0"/>
              <a:t>Troca</a:t>
            </a:r>
            <a:endParaRPr lang="en-US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5105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 err="1" smtClean="0"/>
              <a:t>repulsão</a:t>
            </a:r>
            <a:r>
              <a:rPr lang="en-US" dirty="0" smtClean="0"/>
              <a:t> entre </a:t>
            </a:r>
            <a:r>
              <a:rPr lang="en-US" dirty="0" err="1" smtClean="0"/>
              <a:t>elétrons</a:t>
            </a:r>
            <a:r>
              <a:rPr lang="en-US" dirty="0" smtClean="0"/>
              <a:t> com spins anti-</a:t>
            </a:r>
            <a:r>
              <a:rPr lang="en-US" dirty="0" err="1" smtClean="0"/>
              <a:t>paralelos</a:t>
            </a:r>
            <a:r>
              <a:rPr lang="en-US" dirty="0" smtClean="0"/>
              <a:t> é </a:t>
            </a:r>
            <a:r>
              <a:rPr lang="en-US" dirty="0" err="1" smtClean="0"/>
              <a:t>maior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com spins </a:t>
            </a:r>
            <a:r>
              <a:rPr lang="en-US" dirty="0" err="1" smtClean="0"/>
              <a:t>paralelos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 </a:t>
            </a:r>
            <a:r>
              <a:rPr lang="en-US" dirty="0" err="1" smtClean="0"/>
              <a:t>diferença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energia</a:t>
            </a:r>
            <a:r>
              <a:rPr lang="en-US" dirty="0" smtClean="0"/>
              <a:t> entre as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configurações</a:t>
            </a:r>
            <a:r>
              <a:rPr lang="en-US" dirty="0" smtClean="0"/>
              <a:t> é a </a:t>
            </a:r>
            <a:r>
              <a:rPr lang="en-US" dirty="0" err="1" smtClean="0"/>
              <a:t>energia</a:t>
            </a:r>
            <a:r>
              <a:rPr lang="en-US" dirty="0" smtClean="0"/>
              <a:t> de </a:t>
            </a:r>
            <a:r>
              <a:rPr lang="en-US" dirty="0" err="1" smtClean="0"/>
              <a:t>troca</a:t>
            </a:r>
            <a:r>
              <a:rPr lang="en-US" dirty="0" smtClean="0"/>
              <a:t>, </a:t>
            </a:r>
            <a:r>
              <a:rPr lang="en-US" dirty="0" err="1" smtClean="0"/>
              <a:t>representada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K.</a:t>
            </a:r>
          </a:p>
          <a:p>
            <a:pPr algn="just"/>
            <a:endParaRPr lang="en-US" dirty="0" smtClean="0"/>
          </a:p>
          <a:p>
            <a:pPr lvl="1" algn="just"/>
            <a:r>
              <a:rPr lang="en-US" dirty="0" err="1" smtClean="0"/>
              <a:t>Onde</a:t>
            </a:r>
            <a:r>
              <a:rPr lang="en-US" dirty="0" smtClean="0"/>
              <a:t> N é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elétrons</a:t>
            </a:r>
            <a:r>
              <a:rPr lang="en-US" dirty="0" smtClean="0"/>
              <a:t> com spins </a:t>
            </a:r>
            <a:r>
              <a:rPr lang="en-US" dirty="0" err="1" smtClean="0"/>
              <a:t>paralelos</a:t>
            </a:r>
            <a:r>
              <a:rPr lang="en-US" dirty="0" smtClean="0"/>
              <a:t> e o valor </a:t>
            </a:r>
            <a:r>
              <a:rPr lang="en-US" dirty="0" err="1" smtClean="0"/>
              <a:t>atual</a:t>
            </a:r>
            <a:r>
              <a:rPr lang="en-US" dirty="0" smtClean="0"/>
              <a:t> de K </a:t>
            </a:r>
            <a:r>
              <a:rPr lang="en-US" dirty="0" err="1" smtClean="0"/>
              <a:t>depende</a:t>
            </a:r>
            <a:r>
              <a:rPr lang="en-US" dirty="0" smtClean="0"/>
              <a:t> do </a:t>
            </a:r>
            <a:r>
              <a:rPr lang="en-US" dirty="0" err="1" smtClean="0"/>
              <a:t>átomo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íon</a:t>
            </a:r>
            <a:r>
              <a:rPr lang="en-US" dirty="0" smtClean="0"/>
              <a:t>.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1371600" y="1143000"/>
          <a:ext cx="6477000" cy="458788"/>
        </p:xfrm>
        <a:graphic>
          <a:graphicData uri="http://schemas.openxmlformats.org/presentationml/2006/ole">
            <p:oleObj spid="_x0000_s54274" name="Document" r:id="rId3" imgW="4038480" imgH="285840" progId="">
              <p:embed/>
            </p:oleObj>
          </a:graphicData>
        </a:graphic>
      </p:graphicFrame>
      <p:pic>
        <p:nvPicPr>
          <p:cNvPr id="18437" name="Picture 5" descr="C:\Documents and Settings\kfelling\My Documents\Professional\Teaching\CHEM 452 - South Dakota School of Mines &amp; Technology\Chapter 20\exchange energy equati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4876800"/>
            <a:ext cx="45720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885828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pt-BR" sz="4000" b="1" dirty="0" smtClean="0"/>
              <a:t>Teoria do Campo Cristalino (TCC)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22"/>
            <a:ext cx="8229600" cy="51673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Eletrostático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Prediz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orbitais</a:t>
            </a:r>
            <a:r>
              <a:rPr lang="en-US" dirty="0" smtClean="0"/>
              <a:t>  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complexo</a:t>
            </a:r>
            <a:r>
              <a:rPr lang="en-US" dirty="0" smtClean="0"/>
              <a:t> </a:t>
            </a:r>
            <a:r>
              <a:rPr lang="en-US" dirty="0" err="1" smtClean="0"/>
              <a:t>metálico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degenerados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 </a:t>
            </a:r>
            <a:r>
              <a:rPr lang="en-US" dirty="0" err="1" smtClean="0"/>
              <a:t>desdobramento</a:t>
            </a:r>
            <a:r>
              <a:rPr lang="en-US" dirty="0" smtClean="0"/>
              <a:t> </a:t>
            </a:r>
            <a:r>
              <a:rPr lang="en-US" dirty="0" err="1" smtClean="0"/>
              <a:t>energético</a:t>
            </a:r>
            <a:r>
              <a:rPr lang="en-US" dirty="0" smtClean="0"/>
              <a:t> dos </a:t>
            </a:r>
            <a:r>
              <a:rPr lang="en-US" dirty="0" err="1" smtClean="0"/>
              <a:t>orbitais</a:t>
            </a:r>
            <a:r>
              <a:rPr lang="en-US" dirty="0" smtClean="0"/>
              <a:t> 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 err="1" smtClean="0"/>
              <a:t>depende</a:t>
            </a:r>
            <a:r>
              <a:rPr lang="en-US" dirty="0" smtClean="0"/>
              <a:t> do campo </a:t>
            </a:r>
            <a:r>
              <a:rPr lang="en-US" dirty="0" err="1" smtClean="0"/>
              <a:t>cristalino</a:t>
            </a:r>
            <a:r>
              <a:rPr lang="en-US" dirty="0" smtClean="0"/>
              <a:t> (i.e. o </a:t>
            </a:r>
            <a:r>
              <a:rPr lang="en-US" dirty="0" err="1" smtClean="0"/>
              <a:t>arranjo</a:t>
            </a:r>
            <a:r>
              <a:rPr lang="en-US" dirty="0" smtClean="0"/>
              <a:t> e o </a:t>
            </a:r>
            <a:r>
              <a:rPr lang="en-US" dirty="0" err="1" smtClean="0"/>
              <a:t>tipo</a:t>
            </a:r>
            <a:r>
              <a:rPr lang="en-US" dirty="0" smtClean="0"/>
              <a:t> dos </a:t>
            </a:r>
            <a:r>
              <a:rPr lang="en-US" dirty="0" err="1" smtClean="0"/>
              <a:t>ligantes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Os </a:t>
            </a:r>
            <a:r>
              <a:rPr lang="en-US" dirty="0" err="1" smtClean="0"/>
              <a:t>ligantes</a:t>
            </a:r>
            <a:r>
              <a:rPr lang="en-US" dirty="0" smtClean="0"/>
              <a:t> </a:t>
            </a:r>
            <a:r>
              <a:rPr lang="en-US" dirty="0" err="1" smtClean="0"/>
              <a:t>criam</a:t>
            </a:r>
            <a:r>
              <a:rPr lang="en-US" dirty="0" smtClean="0"/>
              <a:t> um campo </a:t>
            </a:r>
            <a:r>
              <a:rPr lang="en-US" dirty="0" err="1" smtClean="0"/>
              <a:t>elétrico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torno</a:t>
            </a:r>
            <a:r>
              <a:rPr lang="en-US" dirty="0" smtClean="0"/>
              <a:t> do metal: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Os </a:t>
            </a:r>
            <a:r>
              <a:rPr lang="en-US" dirty="0" err="1" smtClean="0"/>
              <a:t>ligantes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considerados</a:t>
            </a:r>
            <a:r>
              <a:rPr lang="en-US" dirty="0" smtClean="0"/>
              <a:t> </a:t>
            </a:r>
            <a:r>
              <a:rPr lang="en-US" dirty="0" err="1" smtClean="0"/>
              <a:t>cargas</a:t>
            </a:r>
            <a:r>
              <a:rPr lang="en-US" dirty="0" smtClean="0"/>
              <a:t> </a:t>
            </a:r>
            <a:r>
              <a:rPr lang="en-US" dirty="0" err="1" smtClean="0"/>
              <a:t>pontuais</a:t>
            </a:r>
            <a:r>
              <a:rPr lang="en-US" dirty="0" smtClean="0"/>
              <a:t> 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apresentam</a:t>
            </a:r>
            <a:r>
              <a:rPr lang="en-US" dirty="0" smtClean="0"/>
              <a:t> </a:t>
            </a:r>
            <a:r>
              <a:rPr lang="en-US" dirty="0" err="1" smtClean="0"/>
              <a:t>interações</a:t>
            </a:r>
            <a:r>
              <a:rPr lang="en-US" dirty="0" smtClean="0"/>
              <a:t> </a:t>
            </a:r>
            <a:r>
              <a:rPr lang="en-US" dirty="0" err="1" smtClean="0"/>
              <a:t>covalentes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metais</a:t>
            </a:r>
            <a:r>
              <a:rPr lang="en-US" dirty="0" smtClean="0"/>
              <a:t>.</a:t>
            </a: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Complexos</a:t>
            </a:r>
            <a:r>
              <a:rPr lang="en-US" dirty="0" smtClean="0"/>
              <a:t> de spin alto e </a:t>
            </a:r>
            <a:r>
              <a:rPr lang="en-US" dirty="0" err="1" smtClean="0"/>
              <a:t>baixo</a:t>
            </a:r>
            <a:r>
              <a:rPr lang="en-US" dirty="0" smtClean="0"/>
              <a:t>: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complexos</a:t>
            </a:r>
            <a:r>
              <a:rPr lang="en-US" dirty="0" smtClean="0"/>
              <a:t> de spin alto,</a:t>
            </a:r>
          </a:p>
          <a:p>
            <a:pPr algn="ctr">
              <a:buFontTx/>
              <a:buNone/>
            </a:pPr>
            <a:r>
              <a:rPr lang="en-US" dirty="0" smtClean="0">
                <a:sym typeface="Symbol" pitchFamily="18" charset="2"/>
              </a:rPr>
              <a:t></a:t>
            </a:r>
            <a:r>
              <a:rPr lang="en-US" baseline="-25000" dirty="0" err="1" smtClean="0">
                <a:sym typeface="Symbol" pitchFamily="18" charset="2"/>
              </a:rPr>
              <a:t>oct</a:t>
            </a:r>
            <a:r>
              <a:rPr lang="en-US" dirty="0" smtClean="0">
                <a:sym typeface="Symbol" pitchFamily="18" charset="2"/>
              </a:rPr>
              <a:t> &lt; P</a:t>
            </a:r>
          </a:p>
          <a:p>
            <a:pPr lvl="1"/>
            <a:r>
              <a:rPr lang="en-US" dirty="0" smtClean="0">
                <a:sym typeface="Symbol" pitchFamily="18" charset="2"/>
              </a:rPr>
              <a:t>Campo </a:t>
            </a:r>
            <a:r>
              <a:rPr lang="en-US" dirty="0" err="1" smtClean="0">
                <a:sym typeface="Symbol" pitchFamily="18" charset="2"/>
              </a:rPr>
              <a:t>cristalino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fraco</a:t>
            </a:r>
            <a:endParaRPr lang="en-US" dirty="0" smtClean="0">
              <a:sym typeface="Symbol" pitchFamily="18" charset="2"/>
            </a:endParaRPr>
          </a:p>
          <a:p>
            <a:pPr lvl="1"/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Para </a:t>
            </a:r>
            <a:r>
              <a:rPr lang="en-US" dirty="0" err="1" smtClean="0">
                <a:sym typeface="Symbol" pitchFamily="18" charset="2"/>
              </a:rPr>
              <a:t>complexos</a:t>
            </a:r>
            <a:r>
              <a:rPr lang="en-US" dirty="0" smtClean="0">
                <a:sym typeface="Symbol" pitchFamily="18" charset="2"/>
              </a:rPr>
              <a:t> de spin </a:t>
            </a:r>
            <a:r>
              <a:rPr lang="en-US" dirty="0" err="1" smtClean="0">
                <a:sym typeface="Symbol" pitchFamily="18" charset="2"/>
              </a:rPr>
              <a:t>baixo</a:t>
            </a:r>
            <a:r>
              <a:rPr lang="en-US" dirty="0" smtClean="0">
                <a:sym typeface="Symbol" pitchFamily="18" charset="2"/>
              </a:rPr>
              <a:t>,</a:t>
            </a:r>
          </a:p>
          <a:p>
            <a:pPr algn="ctr">
              <a:buFontTx/>
              <a:buNone/>
            </a:pPr>
            <a:r>
              <a:rPr lang="en-US" dirty="0" smtClean="0">
                <a:sym typeface="Symbol" pitchFamily="18" charset="2"/>
              </a:rPr>
              <a:t></a:t>
            </a:r>
            <a:r>
              <a:rPr lang="en-US" baseline="-25000" dirty="0" err="1" smtClean="0">
                <a:sym typeface="Symbol" pitchFamily="18" charset="2"/>
              </a:rPr>
              <a:t>oct</a:t>
            </a:r>
            <a:r>
              <a:rPr lang="en-US" baseline="-250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&gt; P</a:t>
            </a:r>
          </a:p>
          <a:p>
            <a:pPr lvl="1"/>
            <a:r>
              <a:rPr lang="en-US" dirty="0" smtClean="0">
                <a:sym typeface="Symbol" pitchFamily="18" charset="2"/>
              </a:rPr>
              <a:t>Campo </a:t>
            </a:r>
            <a:r>
              <a:rPr lang="en-US" dirty="0" err="1" smtClean="0">
                <a:sym typeface="Symbol" pitchFamily="18" charset="2"/>
              </a:rPr>
              <a:t>cristalino</a:t>
            </a:r>
            <a:r>
              <a:rPr lang="en-US" dirty="0" smtClean="0">
                <a:sym typeface="Symbol" pitchFamily="18" charset="2"/>
              </a:rPr>
              <a:t> forte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Energias</a:t>
            </a:r>
            <a:r>
              <a:rPr lang="en-US" dirty="0" smtClean="0"/>
              <a:t> de </a:t>
            </a:r>
            <a:r>
              <a:rPr lang="en-US" dirty="0" err="1" smtClean="0"/>
              <a:t>Estabilização</a:t>
            </a:r>
            <a:r>
              <a:rPr lang="en-US" dirty="0" smtClean="0"/>
              <a:t> do Campo </a:t>
            </a:r>
            <a:r>
              <a:rPr lang="en-US" dirty="0" err="1" smtClean="0"/>
              <a:t>Cristalino</a:t>
            </a:r>
            <a:endParaRPr lang="en-US" dirty="0" smtClean="0"/>
          </a:p>
        </p:txBody>
      </p:sp>
      <p:graphicFrame>
        <p:nvGraphicFramePr>
          <p:cNvPr id="443640" name="Group 248"/>
          <p:cNvGraphicFramePr>
            <a:graphicFrameLocks noGrp="1"/>
          </p:cNvGraphicFramePr>
          <p:nvPr/>
        </p:nvGraphicFramePr>
        <p:xfrm>
          <a:off x="0" y="1295400"/>
          <a:ext cx="9144000" cy="5120640"/>
        </p:xfrm>
        <a:graphic>
          <a:graphicData uri="http://schemas.openxmlformats.org/drawingml/2006/table">
            <a:tbl>
              <a:tblPr/>
              <a:tblGrid>
                <a:gridCol w="533400"/>
                <a:gridCol w="1676400"/>
                <a:gridCol w="1066800"/>
                <a:gridCol w="1524000"/>
                <a:gridCol w="1730375"/>
                <a:gridCol w="1012825"/>
                <a:gridCol w="1600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kumimoji="0" lang="en-US" sz="2000" b="1" i="0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Alto spin = campo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fraco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Baixo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spin = campo forte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Configuração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eletrônica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EECC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EECC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incluindo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Configuração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eletrônica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EECC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EECC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incluindo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2g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kumimoji="0" lang="en-US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-0.4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-0.8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-1.2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-0.6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-1.6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-1.6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oct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+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P</a:t>
                      </a:r>
                      <a:endParaRPr kumimoji="0" lang="en-US" sz="20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0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-2.0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-2.0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oct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+2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P</a:t>
                      </a:r>
                      <a:endParaRPr kumimoji="0" lang="en-US" sz="20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-0.4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-0.4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oct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+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P</a:t>
                      </a:r>
                      <a:endParaRPr kumimoji="0" lang="en-US" sz="20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-2.4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-2.4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oct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+3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P</a:t>
                      </a:r>
                      <a:endParaRPr kumimoji="0" lang="en-US" sz="20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-0.8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-0.8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oct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+2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P</a:t>
                      </a:r>
                      <a:endParaRPr kumimoji="0" lang="en-US" sz="20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-1.8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-1.8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oct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+3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P</a:t>
                      </a:r>
                      <a:endParaRPr kumimoji="0" lang="en-US" sz="20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-1.2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-1.2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oct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+3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P</a:t>
                      </a:r>
                      <a:endParaRPr kumimoji="0" lang="en-US" sz="20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-0.6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-0.6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oct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+4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P</a:t>
                      </a:r>
                      <a:endParaRPr kumimoji="0" lang="en-US" sz="20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0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Prevendo</a:t>
            </a:r>
            <a:r>
              <a:rPr lang="en-US" dirty="0" smtClean="0"/>
              <a:t> </a:t>
            </a:r>
            <a:r>
              <a:rPr lang="en-US" dirty="0" err="1" smtClean="0"/>
              <a:t>complexos</a:t>
            </a:r>
            <a:r>
              <a:rPr lang="en-US" dirty="0" smtClean="0"/>
              <a:t> de spin alto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baixo</a:t>
            </a:r>
            <a:endParaRPr lang="en-US" dirty="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Impossível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smtClean="0">
                <a:sym typeface="Symbol" pitchFamily="18" charset="2"/>
              </a:rPr>
              <a:t></a:t>
            </a:r>
            <a:r>
              <a:rPr lang="en-US" baseline="-25000" dirty="0" err="1" smtClean="0">
                <a:sym typeface="Symbol" pitchFamily="18" charset="2"/>
              </a:rPr>
              <a:t>oct</a:t>
            </a:r>
            <a:r>
              <a:rPr lang="en-US" dirty="0" smtClean="0">
                <a:sym typeface="Symbol" pitchFamily="18" charset="2"/>
              </a:rPr>
              <a:t> e </a:t>
            </a:r>
            <a:r>
              <a:rPr lang="en-US" i="1" dirty="0" smtClean="0">
                <a:sym typeface="Symbol" pitchFamily="18" charset="2"/>
              </a:rPr>
              <a:t>P</a:t>
            </a:r>
          </a:p>
          <a:p>
            <a:r>
              <a:rPr lang="en-US" dirty="0" smtClean="0">
                <a:sym typeface="Symbol" pitchFamily="18" charset="2"/>
              </a:rPr>
              <a:t>Com dados </a:t>
            </a:r>
            <a:r>
              <a:rPr lang="en-US" dirty="0" err="1" smtClean="0">
                <a:sym typeface="Symbol" pitchFamily="18" charset="2"/>
              </a:rPr>
              <a:t>experimentiais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dirty="0" err="1" smtClean="0">
                <a:sym typeface="Symbol" pitchFamily="18" charset="2"/>
              </a:rPr>
              <a:t>pode</a:t>
            </a:r>
            <a:r>
              <a:rPr lang="en-US" dirty="0" smtClean="0">
                <a:sym typeface="Symbol" pitchFamily="18" charset="2"/>
              </a:rPr>
              <a:t>-se </a:t>
            </a:r>
            <a:r>
              <a:rPr lang="en-US" dirty="0" err="1" smtClean="0">
                <a:sym typeface="Symbol" pitchFamily="18" charset="2"/>
              </a:rPr>
              <a:t>fazer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algumas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comparações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para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predizer</a:t>
            </a:r>
            <a:r>
              <a:rPr lang="en-US" dirty="0" smtClean="0">
                <a:sym typeface="Symbol" pitchFamily="18" charset="2"/>
              </a:rPr>
              <a:t> o spin</a:t>
            </a:r>
          </a:p>
          <a:p>
            <a:r>
              <a:rPr lang="en-US" dirty="0" err="1" smtClean="0">
                <a:sym typeface="Symbol" pitchFamily="18" charset="2"/>
              </a:rPr>
              <a:t>Considere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os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complexos</a:t>
            </a:r>
            <a:r>
              <a:rPr lang="en-US" dirty="0" smtClean="0">
                <a:sym typeface="Symbol" pitchFamily="18" charset="2"/>
              </a:rPr>
              <a:t> [Co(H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O)</a:t>
            </a:r>
            <a:r>
              <a:rPr lang="en-US" baseline="-25000" dirty="0" smtClean="0">
                <a:sym typeface="Symbol" pitchFamily="18" charset="2"/>
              </a:rPr>
              <a:t>6</a:t>
            </a:r>
            <a:r>
              <a:rPr lang="en-US" dirty="0" smtClean="0">
                <a:sym typeface="Symbol" pitchFamily="18" charset="2"/>
              </a:rPr>
              <a:t>]</a:t>
            </a:r>
            <a:r>
              <a:rPr lang="en-US" baseline="30000" dirty="0" smtClean="0">
                <a:sym typeface="Symbol" pitchFamily="18" charset="2"/>
              </a:rPr>
              <a:t>3+</a:t>
            </a:r>
            <a:r>
              <a:rPr lang="en-US" dirty="0" smtClean="0">
                <a:sym typeface="Symbol" pitchFamily="18" charset="2"/>
              </a:rPr>
              <a:t>, [Co(ox)</a:t>
            </a:r>
            <a:r>
              <a:rPr lang="en-US" baseline="-25000" dirty="0" smtClean="0">
                <a:sym typeface="Symbol" pitchFamily="18" charset="2"/>
              </a:rPr>
              <a:t>3</a:t>
            </a:r>
            <a:r>
              <a:rPr lang="en-US" dirty="0" smtClean="0">
                <a:sym typeface="Symbol" pitchFamily="18" charset="2"/>
              </a:rPr>
              <a:t>]</a:t>
            </a:r>
            <a:r>
              <a:rPr lang="en-US" baseline="30000" dirty="0" smtClean="0">
                <a:sym typeface="Symbol" pitchFamily="18" charset="2"/>
              </a:rPr>
              <a:t>3-</a:t>
            </a:r>
            <a:r>
              <a:rPr lang="en-US" dirty="0" smtClean="0">
                <a:sym typeface="Symbol" pitchFamily="18" charset="2"/>
              </a:rPr>
              <a:t>, and [Co(CN)</a:t>
            </a:r>
            <a:r>
              <a:rPr lang="en-US" baseline="-25000" dirty="0" smtClean="0">
                <a:sym typeface="Symbol" pitchFamily="18" charset="2"/>
              </a:rPr>
              <a:t>6</a:t>
            </a:r>
            <a:r>
              <a:rPr lang="en-US" dirty="0" smtClean="0">
                <a:sym typeface="Symbol" pitchFamily="18" charset="2"/>
              </a:rPr>
              <a:t>]</a:t>
            </a:r>
            <a:r>
              <a:rPr lang="en-US" baseline="30000" dirty="0" smtClean="0">
                <a:sym typeface="Symbol" pitchFamily="18" charset="2"/>
              </a:rPr>
              <a:t>3-</a:t>
            </a:r>
          </a:p>
          <a:p>
            <a:pPr lvl="1"/>
            <a:r>
              <a:rPr lang="en-US" dirty="0" err="1" smtClean="0">
                <a:sym typeface="Symbol" pitchFamily="18" charset="2"/>
              </a:rPr>
              <a:t>Pelos</a:t>
            </a:r>
            <a:r>
              <a:rPr lang="en-US" dirty="0" smtClean="0">
                <a:sym typeface="Symbol" pitchFamily="18" charset="2"/>
              </a:rPr>
              <a:t> dados </a:t>
            </a:r>
            <a:r>
              <a:rPr lang="en-US" dirty="0" err="1" smtClean="0">
                <a:sym typeface="Symbol" pitchFamily="18" charset="2"/>
              </a:rPr>
              <a:t>magnéticos</a:t>
            </a:r>
            <a:r>
              <a:rPr lang="en-US" dirty="0" smtClean="0">
                <a:sym typeface="Symbol" pitchFamily="18" charset="2"/>
              </a:rPr>
              <a:t>, [Co(H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O)</a:t>
            </a:r>
            <a:r>
              <a:rPr lang="en-US" baseline="-25000" dirty="0" smtClean="0">
                <a:sym typeface="Symbol" pitchFamily="18" charset="2"/>
              </a:rPr>
              <a:t>6</a:t>
            </a:r>
            <a:r>
              <a:rPr lang="en-US" dirty="0" smtClean="0">
                <a:sym typeface="Symbol" pitchFamily="18" charset="2"/>
              </a:rPr>
              <a:t>]</a:t>
            </a:r>
            <a:r>
              <a:rPr lang="en-US" baseline="30000" dirty="0" smtClean="0">
                <a:sym typeface="Symbol" pitchFamily="18" charset="2"/>
              </a:rPr>
              <a:t>3+</a:t>
            </a:r>
            <a:r>
              <a:rPr lang="en-US" dirty="0" smtClean="0">
                <a:sym typeface="Symbol" pitchFamily="18" charset="2"/>
              </a:rPr>
              <a:t> é de </a:t>
            </a:r>
            <a:r>
              <a:rPr lang="en-US" dirty="0" err="1" smtClean="0">
                <a:sym typeface="Symbol" pitchFamily="18" charset="2"/>
              </a:rPr>
              <a:t>baixo</a:t>
            </a:r>
            <a:r>
              <a:rPr lang="en-US" dirty="0" smtClean="0">
                <a:sym typeface="Symbol" pitchFamily="18" charset="2"/>
              </a:rPr>
              <a:t> spin</a:t>
            </a:r>
          </a:p>
          <a:p>
            <a:pPr lvl="1"/>
            <a:endParaRPr lang="en-US" dirty="0" smtClean="0">
              <a:sym typeface="Symbol" pitchFamily="18" charset="2"/>
            </a:endParaRPr>
          </a:p>
          <a:p>
            <a:endParaRPr lang="en-US" dirty="0" smtClean="0">
              <a:sym typeface="Symbol" pitchFamily="18" charset="2"/>
            </a:endParaRPr>
          </a:p>
          <a:p>
            <a:endParaRPr lang="en-US" dirty="0" smtClean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Symbol" pitchFamily="18" charset="2"/>
              </a:rPr>
              <a:t>[Co(H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O)</a:t>
            </a:r>
            <a:r>
              <a:rPr lang="en-US" baseline="-25000" dirty="0" smtClean="0">
                <a:sym typeface="Symbol" pitchFamily="18" charset="2"/>
              </a:rPr>
              <a:t>6</a:t>
            </a:r>
            <a:r>
              <a:rPr lang="en-US" dirty="0" smtClean="0">
                <a:sym typeface="Symbol" pitchFamily="18" charset="2"/>
              </a:rPr>
              <a:t>]</a:t>
            </a:r>
            <a:r>
              <a:rPr lang="en-US" baseline="30000" dirty="0" smtClean="0">
                <a:sym typeface="Symbol" pitchFamily="18" charset="2"/>
              </a:rPr>
              <a:t>3+</a:t>
            </a:r>
            <a:r>
              <a:rPr lang="en-US" dirty="0" smtClean="0">
                <a:sym typeface="Symbol" pitchFamily="18" charset="2"/>
              </a:rPr>
              <a:t>, [Co(ox)</a:t>
            </a:r>
            <a:r>
              <a:rPr lang="en-US" baseline="-25000" dirty="0" smtClean="0">
                <a:sym typeface="Symbol" pitchFamily="18" charset="2"/>
              </a:rPr>
              <a:t>3</a:t>
            </a:r>
            <a:r>
              <a:rPr lang="en-US" dirty="0" smtClean="0">
                <a:sym typeface="Symbol" pitchFamily="18" charset="2"/>
              </a:rPr>
              <a:t>]</a:t>
            </a:r>
            <a:r>
              <a:rPr lang="en-US" baseline="30000" dirty="0" smtClean="0">
                <a:sym typeface="Symbol" pitchFamily="18" charset="2"/>
              </a:rPr>
              <a:t>3-</a:t>
            </a:r>
            <a:r>
              <a:rPr lang="en-US" dirty="0" smtClean="0">
                <a:sym typeface="Symbol" pitchFamily="18" charset="2"/>
              </a:rPr>
              <a:t>, e [Co(CN)</a:t>
            </a:r>
            <a:r>
              <a:rPr lang="en-US" baseline="-25000" dirty="0" smtClean="0">
                <a:sym typeface="Symbol" pitchFamily="18" charset="2"/>
              </a:rPr>
              <a:t>6</a:t>
            </a:r>
            <a:r>
              <a:rPr lang="en-US" dirty="0" smtClean="0">
                <a:sym typeface="Symbol" pitchFamily="18" charset="2"/>
              </a:rPr>
              <a:t>]</a:t>
            </a:r>
            <a:r>
              <a:rPr lang="en-US" baseline="30000" dirty="0" smtClean="0">
                <a:sym typeface="Symbol" pitchFamily="18" charset="2"/>
              </a:rPr>
              <a:t>3-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[Co(H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O)</a:t>
            </a:r>
            <a:r>
              <a:rPr lang="en-US" baseline="-25000" dirty="0" smtClean="0">
                <a:sym typeface="Symbol" pitchFamily="18" charset="2"/>
              </a:rPr>
              <a:t>6</a:t>
            </a:r>
            <a:r>
              <a:rPr lang="en-US" dirty="0" smtClean="0">
                <a:sym typeface="Symbol" pitchFamily="18" charset="2"/>
              </a:rPr>
              <a:t>]</a:t>
            </a:r>
            <a:r>
              <a:rPr lang="en-US" baseline="30000" dirty="0" smtClean="0">
                <a:sym typeface="Symbol" pitchFamily="18" charset="2"/>
              </a:rPr>
              <a:t>3+</a:t>
            </a:r>
            <a:r>
              <a:rPr lang="en-US" dirty="0" smtClean="0">
                <a:sym typeface="Symbol" pitchFamily="18" charset="2"/>
              </a:rPr>
              <a:t> é de spin </a:t>
            </a:r>
            <a:r>
              <a:rPr lang="en-US" dirty="0" err="1" smtClean="0">
                <a:sym typeface="Symbol" pitchFamily="18" charset="2"/>
              </a:rPr>
              <a:t>baixo</a:t>
            </a:r>
            <a:endParaRPr lang="en-US" dirty="0" smtClean="0">
              <a:sym typeface="Symbol" pitchFamily="18" charset="2"/>
            </a:endParaRPr>
          </a:p>
          <a:p>
            <a:r>
              <a:rPr lang="en-US" dirty="0" err="1" smtClean="0">
                <a:sym typeface="Symbol" pitchFamily="18" charset="2"/>
              </a:rPr>
              <a:t>Complexos</a:t>
            </a:r>
            <a:r>
              <a:rPr lang="en-US" dirty="0" smtClean="0">
                <a:sym typeface="Symbol" pitchFamily="18" charset="2"/>
              </a:rPr>
              <a:t> de spin </a:t>
            </a:r>
            <a:r>
              <a:rPr lang="en-US" dirty="0" err="1" smtClean="0">
                <a:sym typeface="Symbol" pitchFamily="18" charset="2"/>
              </a:rPr>
              <a:t>baixo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favorecem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ligantes</a:t>
            </a:r>
            <a:r>
              <a:rPr lang="en-US" dirty="0" smtClean="0">
                <a:sym typeface="Symbol" pitchFamily="18" charset="2"/>
              </a:rPr>
              <a:t> de campo forte, </a:t>
            </a:r>
            <a:r>
              <a:rPr lang="en-US" dirty="0" err="1" smtClean="0">
                <a:sym typeface="Symbol" pitchFamily="18" charset="2"/>
              </a:rPr>
              <a:t>assim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qualquer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complexo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igualmente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ou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mais</a:t>
            </a:r>
            <a:r>
              <a:rPr lang="en-US" dirty="0" smtClean="0">
                <a:sym typeface="Symbol" pitchFamily="18" charset="2"/>
              </a:rPr>
              <a:t> forte </a:t>
            </a:r>
            <a:r>
              <a:rPr lang="en-US" dirty="0" err="1" smtClean="0">
                <a:sym typeface="Symbol" pitchFamily="18" charset="2"/>
              </a:rPr>
              <a:t>que</a:t>
            </a:r>
            <a:r>
              <a:rPr lang="en-US" dirty="0" smtClean="0">
                <a:sym typeface="Symbol" pitchFamily="18" charset="2"/>
              </a:rPr>
              <a:t> o [Co(H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O)</a:t>
            </a:r>
            <a:r>
              <a:rPr lang="en-US" baseline="-25000" dirty="0" smtClean="0">
                <a:sym typeface="Symbol" pitchFamily="18" charset="2"/>
              </a:rPr>
              <a:t>6</a:t>
            </a:r>
            <a:r>
              <a:rPr lang="en-US" dirty="0" smtClean="0">
                <a:sym typeface="Symbol" pitchFamily="18" charset="2"/>
              </a:rPr>
              <a:t>]</a:t>
            </a:r>
            <a:r>
              <a:rPr lang="en-US" baseline="30000" dirty="0" smtClean="0">
                <a:sym typeface="Symbol" pitchFamily="18" charset="2"/>
              </a:rPr>
              <a:t>3+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também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será</a:t>
            </a:r>
            <a:r>
              <a:rPr lang="en-US" dirty="0" smtClean="0">
                <a:sym typeface="Symbol" pitchFamily="18" charset="2"/>
              </a:rPr>
              <a:t> de spin </a:t>
            </a:r>
            <a:r>
              <a:rPr lang="en-US" dirty="0" err="1" smtClean="0">
                <a:sym typeface="Symbol" pitchFamily="18" charset="2"/>
              </a:rPr>
              <a:t>baixo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r>
              <a:rPr lang="en-US" dirty="0" smtClean="0">
                <a:sym typeface="Symbol" pitchFamily="18" charset="2"/>
              </a:rPr>
              <a:t>[Co(ox)</a:t>
            </a:r>
            <a:r>
              <a:rPr lang="en-US" baseline="-25000" dirty="0" smtClean="0">
                <a:sym typeface="Symbol" pitchFamily="18" charset="2"/>
              </a:rPr>
              <a:t>3</a:t>
            </a:r>
            <a:r>
              <a:rPr lang="en-US" dirty="0" smtClean="0">
                <a:sym typeface="Symbol" pitchFamily="18" charset="2"/>
              </a:rPr>
              <a:t>]</a:t>
            </a:r>
            <a:r>
              <a:rPr lang="en-US" baseline="30000" dirty="0" smtClean="0">
                <a:sym typeface="Symbol" pitchFamily="18" charset="2"/>
              </a:rPr>
              <a:t>3-</a:t>
            </a:r>
            <a:r>
              <a:rPr lang="en-US" dirty="0" smtClean="0">
                <a:sym typeface="Symbol" pitchFamily="18" charset="2"/>
              </a:rPr>
              <a:t> e [Co(CN)</a:t>
            </a:r>
            <a:r>
              <a:rPr lang="en-US" baseline="-25000" dirty="0" smtClean="0">
                <a:sym typeface="Symbol" pitchFamily="18" charset="2"/>
              </a:rPr>
              <a:t>6</a:t>
            </a:r>
            <a:r>
              <a:rPr lang="en-US" dirty="0" smtClean="0">
                <a:sym typeface="Symbol" pitchFamily="18" charset="2"/>
              </a:rPr>
              <a:t>]</a:t>
            </a:r>
            <a:r>
              <a:rPr lang="en-US" baseline="30000" dirty="0" smtClean="0">
                <a:sym typeface="Symbol" pitchFamily="18" charset="2"/>
              </a:rPr>
              <a:t>3-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são</a:t>
            </a:r>
            <a:r>
              <a:rPr lang="en-US" dirty="0" smtClean="0">
                <a:sym typeface="Symbol" pitchFamily="18" charset="2"/>
              </a:rPr>
              <a:t> ambos de </a:t>
            </a:r>
            <a:r>
              <a:rPr lang="en-US" dirty="0" err="1" smtClean="0">
                <a:sym typeface="Symbol" pitchFamily="18" charset="2"/>
              </a:rPr>
              <a:t>baixo</a:t>
            </a:r>
            <a:r>
              <a:rPr lang="en-US" dirty="0" smtClean="0">
                <a:sym typeface="Symbol" pitchFamily="18" charset="2"/>
              </a:rPr>
              <a:t> spin.</a:t>
            </a:r>
            <a:endParaRPr lang="en-US" baseline="30000" dirty="0" smtClean="0">
              <a:sym typeface="Symbol" pitchFamily="18" charset="2"/>
            </a:endParaRP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857224" y="5748337"/>
          <a:ext cx="7924800" cy="1109663"/>
        </p:xfrm>
        <a:graphic>
          <a:graphicData uri="http://schemas.openxmlformats.org/presentationml/2006/ole">
            <p:oleObj spid="_x0000_s56322" name="CS ChemDraw Drawing" r:id="rId3" imgW="5353560" imgH="749880" progId="">
              <p:embed/>
            </p:oleObj>
          </a:graphicData>
        </a:graphic>
      </p:graphicFrame>
      <p:sp>
        <p:nvSpPr>
          <p:cNvPr id="5" name="Quadro 4"/>
          <p:cNvSpPr/>
          <p:nvPr/>
        </p:nvSpPr>
        <p:spPr bwMode="auto">
          <a:xfrm>
            <a:off x="3500430" y="5643578"/>
            <a:ext cx="1571636" cy="571504"/>
          </a:xfrm>
          <a:prstGeom prst="fram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" name="Quadro 5"/>
          <p:cNvSpPr/>
          <p:nvPr/>
        </p:nvSpPr>
        <p:spPr bwMode="auto">
          <a:xfrm>
            <a:off x="7429520" y="5643578"/>
            <a:ext cx="857256" cy="571504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r>
              <a:rPr lang="en-US" dirty="0" smtClean="0"/>
              <a:t>: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Sabendo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[Fe(H</a:t>
            </a:r>
            <a:r>
              <a:rPr lang="en-US" baseline="-25000" dirty="0" smtClean="0"/>
              <a:t>2</a:t>
            </a:r>
            <a:r>
              <a:rPr lang="en-US" dirty="0" smtClean="0"/>
              <a:t>O)</a:t>
            </a:r>
            <a:r>
              <a:rPr lang="en-US" baseline="-25000" dirty="0" smtClean="0"/>
              <a:t>6</a:t>
            </a:r>
            <a:r>
              <a:rPr lang="en-US" dirty="0" smtClean="0"/>
              <a:t>]</a:t>
            </a:r>
            <a:r>
              <a:rPr lang="en-US" baseline="30000" dirty="0" smtClean="0"/>
              <a:t>3+</a:t>
            </a:r>
            <a:r>
              <a:rPr lang="en-US" dirty="0" smtClean="0"/>
              <a:t> é um </a:t>
            </a:r>
            <a:r>
              <a:rPr lang="en-US" dirty="0" err="1" smtClean="0"/>
              <a:t>complexo</a:t>
            </a:r>
            <a:r>
              <a:rPr lang="en-US" dirty="0" smtClean="0"/>
              <a:t> de spin alto, </a:t>
            </a:r>
            <a:r>
              <a:rPr lang="en-US" dirty="0" err="1" smtClean="0"/>
              <a:t>prediga</a:t>
            </a:r>
            <a:r>
              <a:rPr lang="en-US" dirty="0" smtClean="0"/>
              <a:t> a </a:t>
            </a:r>
            <a:r>
              <a:rPr lang="en-US" dirty="0" err="1" smtClean="0"/>
              <a:t>característica</a:t>
            </a:r>
            <a:r>
              <a:rPr lang="en-US" dirty="0" smtClean="0"/>
              <a:t> de [FeF</a:t>
            </a:r>
            <a:r>
              <a:rPr lang="en-US" baseline="-25000" dirty="0" smtClean="0"/>
              <a:t>6</a:t>
            </a:r>
            <a:r>
              <a:rPr lang="en-US" dirty="0" smtClean="0"/>
              <a:t>]</a:t>
            </a:r>
            <a:r>
              <a:rPr lang="en-US" baseline="30000" dirty="0" smtClean="0"/>
              <a:t>3-</a:t>
            </a:r>
            <a:r>
              <a:rPr lang="en-US" dirty="0" smtClean="0"/>
              <a:t> e [Fe(en)</a:t>
            </a:r>
            <a:r>
              <a:rPr lang="en-US" baseline="-25000" dirty="0" smtClean="0"/>
              <a:t>3</a:t>
            </a:r>
            <a:r>
              <a:rPr lang="en-US" dirty="0" smtClean="0"/>
              <a:t>]</a:t>
            </a:r>
            <a:r>
              <a:rPr lang="en-US" baseline="30000" dirty="0" smtClean="0"/>
              <a:t>3+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762000" y="4191000"/>
          <a:ext cx="7924800" cy="1109663"/>
        </p:xfrm>
        <a:graphic>
          <a:graphicData uri="http://schemas.openxmlformats.org/presentationml/2006/ole">
            <p:oleObj spid="_x0000_s57346" name="CS ChemDraw Drawing" r:id="rId3" imgW="5353560" imgH="749880" progId="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077200" cy="1143000"/>
          </a:xfrm>
        </p:spPr>
        <p:txBody>
          <a:bodyPr/>
          <a:lstStyle/>
          <a:p>
            <a:r>
              <a:rPr lang="en-US" dirty="0" smtClean="0"/>
              <a:t>Campo </a:t>
            </a:r>
            <a:r>
              <a:rPr lang="en-US" dirty="0" err="1" smtClean="0"/>
              <a:t>Fraco</a:t>
            </a:r>
            <a:r>
              <a:rPr lang="en-US" dirty="0" smtClean="0"/>
              <a:t> vs. Campo Forte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05000"/>
            <a:ext cx="82296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838200" y="5410200"/>
          <a:ext cx="7924800" cy="1109663"/>
        </p:xfrm>
        <a:graphic>
          <a:graphicData uri="http://schemas.openxmlformats.org/presentationml/2006/ole">
            <p:oleObj spid="_x0000_s58370" name="CS ChemDraw Drawing" r:id="rId4" imgW="5353560" imgH="749880" progId="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Distorções</a:t>
            </a:r>
            <a:r>
              <a:rPr lang="en-US" dirty="0" smtClean="0"/>
              <a:t> de </a:t>
            </a:r>
            <a:r>
              <a:rPr lang="en-US" dirty="0" err="1" smtClean="0"/>
              <a:t>Jahn</a:t>
            </a:r>
            <a:r>
              <a:rPr lang="en-US" dirty="0" smtClean="0"/>
              <a:t>-Teller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Efeito</a:t>
            </a:r>
            <a:r>
              <a:rPr lang="en-US" dirty="0" smtClean="0"/>
              <a:t> </a:t>
            </a:r>
            <a:r>
              <a:rPr lang="en-US" dirty="0" err="1" smtClean="0"/>
              <a:t>Jahn</a:t>
            </a:r>
            <a:r>
              <a:rPr lang="en-US" dirty="0" smtClean="0"/>
              <a:t>-Teller 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O </a:t>
            </a:r>
            <a:r>
              <a:rPr lang="en-US" dirty="0" err="1" smtClean="0"/>
              <a:t>teorema</a:t>
            </a:r>
            <a:r>
              <a:rPr lang="en-US" dirty="0" smtClean="0"/>
              <a:t> </a:t>
            </a:r>
            <a:r>
              <a:rPr lang="en-US" dirty="0" err="1" smtClean="0"/>
              <a:t>preve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molecular </a:t>
            </a:r>
            <a:r>
              <a:rPr lang="en-US" dirty="0" err="1" smtClean="0"/>
              <a:t>não</a:t>
            </a:r>
            <a:r>
              <a:rPr lang="en-US" dirty="0" smtClean="0"/>
              <a:t> linear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estado</a:t>
            </a:r>
            <a:r>
              <a:rPr lang="en-US" dirty="0" smtClean="0"/>
              <a:t> </a:t>
            </a:r>
            <a:r>
              <a:rPr lang="en-US" dirty="0" err="1" smtClean="0"/>
              <a:t>eletrônico</a:t>
            </a:r>
            <a:r>
              <a:rPr lang="en-US" dirty="0" smtClean="0"/>
              <a:t> </a:t>
            </a:r>
            <a:r>
              <a:rPr lang="en-US" dirty="0" err="1" smtClean="0"/>
              <a:t>degenerado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instável</a:t>
            </a:r>
            <a:r>
              <a:rPr lang="en-US" dirty="0" smtClean="0"/>
              <a:t> e </a:t>
            </a:r>
            <a:r>
              <a:rPr lang="en-US" dirty="0" err="1" smtClean="0"/>
              <a:t>sofrerá</a:t>
            </a:r>
            <a:r>
              <a:rPr lang="en-US" dirty="0" smtClean="0"/>
              <a:t> </a:t>
            </a:r>
            <a:r>
              <a:rPr lang="en-US" dirty="0" err="1" smtClean="0"/>
              <a:t>distroção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formar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simetria</a:t>
            </a:r>
            <a:r>
              <a:rPr lang="en-US" dirty="0" smtClean="0"/>
              <a:t> e </a:t>
            </a:r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energia</a:t>
            </a:r>
            <a:r>
              <a:rPr lang="en-US" dirty="0" smtClean="0"/>
              <a:t>, </a:t>
            </a:r>
            <a:r>
              <a:rPr lang="en-US" dirty="0" err="1" smtClean="0"/>
              <a:t>perdendo</a:t>
            </a:r>
            <a:r>
              <a:rPr lang="en-US" dirty="0" smtClean="0"/>
              <a:t> a </a:t>
            </a:r>
            <a:r>
              <a:rPr lang="en-US" dirty="0" err="1" smtClean="0"/>
              <a:t>degenerecência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causa</a:t>
            </a:r>
            <a:r>
              <a:rPr lang="en-US" dirty="0" smtClean="0"/>
              <a:t> </a:t>
            </a:r>
            <a:r>
              <a:rPr lang="en-US" dirty="0" err="1" smtClean="0"/>
              <a:t>disto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Para um </a:t>
            </a:r>
            <a:r>
              <a:rPr lang="en-US" dirty="0" err="1" smtClean="0"/>
              <a:t>complexo</a:t>
            </a:r>
            <a:r>
              <a:rPr lang="en-US" dirty="0" smtClean="0"/>
              <a:t> de alto spin </a:t>
            </a:r>
            <a:r>
              <a:rPr lang="en-US" i="1" dirty="0" smtClean="0"/>
              <a:t>d</a:t>
            </a:r>
            <a:r>
              <a:rPr lang="en-US" baseline="30000" dirty="0" smtClean="0"/>
              <a:t>4</a:t>
            </a:r>
            <a:r>
              <a:rPr lang="en-US" dirty="0" smtClean="0"/>
              <a:t> , a </a:t>
            </a:r>
            <a:r>
              <a:rPr lang="en-US" dirty="0" err="1" smtClean="0"/>
              <a:t>configuração</a:t>
            </a:r>
            <a:r>
              <a:rPr lang="en-US" dirty="0" smtClean="0"/>
              <a:t> </a:t>
            </a:r>
            <a:r>
              <a:rPr lang="en-US" dirty="0" err="1" smtClean="0"/>
              <a:t>eletrônica</a:t>
            </a:r>
            <a:r>
              <a:rPr lang="en-US" dirty="0" smtClean="0"/>
              <a:t> é </a:t>
            </a:r>
            <a:r>
              <a:rPr lang="en-US" i="1" dirty="0" smtClean="0"/>
              <a:t>t</a:t>
            </a:r>
            <a:r>
              <a:rPr lang="en-US" i="1" baseline="-25000" dirty="0" smtClean="0"/>
              <a:t>2g</a:t>
            </a:r>
            <a:r>
              <a:rPr lang="en-US" baseline="30000" dirty="0" smtClean="0"/>
              <a:t>3</a:t>
            </a:r>
            <a:r>
              <a:rPr lang="en-US" i="1" dirty="0" smtClean="0"/>
              <a:t>e</a:t>
            </a:r>
            <a:r>
              <a:rPr lang="en-US" i="1" baseline="-25000" dirty="0" smtClean="0"/>
              <a:t>g</a:t>
            </a:r>
            <a:r>
              <a:rPr lang="en-US" baseline="30000" dirty="0" smtClean="0"/>
              <a:t>1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 </a:t>
            </a:r>
            <a:r>
              <a:rPr lang="en-US" dirty="0" err="1" smtClean="0"/>
              <a:t>elétron</a:t>
            </a:r>
            <a:r>
              <a:rPr lang="en-US" dirty="0" smtClean="0"/>
              <a:t>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g</a:t>
            </a:r>
            <a:r>
              <a:rPr lang="en-US" dirty="0" smtClean="0"/>
              <a:t> tem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ocupar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o </a:t>
            </a:r>
            <a:r>
              <a:rPr lang="en-US" i="1" dirty="0" smtClean="0"/>
              <a:t>d</a:t>
            </a:r>
            <a:r>
              <a:rPr lang="en-US" i="1" baseline="-25000" dirty="0" smtClean="0"/>
              <a:t>z</a:t>
            </a:r>
            <a:r>
              <a:rPr lang="en-US" i="1" baseline="30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o </a:t>
            </a:r>
            <a:r>
              <a:rPr lang="en-US" i="1" dirty="0" smtClean="0"/>
              <a:t>d</a:t>
            </a:r>
            <a:r>
              <a:rPr lang="en-US" i="1" baseline="-25000" dirty="0" smtClean="0"/>
              <a:t>x</a:t>
            </a:r>
            <a:r>
              <a:rPr lang="en-US" i="1" baseline="30000" dirty="0" smtClean="0"/>
              <a:t>2</a:t>
            </a:r>
            <a:r>
              <a:rPr lang="en-US" i="1" baseline="-25000" dirty="0" smtClean="0"/>
              <a:t>-y</a:t>
            </a:r>
            <a:r>
              <a:rPr lang="en-US" i="1" baseline="30000" dirty="0" smtClean="0"/>
              <a:t>2</a:t>
            </a:r>
            <a:endParaRPr lang="en-US" i="1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Se o orbital </a:t>
            </a:r>
            <a:r>
              <a:rPr lang="en-US" i="1" dirty="0" smtClean="0"/>
              <a:t>d</a:t>
            </a:r>
            <a:r>
              <a:rPr lang="en-US" i="1" baseline="-25000" dirty="0" smtClean="0"/>
              <a:t>z</a:t>
            </a:r>
            <a:r>
              <a:rPr lang="en-US" i="1" baseline="30000" dirty="0" smtClean="0"/>
              <a:t>2</a:t>
            </a:r>
            <a:r>
              <a:rPr lang="en-US" dirty="0" smtClean="0"/>
              <a:t> for </a:t>
            </a:r>
            <a:r>
              <a:rPr lang="en-US" dirty="0" err="1" smtClean="0"/>
              <a:t>ocupado</a:t>
            </a:r>
            <a:r>
              <a:rPr lang="en-US" dirty="0" smtClean="0"/>
              <a:t> </a:t>
            </a:r>
            <a:r>
              <a:rPr lang="en-US" dirty="0" err="1" smtClean="0"/>
              <a:t>haverá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repulsão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dos </a:t>
            </a:r>
            <a:r>
              <a:rPr lang="en-US" dirty="0" err="1" smtClean="0"/>
              <a:t>ligantes</a:t>
            </a:r>
            <a:r>
              <a:rPr lang="en-US" dirty="0" smtClean="0"/>
              <a:t> </a:t>
            </a:r>
            <a:r>
              <a:rPr lang="en-US" dirty="0" err="1" smtClean="0"/>
              <a:t>axiais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octaédrico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 o orbital </a:t>
            </a:r>
            <a:r>
              <a:rPr lang="en-US" i="1" dirty="0" smtClean="0"/>
              <a:t>d</a:t>
            </a:r>
            <a:r>
              <a:rPr lang="en-US" i="1" baseline="-25000" dirty="0" smtClean="0"/>
              <a:t>x</a:t>
            </a:r>
            <a:r>
              <a:rPr lang="en-US" i="1" baseline="30000" dirty="0" smtClean="0"/>
              <a:t>2</a:t>
            </a:r>
            <a:r>
              <a:rPr lang="en-US" i="1" baseline="-25000" dirty="0" smtClean="0"/>
              <a:t>-y</a:t>
            </a:r>
            <a:r>
              <a:rPr lang="en-US" i="1" baseline="30000" dirty="0" smtClean="0"/>
              <a:t>2</a:t>
            </a:r>
            <a:r>
              <a:rPr lang="en-US" dirty="0" smtClean="0"/>
              <a:t> for </a:t>
            </a:r>
            <a:r>
              <a:rPr lang="en-US" dirty="0" err="1" smtClean="0"/>
              <a:t>ocupado</a:t>
            </a:r>
            <a:r>
              <a:rPr lang="en-US" dirty="0" smtClean="0"/>
              <a:t> </a:t>
            </a:r>
            <a:r>
              <a:rPr lang="en-US" dirty="0" err="1" smtClean="0"/>
              <a:t>haverá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repulsão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dos </a:t>
            </a:r>
            <a:r>
              <a:rPr lang="en-US" dirty="0" err="1" smtClean="0"/>
              <a:t>ligantes</a:t>
            </a:r>
            <a:r>
              <a:rPr lang="en-US" dirty="0" smtClean="0"/>
              <a:t> </a:t>
            </a:r>
            <a:r>
              <a:rPr lang="en-US" dirty="0" err="1" smtClean="0"/>
              <a:t>equatoriais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octaédrico</a:t>
            </a:r>
            <a:r>
              <a:rPr lang="en-US" dirty="0" smtClean="0"/>
              <a:t>.</a:t>
            </a:r>
            <a:endParaRPr lang="en-US" i="1" baseline="300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Distorções</a:t>
            </a:r>
            <a:r>
              <a:rPr lang="en-US" dirty="0" smtClean="0"/>
              <a:t> de </a:t>
            </a:r>
            <a:r>
              <a:rPr lang="en-US" dirty="0" err="1" smtClean="0"/>
              <a:t>Jahn</a:t>
            </a:r>
            <a:r>
              <a:rPr lang="en-US" dirty="0" smtClean="0"/>
              <a:t>-Teller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Efeito</a:t>
            </a:r>
            <a:r>
              <a:rPr lang="en-US" dirty="0" smtClean="0"/>
              <a:t> </a:t>
            </a:r>
            <a:r>
              <a:rPr lang="en-US" dirty="0" err="1" smtClean="0"/>
              <a:t>Jahn</a:t>
            </a:r>
            <a:r>
              <a:rPr lang="en-US" dirty="0" smtClean="0"/>
              <a:t>-Teller 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4196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repulsões</a:t>
            </a:r>
            <a:r>
              <a:rPr lang="en-US" dirty="0" smtClean="0"/>
              <a:t> </a:t>
            </a:r>
            <a:r>
              <a:rPr lang="en-US" dirty="0" err="1" smtClean="0"/>
              <a:t>resultam</a:t>
            </a:r>
            <a:r>
              <a:rPr lang="en-US" dirty="0" smtClean="0"/>
              <a:t> num </a:t>
            </a:r>
            <a:r>
              <a:rPr lang="en-US" dirty="0" err="1" smtClean="0"/>
              <a:t>alongamento</a:t>
            </a:r>
            <a:r>
              <a:rPr lang="en-US" dirty="0" smtClean="0"/>
              <a:t> das </a:t>
            </a:r>
            <a:r>
              <a:rPr lang="en-US" dirty="0" err="1" smtClean="0"/>
              <a:t>ligações</a:t>
            </a:r>
            <a:r>
              <a:rPr lang="en-US" dirty="0" smtClean="0"/>
              <a:t> 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ligantes</a:t>
            </a:r>
            <a:r>
              <a:rPr lang="en-US" dirty="0" smtClean="0"/>
              <a:t> </a:t>
            </a:r>
            <a:r>
              <a:rPr lang="en-US" dirty="0" err="1" smtClean="0"/>
              <a:t>axiais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equatoriais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Tx/>
              <a:buNone/>
            </a:pPr>
            <a:r>
              <a:rPr lang="en-US" i="1" baseline="30000" dirty="0" smtClean="0"/>
              <a:t>                       </a:t>
            </a:r>
            <a:r>
              <a:rPr lang="en-US" baseline="30000" dirty="0" err="1" smtClean="0"/>
              <a:t>alongamento</a:t>
            </a:r>
            <a:r>
              <a:rPr lang="en-US" baseline="30000" dirty="0" smtClean="0"/>
              <a:t> axial     </a:t>
            </a:r>
            <a:r>
              <a:rPr lang="en-US" baseline="30000" dirty="0" err="1" smtClean="0"/>
              <a:t>alongamento</a:t>
            </a:r>
            <a:r>
              <a:rPr lang="en-US" baseline="30000" dirty="0" smtClean="0"/>
              <a:t> equatorial</a:t>
            </a:r>
          </a:p>
        </p:txBody>
      </p:sp>
      <p:pic>
        <p:nvPicPr>
          <p:cNvPr id="83972" name="Picture 4" descr="H:\jahn-tell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505200"/>
            <a:ext cx="3733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Distorções</a:t>
            </a:r>
            <a:r>
              <a:rPr lang="en-US" dirty="0" smtClean="0"/>
              <a:t> de </a:t>
            </a:r>
            <a:r>
              <a:rPr lang="en-US" dirty="0" err="1" smtClean="0"/>
              <a:t>Jahn</a:t>
            </a:r>
            <a:r>
              <a:rPr lang="en-US" dirty="0" smtClean="0"/>
              <a:t>-Teller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Efeito</a:t>
            </a:r>
            <a:r>
              <a:rPr lang="en-US" dirty="0" smtClean="0"/>
              <a:t> </a:t>
            </a:r>
            <a:r>
              <a:rPr lang="en-US" dirty="0" err="1" smtClean="0"/>
              <a:t>Jahn</a:t>
            </a:r>
            <a:r>
              <a:rPr lang="en-US" dirty="0" smtClean="0"/>
              <a:t>-Teller 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7"/>
          <p:cNvGrpSpPr>
            <a:grpSpLocks/>
          </p:cNvGrpSpPr>
          <p:nvPr/>
        </p:nvGrpSpPr>
        <p:grpSpPr bwMode="auto">
          <a:xfrm>
            <a:off x="2586038" y="4419600"/>
            <a:ext cx="1282700" cy="1484313"/>
            <a:chOff x="576" y="2032"/>
            <a:chExt cx="808" cy="935"/>
          </a:xfrm>
        </p:grpSpPr>
        <p:sp>
          <p:nvSpPr>
            <p:cNvPr id="9250" name="Oval 99"/>
            <p:cNvSpPr>
              <a:spLocks noChangeArrowheads="1"/>
            </p:cNvSpPr>
            <p:nvPr/>
          </p:nvSpPr>
          <p:spPr bwMode="auto">
            <a:xfrm rot="-2324790">
              <a:off x="1053" y="2488"/>
              <a:ext cx="261" cy="479"/>
            </a:xfrm>
            <a:prstGeom prst="ellipse">
              <a:avLst/>
            </a:prstGeom>
            <a:solidFill>
              <a:srgbClr val="7030A0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249" name="AutoShape 98"/>
            <p:cNvSpPr>
              <a:spLocks noChangeArrowheads="1"/>
            </p:cNvSpPr>
            <p:nvPr/>
          </p:nvSpPr>
          <p:spPr bwMode="auto">
            <a:xfrm rot="2980307">
              <a:off x="593" y="2361"/>
              <a:ext cx="768" cy="237"/>
            </a:xfrm>
            <a:prstGeom prst="parallelogram">
              <a:avLst>
                <a:gd name="adj" fmla="val 64990"/>
              </a:avLst>
            </a:prstGeom>
            <a:solidFill>
              <a:srgbClr val="7030A0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251" name="Arc 100"/>
            <p:cNvSpPr>
              <a:spLocks/>
            </p:cNvSpPr>
            <p:nvPr/>
          </p:nvSpPr>
          <p:spPr bwMode="auto">
            <a:xfrm rot="3119503" flipV="1">
              <a:off x="1122" y="2692"/>
              <a:ext cx="269" cy="255"/>
            </a:xfrm>
            <a:custGeom>
              <a:avLst/>
              <a:gdLst>
                <a:gd name="T0" fmla="*/ 0 w 30050"/>
                <a:gd name="T1" fmla="*/ 0 h 43200"/>
                <a:gd name="T2" fmla="*/ 0 w 30050"/>
                <a:gd name="T3" fmla="*/ 0 h 43200"/>
                <a:gd name="T4" fmla="*/ 0 w 30050"/>
                <a:gd name="T5" fmla="*/ 0 h 43200"/>
                <a:gd name="T6" fmla="*/ 0 60000 65536"/>
                <a:gd name="T7" fmla="*/ 0 60000 65536"/>
                <a:gd name="T8" fmla="*/ 0 60000 65536"/>
                <a:gd name="T9" fmla="*/ 0 w 30050"/>
                <a:gd name="T10" fmla="*/ 0 h 43200"/>
                <a:gd name="T11" fmla="*/ 30050 w 3005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050" h="43200" fill="none" extrusionOk="0">
                  <a:moveTo>
                    <a:pt x="-1" y="1721"/>
                  </a:moveTo>
                  <a:cubicBezTo>
                    <a:pt x="2672" y="585"/>
                    <a:pt x="5546" y="-1"/>
                    <a:pt x="8450" y="0"/>
                  </a:cubicBezTo>
                  <a:cubicBezTo>
                    <a:pt x="20379" y="0"/>
                    <a:pt x="30050" y="9670"/>
                    <a:pt x="30050" y="21600"/>
                  </a:cubicBezTo>
                  <a:cubicBezTo>
                    <a:pt x="30050" y="33529"/>
                    <a:pt x="20379" y="43200"/>
                    <a:pt x="8450" y="43200"/>
                  </a:cubicBezTo>
                  <a:cubicBezTo>
                    <a:pt x="7641" y="43200"/>
                    <a:pt x="6834" y="43154"/>
                    <a:pt x="6030" y="43064"/>
                  </a:cubicBezTo>
                </a:path>
                <a:path w="30050" h="43200" stroke="0" extrusionOk="0">
                  <a:moveTo>
                    <a:pt x="-1" y="1721"/>
                  </a:moveTo>
                  <a:cubicBezTo>
                    <a:pt x="2672" y="585"/>
                    <a:pt x="5546" y="-1"/>
                    <a:pt x="8450" y="0"/>
                  </a:cubicBezTo>
                  <a:cubicBezTo>
                    <a:pt x="20379" y="0"/>
                    <a:pt x="30050" y="9670"/>
                    <a:pt x="30050" y="21600"/>
                  </a:cubicBezTo>
                  <a:cubicBezTo>
                    <a:pt x="30050" y="33529"/>
                    <a:pt x="20379" y="43200"/>
                    <a:pt x="8450" y="43200"/>
                  </a:cubicBezTo>
                  <a:cubicBezTo>
                    <a:pt x="7641" y="43200"/>
                    <a:pt x="6834" y="43154"/>
                    <a:pt x="6030" y="43064"/>
                  </a:cubicBezTo>
                  <a:lnTo>
                    <a:pt x="8450" y="21600"/>
                  </a:lnTo>
                  <a:close/>
                </a:path>
              </a:pathLst>
            </a:custGeom>
            <a:solidFill>
              <a:srgbClr val="7030A0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252" name="Line 101"/>
            <p:cNvSpPr>
              <a:spLocks noChangeShapeType="1"/>
            </p:cNvSpPr>
            <p:nvPr/>
          </p:nvSpPr>
          <p:spPr bwMode="auto">
            <a:xfrm>
              <a:off x="576" y="2182"/>
              <a:ext cx="497" cy="60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253" name="Line 102"/>
            <p:cNvSpPr>
              <a:spLocks noChangeShapeType="1"/>
            </p:cNvSpPr>
            <p:nvPr/>
          </p:nvSpPr>
          <p:spPr bwMode="auto">
            <a:xfrm>
              <a:off x="775" y="2032"/>
              <a:ext cx="553" cy="68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9241" name="Rectangle 95"/>
          <p:cNvSpPr>
            <a:spLocks noChangeArrowheads="1"/>
          </p:cNvSpPr>
          <p:nvPr/>
        </p:nvSpPr>
        <p:spPr bwMode="auto">
          <a:xfrm>
            <a:off x="3276600" y="304800"/>
            <a:ext cx="5638800" cy="228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340" name="Rectangle 54"/>
          <p:cNvSpPr>
            <a:spLocks noChangeArrowheads="1"/>
          </p:cNvSpPr>
          <p:nvPr/>
        </p:nvSpPr>
        <p:spPr bwMode="auto">
          <a:xfrm>
            <a:off x="200025" y="74613"/>
            <a:ext cx="2881313" cy="461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>
                <a:latin typeface="Calibri" pitchFamily="34" charset="0"/>
              </a:rPr>
              <a:t>Cores nos Complexos</a:t>
            </a:r>
            <a:endParaRPr lang="en-GB" sz="2400" b="1" baseline="-20000">
              <a:latin typeface="Calibri" pitchFamily="34" charset="0"/>
            </a:endParaRPr>
          </a:p>
        </p:txBody>
      </p:sp>
      <p:sp>
        <p:nvSpPr>
          <p:cNvPr id="14341" name="Rectangle 62"/>
          <p:cNvSpPr>
            <a:spLocks noChangeArrowheads="1"/>
          </p:cNvSpPr>
          <p:nvPr/>
        </p:nvSpPr>
        <p:spPr bwMode="auto">
          <a:xfrm>
            <a:off x="4640263" y="561975"/>
            <a:ext cx="3952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>
                <a:solidFill>
                  <a:srgbClr val="FFDE07"/>
                </a:solidFill>
                <a:latin typeface="Calibri" pitchFamily="34" charset="0"/>
              </a:rPr>
              <a:t>e</a:t>
            </a:r>
            <a:r>
              <a:rPr lang="en-GB" baseline="-20000">
                <a:solidFill>
                  <a:srgbClr val="FFDE07"/>
                </a:solidFill>
                <a:latin typeface="Calibri" pitchFamily="34" charset="0"/>
              </a:rPr>
              <a:t>g</a:t>
            </a:r>
            <a:endParaRPr lang="en-GB">
              <a:solidFill>
                <a:srgbClr val="FFDE07"/>
              </a:solidFill>
              <a:latin typeface="Times"/>
            </a:endParaRPr>
          </a:p>
        </p:txBody>
      </p: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3871913" y="866775"/>
            <a:ext cx="784225" cy="0"/>
            <a:chOff x="3792" y="2736"/>
            <a:chExt cx="528" cy="0"/>
          </a:xfrm>
        </p:grpSpPr>
        <p:sp>
          <p:nvSpPr>
            <p:cNvPr id="9262" name="Line 64"/>
            <p:cNvSpPr>
              <a:spLocks noChangeShapeType="1"/>
            </p:cNvSpPr>
            <p:nvPr/>
          </p:nvSpPr>
          <p:spPr bwMode="auto">
            <a:xfrm>
              <a:off x="4080" y="2736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263" name="Line 65"/>
            <p:cNvSpPr>
              <a:spLocks noChangeShapeType="1"/>
            </p:cNvSpPr>
            <p:nvPr/>
          </p:nvSpPr>
          <p:spPr bwMode="auto">
            <a:xfrm>
              <a:off x="3792" y="2736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3657600" y="1898650"/>
            <a:ext cx="1211263" cy="0"/>
            <a:chOff x="3648" y="3408"/>
            <a:chExt cx="816" cy="0"/>
          </a:xfrm>
        </p:grpSpPr>
        <p:sp>
          <p:nvSpPr>
            <p:cNvPr id="9259" name="Line 67"/>
            <p:cNvSpPr>
              <a:spLocks noChangeShapeType="1"/>
            </p:cNvSpPr>
            <p:nvPr/>
          </p:nvSpPr>
          <p:spPr bwMode="auto">
            <a:xfrm>
              <a:off x="3936" y="3408"/>
              <a:ext cx="2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260" name="Line 68"/>
            <p:cNvSpPr>
              <a:spLocks noChangeShapeType="1"/>
            </p:cNvSpPr>
            <p:nvPr/>
          </p:nvSpPr>
          <p:spPr bwMode="auto">
            <a:xfrm>
              <a:off x="3648" y="3408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261" name="Line 69"/>
            <p:cNvSpPr>
              <a:spLocks noChangeShapeType="1"/>
            </p:cNvSpPr>
            <p:nvPr/>
          </p:nvSpPr>
          <p:spPr bwMode="auto">
            <a:xfrm>
              <a:off x="4224" y="3408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4344" name="Rectangle 70"/>
          <p:cNvSpPr>
            <a:spLocks noChangeArrowheads="1"/>
          </p:cNvSpPr>
          <p:nvPr/>
        </p:nvSpPr>
        <p:spPr bwMode="auto">
          <a:xfrm>
            <a:off x="4953000" y="1676400"/>
            <a:ext cx="415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>
                <a:solidFill>
                  <a:srgbClr val="FFDE07"/>
                </a:solidFill>
                <a:latin typeface="Calibri" pitchFamily="34" charset="0"/>
              </a:rPr>
              <a:t>t</a:t>
            </a:r>
            <a:r>
              <a:rPr lang="en-GB" baseline="-20000">
                <a:solidFill>
                  <a:srgbClr val="FFDE07"/>
                </a:solidFill>
                <a:latin typeface="Calibri" pitchFamily="34" charset="0"/>
              </a:rPr>
              <a:t>2g</a:t>
            </a:r>
            <a:endParaRPr lang="en-GB">
              <a:solidFill>
                <a:srgbClr val="FFDE07"/>
              </a:solidFill>
              <a:latin typeface="Times"/>
            </a:endParaRPr>
          </a:p>
        </p:txBody>
      </p:sp>
      <p:sp>
        <p:nvSpPr>
          <p:cNvPr id="14345" name="Rectangle 71"/>
          <p:cNvSpPr>
            <a:spLocks noChangeArrowheads="1"/>
          </p:cNvSpPr>
          <p:nvPr/>
        </p:nvSpPr>
        <p:spPr bwMode="auto">
          <a:xfrm>
            <a:off x="1023938" y="685800"/>
            <a:ext cx="1338262" cy="50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>
                <a:latin typeface="Calibri" pitchFamily="34" charset="0"/>
              </a:rPr>
              <a:t>[Ti(OH</a:t>
            </a:r>
            <a:r>
              <a:rPr lang="en-GB" baseline="-25000">
                <a:latin typeface="Calibri" pitchFamily="34" charset="0"/>
              </a:rPr>
              <a:t>2</a:t>
            </a:r>
            <a:r>
              <a:rPr lang="en-GB">
                <a:latin typeface="Calibri" pitchFamily="34" charset="0"/>
              </a:rPr>
              <a:t>)</a:t>
            </a:r>
            <a:r>
              <a:rPr lang="en-GB" baseline="-25000">
                <a:latin typeface="Calibri" pitchFamily="34" charset="0"/>
              </a:rPr>
              <a:t>6</a:t>
            </a:r>
            <a:r>
              <a:rPr lang="en-GB">
                <a:latin typeface="Calibri" pitchFamily="34" charset="0"/>
              </a:rPr>
              <a:t>]</a:t>
            </a:r>
            <a:r>
              <a:rPr lang="en-GB" baseline="30000">
                <a:latin typeface="Calibri" pitchFamily="34" charset="0"/>
              </a:rPr>
              <a:t>3+</a:t>
            </a:r>
          </a:p>
        </p:txBody>
      </p:sp>
      <p:sp>
        <p:nvSpPr>
          <p:cNvPr id="14346" name="Line 73"/>
          <p:cNvSpPr>
            <a:spLocks noChangeShapeType="1"/>
          </p:cNvSpPr>
          <p:nvPr/>
        </p:nvSpPr>
        <p:spPr bwMode="auto">
          <a:xfrm flipV="1">
            <a:off x="3757613" y="1706563"/>
            <a:ext cx="0" cy="381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Line 74"/>
          <p:cNvSpPr>
            <a:spLocks noChangeShapeType="1"/>
          </p:cNvSpPr>
          <p:nvPr/>
        </p:nvSpPr>
        <p:spPr bwMode="auto">
          <a:xfrm flipH="1">
            <a:off x="3432175" y="4556125"/>
            <a:ext cx="3810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" name="Line 75"/>
          <p:cNvSpPr>
            <a:spLocks noChangeShapeType="1"/>
          </p:cNvSpPr>
          <p:nvPr/>
        </p:nvSpPr>
        <p:spPr bwMode="auto">
          <a:xfrm flipH="1">
            <a:off x="3584575" y="4784725"/>
            <a:ext cx="3810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9227" name="Line 76"/>
          <p:cNvSpPr>
            <a:spLocks noChangeShapeType="1"/>
          </p:cNvSpPr>
          <p:nvPr/>
        </p:nvSpPr>
        <p:spPr bwMode="auto">
          <a:xfrm flipH="1">
            <a:off x="3736975" y="5013325"/>
            <a:ext cx="3810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9228" name="Line 77"/>
          <p:cNvSpPr>
            <a:spLocks noChangeShapeType="1"/>
          </p:cNvSpPr>
          <p:nvPr/>
        </p:nvSpPr>
        <p:spPr bwMode="auto">
          <a:xfrm flipH="1">
            <a:off x="2441575" y="5257800"/>
            <a:ext cx="3810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9229" name="Line 78"/>
          <p:cNvSpPr>
            <a:spLocks noChangeShapeType="1"/>
          </p:cNvSpPr>
          <p:nvPr/>
        </p:nvSpPr>
        <p:spPr bwMode="auto">
          <a:xfrm flipH="1">
            <a:off x="2746375" y="5715000"/>
            <a:ext cx="3810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4352" name="Rectangle 79"/>
          <p:cNvSpPr>
            <a:spLocks noChangeArrowheads="1"/>
          </p:cNvSpPr>
          <p:nvPr/>
        </p:nvSpPr>
        <p:spPr bwMode="auto">
          <a:xfrm>
            <a:off x="3846513" y="4246563"/>
            <a:ext cx="12684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600">
                <a:latin typeface="Helvetica" charset="0"/>
              </a:rPr>
              <a:t>Luz Branca</a:t>
            </a:r>
          </a:p>
          <a:p>
            <a:pPr algn="ctr"/>
            <a:r>
              <a:rPr lang="en-GB" sz="1600">
                <a:latin typeface="Helvetica" charset="0"/>
              </a:rPr>
              <a:t>400-700 nm</a:t>
            </a:r>
            <a:endParaRPr lang="en-GB" sz="1600">
              <a:latin typeface="Times"/>
            </a:endParaRPr>
          </a:p>
        </p:txBody>
      </p:sp>
      <p:sp>
        <p:nvSpPr>
          <p:cNvPr id="14353" name="Rectangle 80"/>
          <p:cNvSpPr>
            <a:spLocks noChangeArrowheads="1"/>
          </p:cNvSpPr>
          <p:nvPr/>
        </p:nvSpPr>
        <p:spPr bwMode="auto">
          <a:xfrm>
            <a:off x="0" y="5429250"/>
            <a:ext cx="309403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GB" sz="1600">
                <a:latin typeface="Helvetica" charset="0"/>
              </a:rPr>
              <a:t>Violeta-Azul: 400-480 nm           </a:t>
            </a:r>
          </a:p>
          <a:p>
            <a:pPr algn="r">
              <a:lnSpc>
                <a:spcPct val="80000"/>
              </a:lnSpc>
            </a:pPr>
            <a:r>
              <a:rPr lang="en-GB" sz="1600">
                <a:latin typeface="Helvetica" charset="0"/>
              </a:rPr>
              <a:t>       </a:t>
            </a:r>
          </a:p>
          <a:p>
            <a:pPr algn="r">
              <a:lnSpc>
                <a:spcPct val="80000"/>
              </a:lnSpc>
            </a:pPr>
            <a:r>
              <a:rPr lang="en-GB" sz="1600">
                <a:latin typeface="Helvetica" charset="0"/>
              </a:rPr>
              <a:t>Amarelo-verde: 480-590 nm     </a:t>
            </a:r>
          </a:p>
          <a:p>
            <a:pPr algn="r">
              <a:lnSpc>
                <a:spcPct val="80000"/>
              </a:lnSpc>
            </a:pPr>
            <a:r>
              <a:rPr lang="en-GB" sz="1600">
                <a:latin typeface="Helvetica" charset="0"/>
              </a:rPr>
              <a:t>  </a:t>
            </a:r>
          </a:p>
          <a:p>
            <a:pPr algn="r">
              <a:lnSpc>
                <a:spcPct val="80000"/>
              </a:lnSpc>
            </a:pPr>
            <a:r>
              <a:rPr lang="en-GB" sz="1600">
                <a:latin typeface="Helvetica" charset="0"/>
              </a:rPr>
              <a:t>Laranja-Vermelho: 590-700 nm</a:t>
            </a:r>
          </a:p>
        </p:txBody>
      </p:sp>
      <p:sp>
        <p:nvSpPr>
          <p:cNvPr id="4" name="Line 81"/>
          <p:cNvSpPr>
            <a:spLocks noChangeShapeType="1"/>
          </p:cNvSpPr>
          <p:nvPr/>
        </p:nvSpPr>
        <p:spPr bwMode="auto">
          <a:xfrm rot="16200000" flipV="1">
            <a:off x="5943600" y="993775"/>
            <a:ext cx="0" cy="91440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4355" name="Text Box 82"/>
          <p:cNvSpPr txBox="1">
            <a:spLocks noChangeArrowheads="1"/>
          </p:cNvSpPr>
          <p:nvPr/>
        </p:nvSpPr>
        <p:spPr bwMode="auto">
          <a:xfrm>
            <a:off x="5410200" y="9906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i="1">
                <a:latin typeface="Helvetica" charset="0"/>
              </a:rPr>
              <a:t>h</a:t>
            </a:r>
            <a:r>
              <a:rPr lang="en-GB" sz="2000" i="1">
                <a:latin typeface="Symbol" pitchFamily="18" charset="2"/>
              </a:rPr>
              <a:t>n</a:t>
            </a:r>
            <a:endParaRPr lang="en-GB" sz="2000" i="1">
              <a:latin typeface="Helvetica" charset="0"/>
            </a:endParaRPr>
          </a:p>
        </p:txBody>
      </p:sp>
      <p:sp>
        <p:nvSpPr>
          <p:cNvPr id="14356" name="Rectangle 83"/>
          <p:cNvSpPr>
            <a:spLocks noChangeArrowheads="1"/>
          </p:cNvSpPr>
          <p:nvPr/>
        </p:nvSpPr>
        <p:spPr bwMode="auto">
          <a:xfrm>
            <a:off x="7764463" y="590550"/>
            <a:ext cx="3952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>
                <a:solidFill>
                  <a:srgbClr val="FFDE07"/>
                </a:solidFill>
                <a:latin typeface="Calibri" pitchFamily="34" charset="0"/>
              </a:rPr>
              <a:t>e</a:t>
            </a:r>
            <a:r>
              <a:rPr lang="en-GB" baseline="-20000">
                <a:solidFill>
                  <a:srgbClr val="FFDE07"/>
                </a:solidFill>
                <a:latin typeface="Calibri" pitchFamily="34" charset="0"/>
              </a:rPr>
              <a:t>g</a:t>
            </a:r>
            <a:endParaRPr lang="en-GB">
              <a:solidFill>
                <a:srgbClr val="FFDE07"/>
              </a:solidFill>
              <a:latin typeface="Times"/>
            </a:endParaRPr>
          </a:p>
        </p:txBody>
      </p:sp>
      <p:grpSp>
        <p:nvGrpSpPr>
          <p:cNvPr id="8" name="Group 84"/>
          <p:cNvGrpSpPr>
            <a:grpSpLocks/>
          </p:cNvGrpSpPr>
          <p:nvPr/>
        </p:nvGrpSpPr>
        <p:grpSpPr bwMode="auto">
          <a:xfrm>
            <a:off x="6996113" y="895350"/>
            <a:ext cx="784225" cy="0"/>
            <a:chOff x="3792" y="2736"/>
            <a:chExt cx="528" cy="0"/>
          </a:xfrm>
        </p:grpSpPr>
        <p:sp>
          <p:nvSpPr>
            <p:cNvPr id="9257" name="Line 85"/>
            <p:cNvSpPr>
              <a:spLocks noChangeShapeType="1"/>
            </p:cNvSpPr>
            <p:nvPr/>
          </p:nvSpPr>
          <p:spPr bwMode="auto">
            <a:xfrm>
              <a:off x="4080" y="2736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258" name="Line 86"/>
            <p:cNvSpPr>
              <a:spLocks noChangeShapeType="1"/>
            </p:cNvSpPr>
            <p:nvPr/>
          </p:nvSpPr>
          <p:spPr bwMode="auto">
            <a:xfrm>
              <a:off x="3792" y="2736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9" name="Group 87"/>
          <p:cNvGrpSpPr>
            <a:grpSpLocks/>
          </p:cNvGrpSpPr>
          <p:nvPr/>
        </p:nvGrpSpPr>
        <p:grpSpPr bwMode="auto">
          <a:xfrm>
            <a:off x="6781800" y="1927225"/>
            <a:ext cx="1211263" cy="0"/>
            <a:chOff x="3648" y="3408"/>
            <a:chExt cx="816" cy="0"/>
          </a:xfrm>
        </p:grpSpPr>
        <p:sp>
          <p:nvSpPr>
            <p:cNvPr id="9254" name="Line 88"/>
            <p:cNvSpPr>
              <a:spLocks noChangeShapeType="1"/>
            </p:cNvSpPr>
            <p:nvPr/>
          </p:nvSpPr>
          <p:spPr bwMode="auto">
            <a:xfrm>
              <a:off x="3936" y="3408"/>
              <a:ext cx="2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255" name="Line 89"/>
            <p:cNvSpPr>
              <a:spLocks noChangeShapeType="1"/>
            </p:cNvSpPr>
            <p:nvPr/>
          </p:nvSpPr>
          <p:spPr bwMode="auto">
            <a:xfrm>
              <a:off x="3648" y="3408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256" name="Line 90"/>
            <p:cNvSpPr>
              <a:spLocks noChangeShapeType="1"/>
            </p:cNvSpPr>
            <p:nvPr/>
          </p:nvSpPr>
          <p:spPr bwMode="auto">
            <a:xfrm>
              <a:off x="4224" y="3408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4359" name="Rectangle 91"/>
          <p:cNvSpPr>
            <a:spLocks noChangeArrowheads="1"/>
          </p:cNvSpPr>
          <p:nvPr/>
        </p:nvSpPr>
        <p:spPr bwMode="auto">
          <a:xfrm>
            <a:off x="8077200" y="1704975"/>
            <a:ext cx="415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>
                <a:solidFill>
                  <a:srgbClr val="FFDE07"/>
                </a:solidFill>
                <a:latin typeface="Calibri" pitchFamily="34" charset="0"/>
              </a:rPr>
              <a:t>t</a:t>
            </a:r>
            <a:r>
              <a:rPr lang="en-GB" baseline="-20000">
                <a:solidFill>
                  <a:srgbClr val="FFDE07"/>
                </a:solidFill>
                <a:latin typeface="Calibri" pitchFamily="34" charset="0"/>
              </a:rPr>
              <a:t>2g</a:t>
            </a:r>
            <a:endParaRPr lang="en-GB">
              <a:solidFill>
                <a:srgbClr val="FFDE07"/>
              </a:solidFill>
              <a:latin typeface="Times"/>
            </a:endParaRPr>
          </a:p>
        </p:txBody>
      </p:sp>
      <p:sp>
        <p:nvSpPr>
          <p:cNvPr id="14360" name="Line 92"/>
          <p:cNvSpPr>
            <a:spLocks noChangeShapeType="1"/>
          </p:cNvSpPr>
          <p:nvPr/>
        </p:nvSpPr>
        <p:spPr bwMode="auto">
          <a:xfrm flipV="1">
            <a:off x="7162800" y="708025"/>
            <a:ext cx="0" cy="381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4361" name="Line 93"/>
          <p:cNvSpPr>
            <a:spLocks noChangeShapeType="1"/>
          </p:cNvSpPr>
          <p:nvPr/>
        </p:nvSpPr>
        <p:spPr bwMode="auto">
          <a:xfrm>
            <a:off x="8077200" y="1095375"/>
            <a:ext cx="0" cy="762000"/>
          </a:xfrm>
          <a:prstGeom prst="line">
            <a:avLst/>
          </a:prstGeom>
          <a:noFill/>
          <a:ln w="19050">
            <a:solidFill>
              <a:srgbClr val="34FD0C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4362" name="Rectangle 94"/>
          <p:cNvSpPr>
            <a:spLocks noChangeArrowheads="1"/>
          </p:cNvSpPr>
          <p:nvPr/>
        </p:nvSpPr>
        <p:spPr bwMode="auto">
          <a:xfrm>
            <a:off x="8153400" y="1292225"/>
            <a:ext cx="385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>
                <a:solidFill>
                  <a:srgbClr val="34FD0C"/>
                </a:solidFill>
                <a:latin typeface="Symbol" pitchFamily="18" charset="2"/>
              </a:rPr>
              <a:t>D</a:t>
            </a:r>
            <a:r>
              <a:rPr lang="en-GB" sz="1600" baseline="-20000">
                <a:solidFill>
                  <a:srgbClr val="34FD0C"/>
                </a:solidFill>
                <a:latin typeface="Helvetica" charset="0"/>
              </a:rPr>
              <a:t>o</a:t>
            </a:r>
          </a:p>
        </p:txBody>
      </p:sp>
      <p:sp>
        <p:nvSpPr>
          <p:cNvPr id="13339" name="Rectangle 96"/>
          <p:cNvSpPr>
            <a:spLocks noChangeArrowheads="1"/>
          </p:cNvSpPr>
          <p:nvPr/>
        </p:nvSpPr>
        <p:spPr bwMode="auto">
          <a:xfrm>
            <a:off x="3286125" y="2714625"/>
            <a:ext cx="5643563" cy="46196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GB" dirty="0" err="1">
                <a:latin typeface="Calibri" pitchFamily="34" charset="0"/>
              </a:rPr>
              <a:t>Espectro</a:t>
            </a:r>
            <a:r>
              <a:rPr lang="en-GB" dirty="0">
                <a:latin typeface="Calibri" pitchFamily="34" charset="0"/>
              </a:rPr>
              <a:t> de </a:t>
            </a:r>
            <a:r>
              <a:rPr lang="en-GB" dirty="0" err="1">
                <a:latin typeface="Calibri" pitchFamily="34" charset="0"/>
              </a:rPr>
              <a:t>Absorção</a:t>
            </a:r>
            <a:r>
              <a:rPr lang="en-GB" dirty="0">
                <a:latin typeface="Calibri" pitchFamily="34" charset="0"/>
              </a:rPr>
              <a:t>:  </a:t>
            </a:r>
            <a:r>
              <a:rPr lang="en-GB" dirty="0" err="1">
                <a:latin typeface="Symbol" pitchFamily="18" charset="2"/>
              </a:rPr>
              <a:t>l</a:t>
            </a:r>
            <a:r>
              <a:rPr lang="en-GB" baseline="-25000" dirty="0" err="1">
                <a:latin typeface="Calibri" pitchFamily="34" charset="0"/>
              </a:rPr>
              <a:t>max</a:t>
            </a:r>
            <a:r>
              <a:rPr lang="en-GB" dirty="0">
                <a:latin typeface="Calibri" pitchFamily="34" charset="0"/>
              </a:rPr>
              <a:t> = 510 nm </a:t>
            </a:r>
            <a:r>
              <a:rPr lang="en-GB" dirty="0" err="1">
                <a:latin typeface="Calibri" pitchFamily="34" charset="0"/>
              </a:rPr>
              <a:t>ou</a:t>
            </a:r>
            <a:r>
              <a:rPr lang="en-GB" dirty="0">
                <a:latin typeface="Calibri" pitchFamily="34" charset="0"/>
              </a:rPr>
              <a:t> </a:t>
            </a:r>
            <a:r>
              <a:rPr lang="en-GB" i="1" dirty="0">
                <a:latin typeface="Symbol" pitchFamily="18" charset="2"/>
              </a:rPr>
              <a:t>n </a:t>
            </a:r>
            <a:r>
              <a:rPr lang="en-GB" dirty="0">
                <a:latin typeface="+mj-lt"/>
              </a:rPr>
              <a:t>=  21.790 cm</a:t>
            </a:r>
            <a:r>
              <a:rPr lang="en-GB" baseline="30000" dirty="0">
                <a:latin typeface="+mj-lt"/>
              </a:rPr>
              <a:t>-1</a:t>
            </a:r>
            <a:r>
              <a:rPr lang="en-GB" dirty="0">
                <a:latin typeface="+mj-lt"/>
              </a:rPr>
              <a:t> </a:t>
            </a:r>
          </a:p>
        </p:txBody>
      </p:sp>
      <p:pic>
        <p:nvPicPr>
          <p:cNvPr id="14364" name="Picture 1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00200"/>
            <a:ext cx="135413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5" name="Picture 10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114800"/>
            <a:ext cx="3429000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66" name="Line 106"/>
          <p:cNvSpPr>
            <a:spLocks noChangeShapeType="1"/>
          </p:cNvSpPr>
          <p:nvPr/>
        </p:nvSpPr>
        <p:spPr bwMode="auto">
          <a:xfrm>
            <a:off x="6324600" y="4343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diamond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14367" name="Rectangle 107"/>
          <p:cNvSpPr>
            <a:spLocks noChangeArrowheads="1"/>
          </p:cNvSpPr>
          <p:nvPr/>
        </p:nvSpPr>
        <p:spPr bwMode="auto">
          <a:xfrm>
            <a:off x="6451600" y="4064000"/>
            <a:ext cx="113506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GB" sz="1400">
                <a:latin typeface="Helvetica" charset="0"/>
              </a:rPr>
              <a:t>480-590 nm</a:t>
            </a:r>
          </a:p>
        </p:txBody>
      </p:sp>
      <p:pic>
        <p:nvPicPr>
          <p:cNvPr id="14368" name="Picture 7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685800"/>
            <a:ext cx="614363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cxnSp>
        <p:nvCxnSpPr>
          <p:cNvPr id="49" name="Conector reto 48"/>
          <p:cNvCxnSpPr/>
          <p:nvPr/>
        </p:nvCxnSpPr>
        <p:spPr>
          <a:xfrm>
            <a:off x="7215188" y="2857500"/>
            <a:ext cx="1428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971800"/>
            <a:ext cx="7772400" cy="3886200"/>
          </a:xfrm>
        </p:spPr>
        <p:txBody>
          <a:bodyPr/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ligante</a:t>
            </a:r>
            <a:r>
              <a:rPr lang="en-US" dirty="0" smtClean="0"/>
              <a:t> é </a:t>
            </a:r>
            <a:r>
              <a:rPr lang="en-US" dirty="0" err="1" smtClean="0"/>
              <a:t>considerado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carga</a:t>
            </a:r>
            <a:r>
              <a:rPr lang="en-US" dirty="0" smtClean="0"/>
              <a:t> </a:t>
            </a:r>
            <a:r>
              <a:rPr lang="en-US" dirty="0" err="1" smtClean="0"/>
              <a:t>pontual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Atrações</a:t>
            </a:r>
            <a:r>
              <a:rPr lang="en-US" dirty="0" smtClean="0"/>
              <a:t> </a:t>
            </a:r>
            <a:r>
              <a:rPr lang="en-US" dirty="0" err="1" smtClean="0"/>
              <a:t>eletrostáticas</a:t>
            </a:r>
            <a:r>
              <a:rPr lang="en-US" dirty="0" smtClean="0"/>
              <a:t> </a:t>
            </a:r>
            <a:r>
              <a:rPr lang="en-US" dirty="0" err="1" smtClean="0"/>
              <a:t>existem</a:t>
            </a:r>
            <a:r>
              <a:rPr lang="en-US" dirty="0" smtClean="0"/>
              <a:t> entre </a:t>
            </a:r>
            <a:r>
              <a:rPr lang="en-US" dirty="0" err="1" smtClean="0"/>
              <a:t>entre</a:t>
            </a:r>
            <a:r>
              <a:rPr lang="en-US" dirty="0" smtClean="0"/>
              <a:t> o </a:t>
            </a:r>
            <a:r>
              <a:rPr lang="en-US" dirty="0" err="1" smtClean="0"/>
              <a:t>íon</a:t>
            </a:r>
            <a:r>
              <a:rPr lang="en-US" dirty="0" smtClean="0"/>
              <a:t> </a:t>
            </a:r>
            <a:r>
              <a:rPr lang="en-US" dirty="0" err="1" smtClean="0"/>
              <a:t>metálico</a:t>
            </a:r>
            <a:r>
              <a:rPr lang="en-US" dirty="0" smtClean="0"/>
              <a:t> 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ligantes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Interações</a:t>
            </a:r>
            <a:r>
              <a:rPr lang="en-US" dirty="0" smtClean="0"/>
              <a:t> </a:t>
            </a:r>
            <a:r>
              <a:rPr lang="en-US" dirty="0" err="1" smtClean="0"/>
              <a:t>repulsivas</a:t>
            </a:r>
            <a:r>
              <a:rPr lang="en-US" dirty="0" smtClean="0"/>
              <a:t> </a:t>
            </a:r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elétrons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orbitais</a:t>
            </a:r>
            <a:r>
              <a:rPr lang="en-US" dirty="0" smtClean="0"/>
              <a:t> </a:t>
            </a:r>
            <a:r>
              <a:rPr lang="en-US" i="1" dirty="0" smtClean="0"/>
              <a:t>d</a:t>
            </a:r>
            <a:r>
              <a:rPr lang="en-US" dirty="0" smtClean="0"/>
              <a:t> e as </a:t>
            </a:r>
            <a:r>
              <a:rPr lang="en-US" dirty="0" err="1" smtClean="0"/>
              <a:t>cargas</a:t>
            </a:r>
            <a:r>
              <a:rPr lang="en-US" dirty="0" smtClean="0"/>
              <a:t> </a:t>
            </a:r>
            <a:r>
              <a:rPr lang="en-US" dirty="0" err="1" smtClean="0"/>
              <a:t>pontuais</a:t>
            </a:r>
            <a:r>
              <a:rPr lang="en-US" dirty="0" smtClean="0"/>
              <a:t> dos </a:t>
            </a:r>
            <a:r>
              <a:rPr lang="en-US" dirty="0" err="1" smtClean="0"/>
              <a:t>ligantes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571736" y="1500174"/>
          <a:ext cx="3810000" cy="1190625"/>
        </p:xfrm>
        <a:graphic>
          <a:graphicData uri="http://schemas.openxmlformats.org/presentationml/2006/ole">
            <p:oleObj spid="_x0000_s43010" name="Bitmap Image" r:id="rId3" imgW="3200000" imgH="1000000" progId="PBrush">
              <p:embed/>
            </p:oleObj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85720" y="357166"/>
            <a:ext cx="88582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Campo Cristalino </a:t>
            </a:r>
            <a:r>
              <a:rPr kumimoji="0" lang="pt-B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Oct</a:t>
            </a:r>
            <a:r>
              <a:rPr lang="pt-BR" sz="4000" b="1" dirty="0" err="1" smtClean="0">
                <a:latin typeface="+mj-lt"/>
                <a:ea typeface="+mj-ea"/>
                <a:cs typeface="+mj-cs"/>
              </a:rPr>
              <a:t>aédrico</a:t>
            </a:r>
            <a:endParaRPr kumimoji="0" lang="pt-BR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Relações de energia entre as cores:</a:t>
            </a:r>
          </a:p>
        </p:txBody>
      </p:sp>
      <p:pic>
        <p:nvPicPr>
          <p:cNvPr id="2052" name="Picture 2" descr="E:\wav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3" y="1214438"/>
            <a:ext cx="27146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3" descr="E:\vispect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3" y="2214563"/>
            <a:ext cx="36576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4714875" y="1143000"/>
          <a:ext cx="3476628" cy="2545080"/>
        </p:xfrm>
        <a:graphic>
          <a:graphicData uri="http://schemas.openxmlformats.org/drawingml/2006/table">
            <a:tbl>
              <a:tblPr/>
              <a:tblGrid>
                <a:gridCol w="1158876"/>
                <a:gridCol w="1158876"/>
                <a:gridCol w="1158876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latin typeface="Times New Roman"/>
                          <a:ea typeface="Times New Roman"/>
                          <a:cs typeface="Times New Roman"/>
                        </a:rPr>
                        <a:t>Cores do espectro visível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latin typeface="Times New Roman"/>
                          <a:ea typeface="Times New Roman"/>
                          <a:cs typeface="Times New Roman"/>
                        </a:rPr>
                        <a:t>Cor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latin typeface="Times New Roman"/>
                          <a:ea typeface="Times New Roman"/>
                          <a:cs typeface="Times New Roman"/>
                        </a:rPr>
                        <a:t>Comprimento de onda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latin typeface="Times New Roman"/>
                          <a:ea typeface="Times New Roman"/>
                          <a:cs typeface="Times New Roman"/>
                        </a:rPr>
                        <a:t>Freqüência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"/>
                        </a:rPr>
                        <a:t>vermelho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~ 625-740 nm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~ 480-405 THz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"/>
                        </a:rPr>
                        <a:t>laranja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~ 590-625 nm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8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~ 510-480 THz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8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"/>
                        </a:rPr>
                        <a:t>amarelo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~ 565-590 nm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~ 530-510 THz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"/>
                        </a:rPr>
                        <a:t>verde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~ 500-565 nm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~ 600-530 THz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"/>
                        </a:rPr>
                        <a:t>ciano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~ 485-500 nm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~ 620-600 THz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"/>
                        </a:rPr>
                        <a:t>azul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~ 440-485 nm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~ 680-620 THz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"/>
                        </a:rPr>
                        <a:t>violeta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~ 380-440 nm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~ 790-680 THz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00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alibri"/>
                          <a:ea typeface="Times New Roman"/>
                          <a:cs typeface="Times New Roman"/>
                        </a:rPr>
                        <a:t>Espectro Contínuo</a:t>
                      </a:r>
                      <a:br>
                        <a:rPr lang="pt-BR" sz="11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endParaRPr lang="pt-B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500063" y="4572000"/>
          <a:ext cx="3195637" cy="788988"/>
        </p:xfrm>
        <a:graphic>
          <a:graphicData uri="http://schemas.openxmlformats.org/presentationml/2006/ole">
            <p:oleObj spid="_x0000_s86018" name="Equação" r:id="rId5" imgW="1079280" imgH="266400" progId="Equation.3">
              <p:embed/>
            </p:oleObj>
          </a:graphicData>
        </a:graphic>
      </p:graphicFrame>
      <p:sp>
        <p:nvSpPr>
          <p:cNvPr id="2081" name="CaixaDeTexto 16"/>
          <p:cNvSpPr txBox="1">
            <a:spLocks noChangeArrowheads="1"/>
          </p:cNvSpPr>
          <p:nvPr/>
        </p:nvSpPr>
        <p:spPr bwMode="auto">
          <a:xfrm>
            <a:off x="4000500" y="4143375"/>
            <a:ext cx="473392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Onde:</a:t>
            </a:r>
          </a:p>
          <a:p>
            <a:r>
              <a:rPr lang="pt-BR" i="1"/>
              <a:t>h</a:t>
            </a:r>
            <a:r>
              <a:rPr lang="pt-BR"/>
              <a:t> = 6,62608 x 10</a:t>
            </a:r>
            <a:r>
              <a:rPr lang="pt-BR" baseline="30000"/>
              <a:t>-34</a:t>
            </a:r>
            <a:r>
              <a:rPr lang="pt-BR"/>
              <a:t> J.s (Const. de Plank)</a:t>
            </a:r>
          </a:p>
          <a:p>
            <a:r>
              <a:rPr lang="pt-BR" i="1"/>
              <a:t>c = </a:t>
            </a:r>
            <a:r>
              <a:rPr lang="pt-BR"/>
              <a:t>2,99792 x 10</a:t>
            </a:r>
            <a:r>
              <a:rPr lang="pt-BR" baseline="30000"/>
              <a:t>17</a:t>
            </a:r>
            <a:r>
              <a:rPr lang="pt-BR"/>
              <a:t> nm/s (Velocidade da Luz)</a:t>
            </a:r>
          </a:p>
          <a:p>
            <a:pPr>
              <a:buFont typeface="Symbol" pitchFamily="18" charset="2"/>
              <a:buChar char="l"/>
            </a:pPr>
            <a:r>
              <a:rPr lang="pt-BR"/>
              <a:t>(comprimento de onda em nm)</a:t>
            </a:r>
          </a:p>
          <a:p>
            <a:r>
              <a:rPr lang="pt-BR"/>
              <a:t>N</a:t>
            </a:r>
            <a:r>
              <a:rPr lang="pt-BR" baseline="-25000"/>
              <a:t>A</a:t>
            </a:r>
            <a:r>
              <a:rPr lang="pt-BR"/>
              <a:t> = 6,02214 x 10</a:t>
            </a:r>
            <a:r>
              <a:rPr lang="pt-BR" baseline="30000"/>
              <a:t>23</a:t>
            </a:r>
            <a:r>
              <a:rPr lang="pt-BR"/>
              <a:t> mol</a:t>
            </a:r>
            <a:r>
              <a:rPr lang="pt-BR" baseline="30000"/>
              <a:t>-1</a:t>
            </a:r>
            <a:r>
              <a:rPr lang="pt-BR"/>
              <a:t> (Num. Avogadro)</a:t>
            </a:r>
          </a:p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4" name="Rectangle 139"/>
          <p:cNvSpPr>
            <a:spLocks noChangeArrowheads="1"/>
          </p:cNvSpPr>
          <p:nvPr/>
        </p:nvSpPr>
        <p:spPr bwMode="auto">
          <a:xfrm>
            <a:off x="914400" y="609600"/>
            <a:ext cx="7848600" cy="3124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pic>
        <p:nvPicPr>
          <p:cNvPr id="15363" name="Picture 81" descr="CC7. colour wheel.tif                                          00044CB4Macintosh HD                   ABA78158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3886200"/>
            <a:ext cx="2835275" cy="245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82"/>
          <p:cNvSpPr>
            <a:spLocks noChangeArrowheads="1"/>
          </p:cNvSpPr>
          <p:nvPr/>
        </p:nvSpPr>
        <p:spPr bwMode="auto">
          <a:xfrm>
            <a:off x="304800" y="4035425"/>
            <a:ext cx="1800225" cy="369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Calibri" pitchFamily="34" charset="0"/>
              </a:rPr>
              <a:t>A Roda das Cores</a:t>
            </a:r>
          </a:p>
        </p:txBody>
      </p:sp>
      <p:sp>
        <p:nvSpPr>
          <p:cNvPr id="15365" name="Rectangle 83"/>
          <p:cNvSpPr>
            <a:spLocks noChangeArrowheads="1"/>
          </p:cNvSpPr>
          <p:nvPr/>
        </p:nvSpPr>
        <p:spPr bwMode="auto">
          <a:xfrm>
            <a:off x="5929313" y="6488113"/>
            <a:ext cx="3041650" cy="369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Calibri" pitchFamily="34" charset="0"/>
              </a:rPr>
              <a:t>Comprimento de onda, </a:t>
            </a:r>
            <a:r>
              <a:rPr lang="en-GB">
                <a:latin typeface="Symbol" pitchFamily="18" charset="2"/>
              </a:rPr>
              <a:t>l</a:t>
            </a:r>
            <a:r>
              <a:rPr lang="en-GB">
                <a:latin typeface="Calibri" pitchFamily="34" charset="0"/>
              </a:rPr>
              <a:t> (nm)</a:t>
            </a:r>
          </a:p>
        </p:txBody>
      </p:sp>
      <p:sp>
        <p:nvSpPr>
          <p:cNvPr id="15366" name="Rectangle 85"/>
          <p:cNvSpPr>
            <a:spLocks noChangeArrowheads="1"/>
          </p:cNvSpPr>
          <p:nvPr/>
        </p:nvSpPr>
        <p:spPr bwMode="auto">
          <a:xfrm>
            <a:off x="327025" y="4641850"/>
            <a:ext cx="3571875" cy="9239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>
                <a:latin typeface="Calibri" pitchFamily="34" charset="0"/>
              </a:rPr>
              <a:t>Se luz vermelha é absorvida</a:t>
            </a:r>
          </a:p>
          <a:p>
            <a:pPr>
              <a:lnSpc>
                <a:spcPct val="150000"/>
              </a:lnSpc>
            </a:pPr>
            <a:r>
              <a:rPr lang="en-GB">
                <a:latin typeface="Calibri" pitchFamily="34" charset="0"/>
              </a:rPr>
              <a:t>	o complexo aparece verde</a:t>
            </a:r>
          </a:p>
        </p:txBody>
      </p:sp>
      <p:sp>
        <p:nvSpPr>
          <p:cNvPr id="2" name="AutoShape 86"/>
          <p:cNvSpPr>
            <a:spLocks noChangeArrowheads="1"/>
          </p:cNvSpPr>
          <p:nvPr/>
        </p:nvSpPr>
        <p:spPr bwMode="auto">
          <a:xfrm>
            <a:off x="838200" y="5251450"/>
            <a:ext cx="381000" cy="280988"/>
          </a:xfrm>
          <a:prstGeom prst="rightArrow">
            <a:avLst>
              <a:gd name="adj1" fmla="val 50000"/>
              <a:gd name="adj2" fmla="val 3389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5368" name="Rectangle 87"/>
          <p:cNvSpPr>
            <a:spLocks noChangeArrowheads="1"/>
          </p:cNvSpPr>
          <p:nvPr/>
        </p:nvSpPr>
        <p:spPr bwMode="auto">
          <a:xfrm>
            <a:off x="304800" y="5559425"/>
            <a:ext cx="3813175" cy="9239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>
                <a:latin typeface="Calibri" pitchFamily="34" charset="0"/>
              </a:rPr>
              <a:t>Se luz violeta é absorvida</a:t>
            </a:r>
          </a:p>
          <a:p>
            <a:pPr>
              <a:lnSpc>
                <a:spcPct val="150000"/>
              </a:lnSpc>
            </a:pPr>
            <a:r>
              <a:rPr lang="en-GB">
                <a:latin typeface="Calibri" pitchFamily="34" charset="0"/>
              </a:rPr>
              <a:t>	o complexo aparece amarelo</a:t>
            </a:r>
          </a:p>
        </p:txBody>
      </p:sp>
      <p:sp>
        <p:nvSpPr>
          <p:cNvPr id="3" name="AutoShape 88"/>
          <p:cNvSpPr>
            <a:spLocks noChangeArrowheads="1"/>
          </p:cNvSpPr>
          <p:nvPr/>
        </p:nvSpPr>
        <p:spPr bwMode="auto">
          <a:xfrm>
            <a:off x="762000" y="6092825"/>
            <a:ext cx="381000" cy="280988"/>
          </a:xfrm>
          <a:prstGeom prst="rightArrow">
            <a:avLst>
              <a:gd name="adj1" fmla="val 50000"/>
              <a:gd name="adj2" fmla="val 3389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5370" name="Line 114"/>
          <p:cNvSpPr>
            <a:spLocks noChangeShapeType="1"/>
          </p:cNvSpPr>
          <p:nvPr/>
        </p:nvSpPr>
        <p:spPr bwMode="auto">
          <a:xfrm>
            <a:off x="2609850" y="1317625"/>
            <a:ext cx="0" cy="671513"/>
          </a:xfrm>
          <a:prstGeom prst="line">
            <a:avLst/>
          </a:prstGeom>
          <a:noFill/>
          <a:ln w="19050">
            <a:solidFill>
              <a:srgbClr val="34FD0C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5371" name="Rectangle 115"/>
          <p:cNvSpPr>
            <a:spLocks noChangeArrowheads="1"/>
          </p:cNvSpPr>
          <p:nvPr/>
        </p:nvSpPr>
        <p:spPr bwMode="auto">
          <a:xfrm>
            <a:off x="3052763" y="889000"/>
            <a:ext cx="3952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>
                <a:solidFill>
                  <a:srgbClr val="FFDE07"/>
                </a:solidFill>
                <a:latin typeface="Calibri" pitchFamily="34" charset="0"/>
              </a:rPr>
              <a:t>e</a:t>
            </a:r>
            <a:r>
              <a:rPr lang="en-GB" baseline="-20000">
                <a:solidFill>
                  <a:srgbClr val="FFDE07"/>
                </a:solidFill>
                <a:latin typeface="Calibri" pitchFamily="34" charset="0"/>
              </a:rPr>
              <a:t>g</a:t>
            </a:r>
            <a:endParaRPr lang="en-GB">
              <a:solidFill>
                <a:srgbClr val="FFDE07"/>
              </a:solidFill>
              <a:latin typeface="Times"/>
            </a:endParaRPr>
          </a:p>
        </p:txBody>
      </p: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2232025" y="1193800"/>
            <a:ext cx="784225" cy="0"/>
            <a:chOff x="3792" y="2736"/>
            <a:chExt cx="528" cy="0"/>
          </a:xfrm>
        </p:grpSpPr>
        <p:sp>
          <p:nvSpPr>
            <p:cNvPr id="10273" name="Line 117"/>
            <p:cNvSpPr>
              <a:spLocks noChangeShapeType="1"/>
            </p:cNvSpPr>
            <p:nvPr/>
          </p:nvSpPr>
          <p:spPr bwMode="auto">
            <a:xfrm>
              <a:off x="4080" y="2736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274" name="Line 118"/>
            <p:cNvSpPr>
              <a:spLocks noChangeShapeType="1"/>
            </p:cNvSpPr>
            <p:nvPr/>
          </p:nvSpPr>
          <p:spPr bwMode="auto">
            <a:xfrm>
              <a:off x="3792" y="2736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5" name="Group 119"/>
          <p:cNvGrpSpPr>
            <a:grpSpLocks/>
          </p:cNvGrpSpPr>
          <p:nvPr/>
        </p:nvGrpSpPr>
        <p:grpSpPr bwMode="auto">
          <a:xfrm>
            <a:off x="2049463" y="2065338"/>
            <a:ext cx="1211262" cy="0"/>
            <a:chOff x="3648" y="3408"/>
            <a:chExt cx="816" cy="0"/>
          </a:xfrm>
        </p:grpSpPr>
        <p:sp>
          <p:nvSpPr>
            <p:cNvPr id="10270" name="Line 120"/>
            <p:cNvSpPr>
              <a:spLocks noChangeShapeType="1"/>
            </p:cNvSpPr>
            <p:nvPr/>
          </p:nvSpPr>
          <p:spPr bwMode="auto">
            <a:xfrm>
              <a:off x="3936" y="3408"/>
              <a:ext cx="2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271" name="Line 121"/>
            <p:cNvSpPr>
              <a:spLocks noChangeShapeType="1"/>
            </p:cNvSpPr>
            <p:nvPr/>
          </p:nvSpPr>
          <p:spPr bwMode="auto">
            <a:xfrm>
              <a:off x="3648" y="3408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272" name="Line 122"/>
            <p:cNvSpPr>
              <a:spLocks noChangeShapeType="1"/>
            </p:cNvSpPr>
            <p:nvPr/>
          </p:nvSpPr>
          <p:spPr bwMode="auto">
            <a:xfrm>
              <a:off x="4224" y="3408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5374" name="Rectangle 123"/>
          <p:cNvSpPr>
            <a:spLocks noChangeArrowheads="1"/>
          </p:cNvSpPr>
          <p:nvPr/>
        </p:nvSpPr>
        <p:spPr bwMode="auto">
          <a:xfrm>
            <a:off x="3260725" y="1684338"/>
            <a:ext cx="415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>
                <a:solidFill>
                  <a:srgbClr val="FFDE07"/>
                </a:solidFill>
                <a:latin typeface="Calibri" pitchFamily="34" charset="0"/>
              </a:rPr>
              <a:t>t</a:t>
            </a:r>
            <a:r>
              <a:rPr lang="en-GB" baseline="-20000">
                <a:solidFill>
                  <a:srgbClr val="FFDE07"/>
                </a:solidFill>
                <a:latin typeface="Calibri" pitchFamily="34" charset="0"/>
              </a:rPr>
              <a:t>2g</a:t>
            </a:r>
            <a:endParaRPr lang="en-GB">
              <a:solidFill>
                <a:srgbClr val="FFDE07"/>
              </a:solidFill>
              <a:latin typeface="Times"/>
            </a:endParaRPr>
          </a:p>
        </p:txBody>
      </p:sp>
      <p:sp>
        <p:nvSpPr>
          <p:cNvPr id="15375" name="Rectangle 124"/>
          <p:cNvSpPr>
            <a:spLocks noChangeArrowheads="1"/>
          </p:cNvSpPr>
          <p:nvPr/>
        </p:nvSpPr>
        <p:spPr bwMode="auto">
          <a:xfrm>
            <a:off x="2076450" y="1484313"/>
            <a:ext cx="527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34FD0C"/>
                </a:solidFill>
                <a:latin typeface="Symbol" pitchFamily="18" charset="2"/>
              </a:rPr>
              <a:t>D</a:t>
            </a:r>
            <a:r>
              <a:rPr lang="en-GB" baseline="-20000">
                <a:solidFill>
                  <a:srgbClr val="34FD0C"/>
                </a:solidFill>
                <a:latin typeface="Calibri" pitchFamily="34" charset="0"/>
              </a:rPr>
              <a:t>oct</a:t>
            </a:r>
          </a:p>
        </p:txBody>
      </p:sp>
      <p:grpSp>
        <p:nvGrpSpPr>
          <p:cNvPr id="6" name="Group 125"/>
          <p:cNvGrpSpPr>
            <a:grpSpLocks/>
          </p:cNvGrpSpPr>
          <p:nvPr/>
        </p:nvGrpSpPr>
        <p:grpSpPr bwMode="auto">
          <a:xfrm>
            <a:off x="6991350" y="812800"/>
            <a:ext cx="784225" cy="0"/>
            <a:chOff x="3792" y="2736"/>
            <a:chExt cx="528" cy="0"/>
          </a:xfrm>
        </p:grpSpPr>
        <p:sp>
          <p:nvSpPr>
            <p:cNvPr id="10268" name="Line 126"/>
            <p:cNvSpPr>
              <a:spLocks noChangeShapeType="1"/>
            </p:cNvSpPr>
            <p:nvPr/>
          </p:nvSpPr>
          <p:spPr bwMode="auto">
            <a:xfrm>
              <a:off x="4080" y="2736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269" name="Line 127"/>
            <p:cNvSpPr>
              <a:spLocks noChangeShapeType="1"/>
            </p:cNvSpPr>
            <p:nvPr/>
          </p:nvSpPr>
          <p:spPr bwMode="auto">
            <a:xfrm>
              <a:off x="3792" y="2736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7" name="Group 128"/>
          <p:cNvGrpSpPr>
            <a:grpSpLocks/>
          </p:cNvGrpSpPr>
          <p:nvPr/>
        </p:nvGrpSpPr>
        <p:grpSpPr bwMode="auto">
          <a:xfrm>
            <a:off x="6808788" y="2593975"/>
            <a:ext cx="1211262" cy="0"/>
            <a:chOff x="3648" y="3408"/>
            <a:chExt cx="816" cy="0"/>
          </a:xfrm>
        </p:grpSpPr>
        <p:sp>
          <p:nvSpPr>
            <p:cNvPr id="10265" name="Line 129"/>
            <p:cNvSpPr>
              <a:spLocks noChangeShapeType="1"/>
            </p:cNvSpPr>
            <p:nvPr/>
          </p:nvSpPr>
          <p:spPr bwMode="auto">
            <a:xfrm>
              <a:off x="3936" y="3408"/>
              <a:ext cx="2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266" name="Line 130"/>
            <p:cNvSpPr>
              <a:spLocks noChangeShapeType="1"/>
            </p:cNvSpPr>
            <p:nvPr/>
          </p:nvSpPr>
          <p:spPr bwMode="auto">
            <a:xfrm>
              <a:off x="3648" y="3408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267" name="Line 131"/>
            <p:cNvSpPr>
              <a:spLocks noChangeShapeType="1"/>
            </p:cNvSpPr>
            <p:nvPr/>
          </p:nvSpPr>
          <p:spPr bwMode="auto">
            <a:xfrm>
              <a:off x="4224" y="3408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5378" name="Rectangle 132"/>
          <p:cNvSpPr>
            <a:spLocks noChangeArrowheads="1"/>
          </p:cNvSpPr>
          <p:nvPr/>
        </p:nvSpPr>
        <p:spPr bwMode="auto">
          <a:xfrm>
            <a:off x="6302375" y="2260600"/>
            <a:ext cx="415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>
                <a:solidFill>
                  <a:srgbClr val="FFDE07"/>
                </a:solidFill>
                <a:latin typeface="Calibri" pitchFamily="34" charset="0"/>
              </a:rPr>
              <a:t>t</a:t>
            </a:r>
            <a:r>
              <a:rPr lang="en-GB" baseline="-20000">
                <a:solidFill>
                  <a:srgbClr val="FFDE07"/>
                </a:solidFill>
                <a:latin typeface="Calibri" pitchFamily="34" charset="0"/>
              </a:rPr>
              <a:t>2g</a:t>
            </a:r>
            <a:endParaRPr lang="en-GB">
              <a:solidFill>
                <a:srgbClr val="FFDE07"/>
              </a:solidFill>
              <a:latin typeface="Times"/>
            </a:endParaRPr>
          </a:p>
        </p:txBody>
      </p:sp>
      <p:sp>
        <p:nvSpPr>
          <p:cNvPr id="15379" name="Line 133"/>
          <p:cNvSpPr>
            <a:spLocks noChangeShapeType="1"/>
          </p:cNvSpPr>
          <p:nvPr/>
        </p:nvSpPr>
        <p:spPr bwMode="auto">
          <a:xfrm>
            <a:off x="7410450" y="889000"/>
            <a:ext cx="0" cy="1524000"/>
          </a:xfrm>
          <a:prstGeom prst="line">
            <a:avLst/>
          </a:prstGeom>
          <a:noFill/>
          <a:ln w="19050">
            <a:solidFill>
              <a:srgbClr val="34FD0C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5380" name="Rectangle 134"/>
          <p:cNvSpPr>
            <a:spLocks noChangeArrowheads="1"/>
          </p:cNvSpPr>
          <p:nvPr/>
        </p:nvSpPr>
        <p:spPr bwMode="auto">
          <a:xfrm>
            <a:off x="6800850" y="1365250"/>
            <a:ext cx="527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34FD0C"/>
                </a:solidFill>
                <a:latin typeface="Symbol" pitchFamily="18" charset="2"/>
              </a:rPr>
              <a:t>D</a:t>
            </a:r>
            <a:r>
              <a:rPr lang="en-GB" baseline="-20000">
                <a:solidFill>
                  <a:srgbClr val="34FD0C"/>
                </a:solidFill>
                <a:latin typeface="Calibri" pitchFamily="34" charset="0"/>
              </a:rPr>
              <a:t>oct</a:t>
            </a:r>
          </a:p>
        </p:txBody>
      </p:sp>
      <p:sp>
        <p:nvSpPr>
          <p:cNvPr id="15381" name="Rectangle 135"/>
          <p:cNvSpPr>
            <a:spLocks noChangeArrowheads="1"/>
          </p:cNvSpPr>
          <p:nvPr/>
        </p:nvSpPr>
        <p:spPr bwMode="auto">
          <a:xfrm>
            <a:off x="1500188" y="2357438"/>
            <a:ext cx="2273300" cy="13382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>
                <a:solidFill>
                  <a:srgbClr val="34FD0C"/>
                </a:solidFill>
                <a:latin typeface="Symbol" pitchFamily="18" charset="2"/>
              </a:rPr>
              <a:t>D</a:t>
            </a:r>
            <a:r>
              <a:rPr lang="en-GB">
                <a:latin typeface="Calibri" pitchFamily="34" charset="0"/>
              </a:rPr>
              <a:t> pequena</a:t>
            </a:r>
          </a:p>
          <a:p>
            <a:pPr algn="ctr">
              <a:lnSpc>
                <a:spcPct val="150000"/>
              </a:lnSpc>
            </a:pPr>
            <a:r>
              <a:rPr lang="en-GB">
                <a:latin typeface="Calibri" pitchFamily="34" charset="0"/>
              </a:rPr>
              <a:t>luz vermelha de baixa </a:t>
            </a:r>
          </a:p>
          <a:p>
            <a:pPr algn="ctr">
              <a:lnSpc>
                <a:spcPct val="150000"/>
              </a:lnSpc>
            </a:pPr>
            <a:r>
              <a:rPr lang="en-GB">
                <a:latin typeface="Calibri" pitchFamily="34" charset="0"/>
              </a:rPr>
              <a:t>energia absorvida</a:t>
            </a:r>
          </a:p>
        </p:txBody>
      </p:sp>
      <p:sp>
        <p:nvSpPr>
          <p:cNvPr id="15382" name="Rectangle 136"/>
          <p:cNvSpPr>
            <a:spLocks noChangeArrowheads="1"/>
          </p:cNvSpPr>
          <p:nvPr/>
        </p:nvSpPr>
        <p:spPr bwMode="auto">
          <a:xfrm>
            <a:off x="5500688" y="2786063"/>
            <a:ext cx="3292475" cy="9239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>
                <a:solidFill>
                  <a:srgbClr val="34FD0C"/>
                </a:solidFill>
                <a:latin typeface="Symbol" pitchFamily="18" charset="2"/>
              </a:rPr>
              <a:t>D</a:t>
            </a:r>
            <a:r>
              <a:rPr lang="en-GB">
                <a:latin typeface="Calibri" pitchFamily="34" charset="0"/>
              </a:rPr>
              <a:t> grande</a:t>
            </a:r>
          </a:p>
          <a:p>
            <a:pPr algn="ctr">
              <a:lnSpc>
                <a:spcPct val="150000"/>
              </a:lnSpc>
            </a:pPr>
            <a:r>
              <a:rPr lang="en-GB">
                <a:latin typeface="Calibri" pitchFamily="34" charset="0"/>
              </a:rPr>
              <a:t>luz azul de alta energia absorvida</a:t>
            </a:r>
          </a:p>
        </p:txBody>
      </p:sp>
      <p:sp>
        <p:nvSpPr>
          <p:cNvPr id="14359" name="Rectangle 137"/>
          <p:cNvSpPr>
            <a:spLocks noChangeArrowheads="1"/>
          </p:cNvSpPr>
          <p:nvPr/>
        </p:nvSpPr>
        <p:spPr bwMode="auto">
          <a:xfrm>
            <a:off x="214313" y="0"/>
            <a:ext cx="8697912" cy="584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200" dirty="0" err="1">
                <a:latin typeface="+mj-lt"/>
              </a:rPr>
              <a:t>Cor</a:t>
            </a:r>
            <a:r>
              <a:rPr lang="en-GB" sz="3200" dirty="0">
                <a:latin typeface="+mj-lt"/>
              </a:rPr>
              <a:t> das </a:t>
            </a:r>
            <a:r>
              <a:rPr lang="en-GB" sz="3200" dirty="0" err="1">
                <a:latin typeface="+mj-lt"/>
              </a:rPr>
              <a:t>transições</a:t>
            </a:r>
            <a:r>
              <a:rPr lang="en-GB" sz="3200" dirty="0">
                <a:latin typeface="+mj-lt"/>
              </a:rPr>
              <a:t> d-d </a:t>
            </a:r>
            <a:r>
              <a:rPr lang="en-GB" sz="3200" dirty="0" err="1">
                <a:latin typeface="+mj-lt"/>
              </a:rPr>
              <a:t>depende</a:t>
            </a:r>
            <a:r>
              <a:rPr lang="en-GB" sz="3200" dirty="0">
                <a:latin typeface="+mj-lt"/>
              </a:rPr>
              <a:t> </a:t>
            </a:r>
            <a:r>
              <a:rPr lang="en-GB" sz="3200" dirty="0" err="1">
                <a:latin typeface="+mj-lt"/>
              </a:rPr>
              <a:t>da</a:t>
            </a:r>
            <a:r>
              <a:rPr lang="en-GB" sz="3200" dirty="0">
                <a:latin typeface="+mj-lt"/>
              </a:rPr>
              <a:t> magnitude de D</a:t>
            </a:r>
          </a:p>
        </p:txBody>
      </p:sp>
      <p:sp>
        <p:nvSpPr>
          <p:cNvPr id="15384" name="Rectangle 138"/>
          <p:cNvSpPr>
            <a:spLocks noChangeArrowheads="1"/>
          </p:cNvSpPr>
          <p:nvPr/>
        </p:nvSpPr>
        <p:spPr bwMode="auto">
          <a:xfrm>
            <a:off x="6477000" y="457200"/>
            <a:ext cx="3952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>
                <a:solidFill>
                  <a:srgbClr val="FFDE07"/>
                </a:solidFill>
                <a:latin typeface="Calibri" pitchFamily="34" charset="0"/>
              </a:rPr>
              <a:t>e</a:t>
            </a:r>
            <a:r>
              <a:rPr lang="en-GB" baseline="-20000">
                <a:solidFill>
                  <a:srgbClr val="FFDE07"/>
                </a:solidFill>
                <a:latin typeface="Calibri" pitchFamily="34" charset="0"/>
              </a:rPr>
              <a:t>g</a:t>
            </a:r>
            <a:endParaRPr lang="en-GB">
              <a:solidFill>
                <a:srgbClr val="FFDE07"/>
              </a:solidFill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6" name="Rectangle 195"/>
          <p:cNvSpPr>
            <a:spLocks noChangeArrowheads="1"/>
          </p:cNvSpPr>
          <p:nvPr/>
        </p:nvSpPr>
        <p:spPr bwMode="auto">
          <a:xfrm>
            <a:off x="762000" y="3962400"/>
            <a:ext cx="2743200" cy="2743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287" name="Rectangle 196"/>
          <p:cNvSpPr>
            <a:spLocks noChangeArrowheads="1"/>
          </p:cNvSpPr>
          <p:nvPr/>
        </p:nvSpPr>
        <p:spPr bwMode="auto">
          <a:xfrm>
            <a:off x="5791200" y="3962400"/>
            <a:ext cx="2743200" cy="2743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6388" name="Rectangle 129"/>
          <p:cNvSpPr>
            <a:spLocks noChangeArrowheads="1"/>
          </p:cNvSpPr>
          <p:nvPr/>
        </p:nvSpPr>
        <p:spPr bwMode="auto">
          <a:xfrm>
            <a:off x="228600" y="609600"/>
            <a:ext cx="8534400" cy="465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>
                <a:latin typeface="Calibri" pitchFamily="34" charset="0"/>
              </a:rPr>
              <a:t>1. Para um dado ligante, a cor depende do estado de oxidação do íon metálico</a:t>
            </a:r>
          </a:p>
        </p:txBody>
      </p:sp>
      <p:sp>
        <p:nvSpPr>
          <p:cNvPr id="16389" name="Rectangle 132"/>
          <p:cNvSpPr>
            <a:spLocks noChangeArrowheads="1"/>
          </p:cNvSpPr>
          <p:nvPr/>
        </p:nvSpPr>
        <p:spPr bwMode="auto">
          <a:xfrm>
            <a:off x="1300163" y="1978025"/>
            <a:ext cx="1519237" cy="9175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>
                <a:latin typeface="Calibri" pitchFamily="34" charset="0"/>
              </a:rPr>
              <a:t>[V(H</a:t>
            </a:r>
            <a:r>
              <a:rPr lang="en-GB" baseline="-25000">
                <a:latin typeface="Calibri" pitchFamily="34" charset="0"/>
              </a:rPr>
              <a:t>2</a:t>
            </a:r>
            <a:r>
              <a:rPr lang="en-GB">
                <a:latin typeface="Calibri" pitchFamily="34" charset="0"/>
              </a:rPr>
              <a:t>O)</a:t>
            </a:r>
            <a:r>
              <a:rPr lang="en-GB" baseline="-25000">
                <a:latin typeface="Calibri" pitchFamily="34" charset="0"/>
              </a:rPr>
              <a:t>6</a:t>
            </a:r>
            <a:r>
              <a:rPr lang="en-GB">
                <a:latin typeface="Calibri" pitchFamily="34" charset="0"/>
              </a:rPr>
              <a:t>]</a:t>
            </a:r>
            <a:r>
              <a:rPr lang="en-GB" baseline="30000">
                <a:latin typeface="Calibri" pitchFamily="34" charset="0"/>
              </a:rPr>
              <a:t>3+</a:t>
            </a:r>
          </a:p>
          <a:p>
            <a:pPr algn="ctr">
              <a:lnSpc>
                <a:spcPct val="150000"/>
              </a:lnSpc>
            </a:pPr>
            <a:r>
              <a:rPr lang="en-GB">
                <a:latin typeface="Calibri" pitchFamily="34" charset="0"/>
              </a:rPr>
              <a:t>V(III) = d</a:t>
            </a:r>
            <a:r>
              <a:rPr lang="en-GB" baseline="30000">
                <a:latin typeface="Calibri" pitchFamily="34" charset="0"/>
              </a:rPr>
              <a:t>2</a:t>
            </a:r>
            <a:r>
              <a:rPr lang="en-GB">
                <a:latin typeface="Calibri" pitchFamily="34" charset="0"/>
              </a:rPr>
              <a:t> ion</a:t>
            </a:r>
            <a:endParaRPr lang="en-GB" baseline="30000">
              <a:latin typeface="Calibri" pitchFamily="34" charset="0"/>
            </a:endParaRPr>
          </a:p>
        </p:txBody>
      </p:sp>
      <p:sp>
        <p:nvSpPr>
          <p:cNvPr id="16390" name="Rectangle 161"/>
          <p:cNvSpPr>
            <a:spLocks noChangeArrowheads="1"/>
          </p:cNvSpPr>
          <p:nvPr/>
        </p:nvSpPr>
        <p:spPr bwMode="auto">
          <a:xfrm>
            <a:off x="161925" y="141288"/>
            <a:ext cx="8051800" cy="584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>
                <a:latin typeface="Calibri" pitchFamily="34" charset="0"/>
              </a:rPr>
              <a:t>Efeito da magnitude de </a:t>
            </a:r>
            <a:r>
              <a:rPr lang="el-GR" sz="3200">
                <a:latin typeface="Calibri" pitchFamily="34" charset="0"/>
              </a:rPr>
              <a:t>Δ</a:t>
            </a:r>
            <a:r>
              <a:rPr lang="pt-BR" sz="3200">
                <a:latin typeface="Calibri" pitchFamily="34" charset="0"/>
              </a:rPr>
              <a:t> na cor dos complexos</a:t>
            </a:r>
            <a:endParaRPr lang="en-GB" sz="3200">
              <a:latin typeface="Calibri" pitchFamily="34" charset="0"/>
            </a:endParaRPr>
          </a:p>
        </p:txBody>
      </p:sp>
      <p:sp>
        <p:nvSpPr>
          <p:cNvPr id="16391" name="Rectangle 168"/>
          <p:cNvSpPr>
            <a:spLocks noChangeArrowheads="1"/>
          </p:cNvSpPr>
          <p:nvPr/>
        </p:nvSpPr>
        <p:spPr bwMode="auto">
          <a:xfrm>
            <a:off x="642938" y="3000375"/>
            <a:ext cx="2743200" cy="9239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482600" algn="l"/>
              </a:tabLst>
            </a:pPr>
            <a:r>
              <a:rPr lang="en-GB">
                <a:latin typeface="Calibri" pitchFamily="34" charset="0"/>
              </a:rPr>
              <a:t>Luz violeta absorvida</a:t>
            </a:r>
          </a:p>
          <a:p>
            <a:pPr algn="ctr">
              <a:lnSpc>
                <a:spcPct val="150000"/>
              </a:lnSpc>
              <a:tabLst>
                <a:tab pos="482600" algn="l"/>
              </a:tabLst>
            </a:pPr>
            <a:r>
              <a:rPr lang="en-GB">
                <a:latin typeface="Calibri" pitchFamily="34" charset="0"/>
              </a:rPr>
              <a:t>Complexo aparece amarelo</a:t>
            </a:r>
          </a:p>
        </p:txBody>
      </p:sp>
      <p:sp>
        <p:nvSpPr>
          <p:cNvPr id="16392" name="Rectangle 169"/>
          <p:cNvSpPr>
            <a:spLocks noChangeArrowheads="1"/>
          </p:cNvSpPr>
          <p:nvPr/>
        </p:nvSpPr>
        <p:spPr bwMode="auto">
          <a:xfrm>
            <a:off x="5943600" y="2968625"/>
            <a:ext cx="2601913" cy="9239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482600" algn="l"/>
              </a:tabLst>
            </a:pPr>
            <a:r>
              <a:rPr lang="en-GB">
                <a:latin typeface="Calibri" pitchFamily="34" charset="0"/>
              </a:rPr>
              <a:t>Luz amarela absorvida</a:t>
            </a:r>
          </a:p>
          <a:p>
            <a:pPr algn="ctr">
              <a:lnSpc>
                <a:spcPct val="150000"/>
              </a:lnSpc>
              <a:tabLst>
                <a:tab pos="482600" algn="l"/>
              </a:tabLst>
            </a:pPr>
            <a:r>
              <a:rPr lang="en-GB">
                <a:latin typeface="Calibri" pitchFamily="34" charset="0"/>
              </a:rPr>
              <a:t>Complexo aparece violeta</a:t>
            </a:r>
          </a:p>
        </p:txBody>
      </p:sp>
      <p:sp>
        <p:nvSpPr>
          <p:cNvPr id="16393" name="Rectangle 170"/>
          <p:cNvSpPr>
            <a:spLocks noChangeArrowheads="1"/>
          </p:cNvSpPr>
          <p:nvPr/>
        </p:nvSpPr>
        <p:spPr bwMode="auto">
          <a:xfrm>
            <a:off x="6419850" y="1978025"/>
            <a:ext cx="1455738" cy="9175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>
                <a:latin typeface="Calibri" pitchFamily="34" charset="0"/>
              </a:rPr>
              <a:t>[V(H</a:t>
            </a:r>
            <a:r>
              <a:rPr lang="en-GB" baseline="-25000">
                <a:latin typeface="Calibri" pitchFamily="34" charset="0"/>
              </a:rPr>
              <a:t>2</a:t>
            </a:r>
            <a:r>
              <a:rPr lang="en-GB">
                <a:latin typeface="Calibri" pitchFamily="34" charset="0"/>
              </a:rPr>
              <a:t>O)</a:t>
            </a:r>
            <a:r>
              <a:rPr lang="en-GB" baseline="-25000">
                <a:latin typeface="Calibri" pitchFamily="34" charset="0"/>
              </a:rPr>
              <a:t>6</a:t>
            </a:r>
            <a:r>
              <a:rPr lang="en-GB">
                <a:latin typeface="Calibri" pitchFamily="34" charset="0"/>
              </a:rPr>
              <a:t>]</a:t>
            </a:r>
            <a:r>
              <a:rPr lang="en-GB" baseline="30000">
                <a:latin typeface="Calibri" pitchFamily="34" charset="0"/>
              </a:rPr>
              <a:t>2+</a:t>
            </a:r>
          </a:p>
          <a:p>
            <a:pPr algn="ctr">
              <a:lnSpc>
                <a:spcPct val="150000"/>
              </a:lnSpc>
            </a:pPr>
            <a:r>
              <a:rPr lang="en-GB">
                <a:latin typeface="Calibri" pitchFamily="34" charset="0"/>
              </a:rPr>
              <a:t>V(II) = d</a:t>
            </a:r>
            <a:r>
              <a:rPr lang="en-GB" baseline="30000">
                <a:latin typeface="Calibri" pitchFamily="34" charset="0"/>
              </a:rPr>
              <a:t>3</a:t>
            </a:r>
            <a:r>
              <a:rPr lang="en-GB">
                <a:latin typeface="Calibri" pitchFamily="34" charset="0"/>
              </a:rPr>
              <a:t> ion</a:t>
            </a:r>
          </a:p>
        </p:txBody>
      </p:sp>
      <p:sp>
        <p:nvSpPr>
          <p:cNvPr id="16394" name="Line 171"/>
          <p:cNvSpPr>
            <a:spLocks noChangeShapeType="1"/>
          </p:cNvSpPr>
          <p:nvPr/>
        </p:nvSpPr>
        <p:spPr bwMode="auto">
          <a:xfrm>
            <a:off x="7165975" y="4800600"/>
            <a:ext cx="0" cy="671513"/>
          </a:xfrm>
          <a:prstGeom prst="line">
            <a:avLst/>
          </a:prstGeom>
          <a:noFill/>
          <a:ln w="19050">
            <a:solidFill>
              <a:srgbClr val="34FD0C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6395" name="Rectangle 172"/>
          <p:cNvSpPr>
            <a:spLocks noChangeArrowheads="1"/>
          </p:cNvSpPr>
          <p:nvPr/>
        </p:nvSpPr>
        <p:spPr bwMode="auto">
          <a:xfrm>
            <a:off x="7608888" y="4371975"/>
            <a:ext cx="3952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>
                <a:solidFill>
                  <a:srgbClr val="FFDE07"/>
                </a:solidFill>
                <a:latin typeface="Calibri" pitchFamily="34" charset="0"/>
              </a:rPr>
              <a:t>e</a:t>
            </a:r>
            <a:r>
              <a:rPr lang="en-GB" baseline="-20000">
                <a:solidFill>
                  <a:srgbClr val="FFDE07"/>
                </a:solidFill>
                <a:latin typeface="Calibri" pitchFamily="34" charset="0"/>
              </a:rPr>
              <a:t>g</a:t>
            </a:r>
            <a:endParaRPr lang="en-GB">
              <a:solidFill>
                <a:srgbClr val="FFDE07"/>
              </a:solidFill>
              <a:latin typeface="Times"/>
            </a:endParaRPr>
          </a:p>
        </p:txBody>
      </p:sp>
      <p:grpSp>
        <p:nvGrpSpPr>
          <p:cNvPr id="2" name="Group 173"/>
          <p:cNvGrpSpPr>
            <a:grpSpLocks/>
          </p:cNvGrpSpPr>
          <p:nvPr/>
        </p:nvGrpSpPr>
        <p:grpSpPr bwMode="auto">
          <a:xfrm>
            <a:off x="6788150" y="4676775"/>
            <a:ext cx="784225" cy="0"/>
            <a:chOff x="3792" y="2736"/>
            <a:chExt cx="528" cy="0"/>
          </a:xfrm>
        </p:grpSpPr>
        <p:sp>
          <p:nvSpPr>
            <p:cNvPr id="11297" name="Line 174"/>
            <p:cNvSpPr>
              <a:spLocks noChangeShapeType="1"/>
            </p:cNvSpPr>
            <p:nvPr/>
          </p:nvSpPr>
          <p:spPr bwMode="auto">
            <a:xfrm>
              <a:off x="4080" y="2736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298" name="Line 175"/>
            <p:cNvSpPr>
              <a:spLocks noChangeShapeType="1"/>
            </p:cNvSpPr>
            <p:nvPr/>
          </p:nvSpPr>
          <p:spPr bwMode="auto">
            <a:xfrm>
              <a:off x="3792" y="2736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3" name="Group 176"/>
          <p:cNvGrpSpPr>
            <a:grpSpLocks/>
          </p:cNvGrpSpPr>
          <p:nvPr/>
        </p:nvGrpSpPr>
        <p:grpSpPr bwMode="auto">
          <a:xfrm>
            <a:off x="6605588" y="5548313"/>
            <a:ext cx="1211262" cy="0"/>
            <a:chOff x="3648" y="3408"/>
            <a:chExt cx="816" cy="0"/>
          </a:xfrm>
        </p:grpSpPr>
        <p:sp>
          <p:nvSpPr>
            <p:cNvPr id="11294" name="Line 177"/>
            <p:cNvSpPr>
              <a:spLocks noChangeShapeType="1"/>
            </p:cNvSpPr>
            <p:nvPr/>
          </p:nvSpPr>
          <p:spPr bwMode="auto">
            <a:xfrm>
              <a:off x="3936" y="3408"/>
              <a:ext cx="2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295" name="Line 178"/>
            <p:cNvSpPr>
              <a:spLocks noChangeShapeType="1"/>
            </p:cNvSpPr>
            <p:nvPr/>
          </p:nvSpPr>
          <p:spPr bwMode="auto">
            <a:xfrm>
              <a:off x="3648" y="3408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296" name="Line 179"/>
            <p:cNvSpPr>
              <a:spLocks noChangeShapeType="1"/>
            </p:cNvSpPr>
            <p:nvPr/>
          </p:nvSpPr>
          <p:spPr bwMode="auto">
            <a:xfrm>
              <a:off x="4224" y="3408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6398" name="Rectangle 180"/>
          <p:cNvSpPr>
            <a:spLocks noChangeArrowheads="1"/>
          </p:cNvSpPr>
          <p:nvPr/>
        </p:nvSpPr>
        <p:spPr bwMode="auto">
          <a:xfrm>
            <a:off x="7816850" y="5167313"/>
            <a:ext cx="415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>
                <a:solidFill>
                  <a:srgbClr val="FFDE07"/>
                </a:solidFill>
                <a:latin typeface="Calibri" pitchFamily="34" charset="0"/>
              </a:rPr>
              <a:t>t</a:t>
            </a:r>
            <a:r>
              <a:rPr lang="en-GB" baseline="-20000">
                <a:solidFill>
                  <a:srgbClr val="FFDE07"/>
                </a:solidFill>
                <a:latin typeface="Calibri" pitchFamily="34" charset="0"/>
              </a:rPr>
              <a:t>2g</a:t>
            </a:r>
            <a:endParaRPr lang="en-GB">
              <a:solidFill>
                <a:srgbClr val="FFDE07"/>
              </a:solidFill>
              <a:latin typeface="Times"/>
            </a:endParaRPr>
          </a:p>
        </p:txBody>
      </p:sp>
      <p:sp>
        <p:nvSpPr>
          <p:cNvPr id="16399" name="Rectangle 181"/>
          <p:cNvSpPr>
            <a:spLocks noChangeArrowheads="1"/>
          </p:cNvSpPr>
          <p:nvPr/>
        </p:nvSpPr>
        <p:spPr bwMode="auto">
          <a:xfrm>
            <a:off x="6632575" y="4967288"/>
            <a:ext cx="527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34FD0C"/>
                </a:solidFill>
                <a:latin typeface="Symbol" pitchFamily="18" charset="2"/>
              </a:rPr>
              <a:t>D</a:t>
            </a:r>
            <a:r>
              <a:rPr lang="en-GB" baseline="-20000">
                <a:solidFill>
                  <a:srgbClr val="34FD0C"/>
                </a:solidFill>
                <a:latin typeface="Calibri" pitchFamily="34" charset="0"/>
              </a:rPr>
              <a:t>oct</a:t>
            </a:r>
          </a:p>
        </p:txBody>
      </p:sp>
      <p:sp>
        <p:nvSpPr>
          <p:cNvPr id="16400" name="Rectangle 182"/>
          <p:cNvSpPr>
            <a:spLocks noChangeArrowheads="1"/>
          </p:cNvSpPr>
          <p:nvPr/>
        </p:nvSpPr>
        <p:spPr bwMode="auto">
          <a:xfrm>
            <a:off x="6769100" y="6200775"/>
            <a:ext cx="1219200" cy="4619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>
                <a:solidFill>
                  <a:srgbClr val="34FD0C"/>
                </a:solidFill>
                <a:latin typeface="Symbol" pitchFamily="18" charset="2"/>
              </a:rPr>
              <a:t>D</a:t>
            </a:r>
            <a:r>
              <a:rPr lang="en-GB">
                <a:latin typeface="Calibri" pitchFamily="34" charset="0"/>
              </a:rPr>
              <a:t> pequeno</a:t>
            </a:r>
          </a:p>
        </p:txBody>
      </p:sp>
      <p:grpSp>
        <p:nvGrpSpPr>
          <p:cNvPr id="4" name="Group 183"/>
          <p:cNvGrpSpPr>
            <a:grpSpLocks/>
          </p:cNvGrpSpPr>
          <p:nvPr/>
        </p:nvGrpSpPr>
        <p:grpSpPr bwMode="auto">
          <a:xfrm>
            <a:off x="1755775" y="4248150"/>
            <a:ext cx="784225" cy="0"/>
            <a:chOff x="3792" y="2736"/>
            <a:chExt cx="528" cy="0"/>
          </a:xfrm>
        </p:grpSpPr>
        <p:sp>
          <p:nvSpPr>
            <p:cNvPr id="11292" name="Line 184"/>
            <p:cNvSpPr>
              <a:spLocks noChangeShapeType="1"/>
            </p:cNvSpPr>
            <p:nvPr/>
          </p:nvSpPr>
          <p:spPr bwMode="auto">
            <a:xfrm>
              <a:off x="4080" y="2736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293" name="Line 185"/>
            <p:cNvSpPr>
              <a:spLocks noChangeShapeType="1"/>
            </p:cNvSpPr>
            <p:nvPr/>
          </p:nvSpPr>
          <p:spPr bwMode="auto">
            <a:xfrm>
              <a:off x="3792" y="2736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5" name="Group 186"/>
          <p:cNvGrpSpPr>
            <a:grpSpLocks/>
          </p:cNvGrpSpPr>
          <p:nvPr/>
        </p:nvGrpSpPr>
        <p:grpSpPr bwMode="auto">
          <a:xfrm>
            <a:off x="1573213" y="6029325"/>
            <a:ext cx="1211262" cy="0"/>
            <a:chOff x="3648" y="3408"/>
            <a:chExt cx="816" cy="0"/>
          </a:xfrm>
        </p:grpSpPr>
        <p:sp>
          <p:nvSpPr>
            <p:cNvPr id="11289" name="Line 187"/>
            <p:cNvSpPr>
              <a:spLocks noChangeShapeType="1"/>
            </p:cNvSpPr>
            <p:nvPr/>
          </p:nvSpPr>
          <p:spPr bwMode="auto">
            <a:xfrm>
              <a:off x="3936" y="3408"/>
              <a:ext cx="2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290" name="Line 188"/>
            <p:cNvSpPr>
              <a:spLocks noChangeShapeType="1"/>
            </p:cNvSpPr>
            <p:nvPr/>
          </p:nvSpPr>
          <p:spPr bwMode="auto">
            <a:xfrm>
              <a:off x="3648" y="3408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291" name="Line 189"/>
            <p:cNvSpPr>
              <a:spLocks noChangeShapeType="1"/>
            </p:cNvSpPr>
            <p:nvPr/>
          </p:nvSpPr>
          <p:spPr bwMode="auto">
            <a:xfrm>
              <a:off x="4224" y="3408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6403" name="Rectangle 190"/>
          <p:cNvSpPr>
            <a:spLocks noChangeArrowheads="1"/>
          </p:cNvSpPr>
          <p:nvPr/>
        </p:nvSpPr>
        <p:spPr bwMode="auto">
          <a:xfrm>
            <a:off x="1066800" y="5695950"/>
            <a:ext cx="415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>
                <a:solidFill>
                  <a:srgbClr val="FFDE07"/>
                </a:solidFill>
                <a:latin typeface="Calibri" pitchFamily="34" charset="0"/>
              </a:rPr>
              <a:t>t</a:t>
            </a:r>
            <a:r>
              <a:rPr lang="en-GB" baseline="-20000">
                <a:solidFill>
                  <a:srgbClr val="FFDE07"/>
                </a:solidFill>
                <a:latin typeface="Calibri" pitchFamily="34" charset="0"/>
              </a:rPr>
              <a:t>2g</a:t>
            </a:r>
            <a:endParaRPr lang="en-GB">
              <a:solidFill>
                <a:srgbClr val="FFDE07"/>
              </a:solidFill>
              <a:latin typeface="Times"/>
            </a:endParaRPr>
          </a:p>
        </p:txBody>
      </p:sp>
      <p:sp>
        <p:nvSpPr>
          <p:cNvPr id="16404" name="Line 191"/>
          <p:cNvSpPr>
            <a:spLocks noChangeShapeType="1"/>
          </p:cNvSpPr>
          <p:nvPr/>
        </p:nvSpPr>
        <p:spPr bwMode="auto">
          <a:xfrm>
            <a:off x="2174875" y="4324350"/>
            <a:ext cx="0" cy="1524000"/>
          </a:xfrm>
          <a:prstGeom prst="line">
            <a:avLst/>
          </a:prstGeom>
          <a:noFill/>
          <a:ln w="19050">
            <a:solidFill>
              <a:srgbClr val="34FD0C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6405" name="Rectangle 192"/>
          <p:cNvSpPr>
            <a:spLocks noChangeArrowheads="1"/>
          </p:cNvSpPr>
          <p:nvPr/>
        </p:nvSpPr>
        <p:spPr bwMode="auto">
          <a:xfrm>
            <a:off x="1565275" y="4800600"/>
            <a:ext cx="527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34FD0C"/>
                </a:solidFill>
                <a:latin typeface="Symbol" pitchFamily="18" charset="2"/>
              </a:rPr>
              <a:t>D</a:t>
            </a:r>
            <a:r>
              <a:rPr lang="en-GB" baseline="-20000" dirty="0" err="1">
                <a:solidFill>
                  <a:srgbClr val="34FD0C"/>
                </a:solidFill>
                <a:latin typeface="Calibri" pitchFamily="34" charset="0"/>
              </a:rPr>
              <a:t>oct</a:t>
            </a:r>
            <a:endParaRPr lang="en-GB" baseline="-20000" dirty="0">
              <a:solidFill>
                <a:srgbClr val="34FD0C"/>
              </a:solidFill>
              <a:latin typeface="Calibri" pitchFamily="34" charset="0"/>
            </a:endParaRPr>
          </a:p>
        </p:txBody>
      </p:sp>
      <p:sp>
        <p:nvSpPr>
          <p:cNvPr id="16406" name="Rectangle 193"/>
          <p:cNvSpPr>
            <a:spLocks noChangeArrowheads="1"/>
          </p:cNvSpPr>
          <p:nvPr/>
        </p:nvSpPr>
        <p:spPr bwMode="auto">
          <a:xfrm>
            <a:off x="1717675" y="6200775"/>
            <a:ext cx="1033463" cy="4619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>
                <a:solidFill>
                  <a:srgbClr val="34FD0C"/>
                </a:solidFill>
                <a:latin typeface="Symbol" pitchFamily="18" charset="2"/>
              </a:rPr>
              <a:t>D</a:t>
            </a:r>
            <a:r>
              <a:rPr lang="en-GB">
                <a:latin typeface="Calibri" pitchFamily="34" charset="0"/>
              </a:rPr>
              <a:t> grande</a:t>
            </a:r>
          </a:p>
        </p:txBody>
      </p:sp>
      <p:sp>
        <p:nvSpPr>
          <p:cNvPr id="16407" name="Rectangle 194"/>
          <p:cNvSpPr>
            <a:spLocks noChangeArrowheads="1"/>
          </p:cNvSpPr>
          <p:nvPr/>
        </p:nvSpPr>
        <p:spPr bwMode="auto">
          <a:xfrm>
            <a:off x="1241425" y="4044950"/>
            <a:ext cx="3952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>
                <a:solidFill>
                  <a:srgbClr val="FFDE07"/>
                </a:solidFill>
                <a:latin typeface="Calibri" pitchFamily="34" charset="0"/>
              </a:rPr>
              <a:t>e</a:t>
            </a:r>
            <a:r>
              <a:rPr lang="en-GB" baseline="-20000">
                <a:solidFill>
                  <a:srgbClr val="FFDE07"/>
                </a:solidFill>
                <a:latin typeface="Calibri" pitchFamily="34" charset="0"/>
              </a:rPr>
              <a:t>g</a:t>
            </a:r>
            <a:endParaRPr lang="en-GB">
              <a:solidFill>
                <a:srgbClr val="FFDE07"/>
              </a:solidFill>
              <a:latin typeface="Times"/>
            </a:endParaRPr>
          </a:p>
        </p:txBody>
      </p:sp>
      <p:pic>
        <p:nvPicPr>
          <p:cNvPr id="16408" name="Picture 197" descr="CC7. V(II/III).tif                                             00044127Macintosh HD                   ABA78158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3275" y="1219200"/>
            <a:ext cx="2455863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ChangeArrowheads="1"/>
          </p:cNvSpPr>
          <p:nvPr/>
        </p:nvSpPr>
        <p:spPr bwMode="auto">
          <a:xfrm>
            <a:off x="161925" y="141288"/>
            <a:ext cx="8051800" cy="584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>
                <a:latin typeface="Calibri" pitchFamily="34" charset="0"/>
              </a:rPr>
              <a:t>Efeito da magnitude de </a:t>
            </a:r>
            <a:r>
              <a:rPr lang="el-GR" sz="3200">
                <a:latin typeface="Calibri" pitchFamily="34" charset="0"/>
              </a:rPr>
              <a:t>Δ</a:t>
            </a:r>
            <a:r>
              <a:rPr lang="pt-BR" sz="3200">
                <a:latin typeface="Calibri" pitchFamily="34" charset="0"/>
              </a:rPr>
              <a:t> na cor dos complexos</a:t>
            </a:r>
            <a:endParaRPr lang="en-GB" sz="3200">
              <a:latin typeface="Calibri" pitchFamily="34" charset="0"/>
            </a:endParaRPr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228600" y="990600"/>
            <a:ext cx="6400800" cy="50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>
                <a:latin typeface="Calibri" pitchFamily="34" charset="0"/>
              </a:rPr>
              <a:t>2Para um dado íon metálico, a cor depende do ligante</a:t>
            </a:r>
          </a:p>
        </p:txBody>
      </p:sp>
      <p:pic>
        <p:nvPicPr>
          <p:cNvPr id="17412" name="Picture 8" descr="CC7. CrNH3 colour.tif                                          00044127Macintosh HD                   ABA78158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752600"/>
            <a:ext cx="4533900" cy="159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2138363" y="3838575"/>
            <a:ext cx="1376362" cy="5048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>
                <a:latin typeface="Calibri" pitchFamily="34" charset="0"/>
              </a:rPr>
              <a:t>[Cr(NH</a:t>
            </a:r>
            <a:r>
              <a:rPr lang="en-GB" baseline="-25000">
                <a:latin typeface="Calibri" pitchFamily="34" charset="0"/>
              </a:rPr>
              <a:t>3</a:t>
            </a:r>
            <a:r>
              <a:rPr lang="en-GB">
                <a:latin typeface="Calibri" pitchFamily="34" charset="0"/>
              </a:rPr>
              <a:t>)</a:t>
            </a:r>
            <a:r>
              <a:rPr lang="en-GB" baseline="-25000">
                <a:latin typeface="Calibri" pitchFamily="34" charset="0"/>
              </a:rPr>
              <a:t>6</a:t>
            </a:r>
            <a:r>
              <a:rPr lang="en-GB">
                <a:latin typeface="Calibri" pitchFamily="34" charset="0"/>
              </a:rPr>
              <a:t>]</a:t>
            </a:r>
            <a:r>
              <a:rPr lang="en-GB" baseline="30000">
                <a:latin typeface="Calibri" pitchFamily="34" charset="0"/>
              </a:rPr>
              <a:t>3+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5113338" y="3838575"/>
            <a:ext cx="1452562" cy="465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>
                <a:latin typeface="Calibri" pitchFamily="34" charset="0"/>
              </a:rPr>
              <a:t>[Cr(NH</a:t>
            </a:r>
            <a:r>
              <a:rPr lang="en-GB" baseline="-25000">
                <a:latin typeface="Calibri" pitchFamily="34" charset="0"/>
              </a:rPr>
              <a:t>3</a:t>
            </a:r>
            <a:r>
              <a:rPr lang="en-GB">
                <a:latin typeface="Calibri" pitchFamily="34" charset="0"/>
              </a:rPr>
              <a:t>)</a:t>
            </a:r>
            <a:r>
              <a:rPr lang="en-GB" baseline="-25000">
                <a:latin typeface="Calibri" pitchFamily="34" charset="0"/>
              </a:rPr>
              <a:t>5</a:t>
            </a:r>
            <a:r>
              <a:rPr lang="en-GB">
                <a:latin typeface="Calibri" pitchFamily="34" charset="0"/>
              </a:rPr>
              <a:t>Cl]</a:t>
            </a:r>
            <a:r>
              <a:rPr lang="en-GB" baseline="30000">
                <a:latin typeface="Calibri" pitchFamily="34" charset="0"/>
              </a:rPr>
              <a:t>2+</a:t>
            </a:r>
          </a:p>
        </p:txBody>
      </p:sp>
      <p:pic>
        <p:nvPicPr>
          <p:cNvPr id="1741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41525" y="4724400"/>
            <a:ext cx="1463675" cy="1625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12296" name="AutoShape 12"/>
          <p:cNvSpPr>
            <a:spLocks noChangeArrowheads="1"/>
          </p:cNvSpPr>
          <p:nvPr/>
        </p:nvSpPr>
        <p:spPr bwMode="auto">
          <a:xfrm>
            <a:off x="1905000" y="4572000"/>
            <a:ext cx="1752600" cy="1905000"/>
          </a:xfrm>
          <a:prstGeom prst="bracketPair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3657600" y="4495800"/>
            <a:ext cx="385763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>
                <a:latin typeface="Calibri" pitchFamily="34" charset="0"/>
              </a:rPr>
              <a:t>3+</a:t>
            </a:r>
          </a:p>
        </p:txBody>
      </p:sp>
      <p:pic>
        <p:nvPicPr>
          <p:cNvPr id="17418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1600" y="4648200"/>
            <a:ext cx="1425575" cy="1600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12299" name="AutoShape 15"/>
          <p:cNvSpPr>
            <a:spLocks noChangeArrowheads="1"/>
          </p:cNvSpPr>
          <p:nvPr/>
        </p:nvSpPr>
        <p:spPr bwMode="auto">
          <a:xfrm>
            <a:off x="5029200" y="4495800"/>
            <a:ext cx="1752600" cy="1905000"/>
          </a:xfrm>
          <a:prstGeom prst="bracketPair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7420" name="Rectangle 16"/>
          <p:cNvSpPr>
            <a:spLocks noChangeArrowheads="1"/>
          </p:cNvSpPr>
          <p:nvPr/>
        </p:nvSpPr>
        <p:spPr bwMode="auto">
          <a:xfrm>
            <a:off x="6781800" y="4419600"/>
            <a:ext cx="385763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>
                <a:latin typeface="Calibri" pitchFamily="34" charset="0"/>
              </a:rPr>
              <a:t>2+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smtClean="0"/>
              <a:t>Valores de 10 D</a:t>
            </a:r>
            <a:r>
              <a:rPr lang="en-US" sz="2400" smtClean="0"/>
              <a:t>q </a:t>
            </a:r>
            <a:r>
              <a:rPr lang="en-US" sz="3600" smtClean="0"/>
              <a:t>para vários complexos:</a:t>
            </a:r>
            <a:endParaRPr lang="pt-BR" sz="3600" b="1" smtClean="0"/>
          </a:p>
        </p:txBody>
      </p:sp>
      <p:graphicFrame>
        <p:nvGraphicFramePr>
          <p:cNvPr id="4" name="Group 167"/>
          <p:cNvGraphicFramePr>
            <a:graphicFrameLocks noGrp="1"/>
          </p:cNvGraphicFramePr>
          <p:nvPr/>
        </p:nvGraphicFramePr>
        <p:xfrm>
          <a:off x="428625" y="1411288"/>
          <a:ext cx="8143934" cy="4353880"/>
        </p:xfrm>
        <a:graphic>
          <a:graphicData uri="http://schemas.openxmlformats.org/drawingml/2006/table">
            <a:tbl>
              <a:tblPr/>
              <a:tblGrid>
                <a:gridCol w="1643074"/>
                <a:gridCol w="1000132"/>
                <a:gridCol w="1789848"/>
                <a:gridCol w="1005030"/>
                <a:gridCol w="1705716"/>
                <a:gridCol w="1000134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Complexo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10 </a:t>
                      </a:r>
                      <a:r>
                        <a:rPr lang="en-US" sz="2000" dirty="0" err="1" smtClean="0"/>
                        <a:t>Dq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/ kJ/mol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Complexo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10 </a:t>
                      </a:r>
                      <a:r>
                        <a:rPr lang="en-US" sz="2000" dirty="0" err="1" smtClean="0"/>
                        <a:t>Dq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/ kJ/mol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Complexo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10 </a:t>
                      </a:r>
                      <a:r>
                        <a:rPr lang="en-US" sz="2000" dirty="0" err="1" smtClean="0"/>
                        <a:t>Dq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/ kJ/mol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[TiF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3-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203,4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[Cr(CN)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3-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318,2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[Co(NH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273,9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[Ti(H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242,8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[MnF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2-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260,8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[Co(NH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122,0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[V(H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213,5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[Fe(H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163,9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[Co(en)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287,1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[V(H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148,3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[Fe(H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O)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2+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112,4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[Co(H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217,7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[CrF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3-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179,4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[Fe(ox)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3-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168,7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[Co(H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111,3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[Cr(H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208,1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[Fe(CN)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3-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418,7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[Ni(H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101,7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[Cr(H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168,7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[Fe(CN)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4-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404,3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[Ni(NH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129,2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[Cr(NH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258,4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[CoF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3-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156,7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[Ni(en)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]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2+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137,6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6"/>
          <p:cNvSpPr>
            <a:spLocks noChangeArrowheads="1"/>
          </p:cNvSpPr>
          <p:nvPr/>
        </p:nvSpPr>
        <p:spPr bwMode="auto">
          <a:xfrm>
            <a:off x="174625" y="163513"/>
            <a:ext cx="3114675" cy="369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Calibri" pitchFamily="34" charset="0"/>
              </a:rPr>
              <a:t>A cor e a série espectroquímica</a:t>
            </a:r>
          </a:p>
        </p:txBody>
      </p:sp>
      <p:sp>
        <p:nvSpPr>
          <p:cNvPr id="19459" name="Rectangle 47"/>
          <p:cNvSpPr>
            <a:spLocks noChangeArrowheads="1"/>
          </p:cNvSpPr>
          <p:nvPr/>
        </p:nvSpPr>
        <p:spPr bwMode="auto">
          <a:xfrm>
            <a:off x="304800" y="5407025"/>
            <a:ext cx="3751263" cy="9239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err="1">
                <a:latin typeface="Calibri" pitchFamily="34" charset="0"/>
              </a:rPr>
              <a:t>Complexo</a:t>
            </a:r>
            <a:r>
              <a:rPr lang="en-GB" dirty="0">
                <a:latin typeface="Calibri" pitchFamily="34" charset="0"/>
              </a:rPr>
              <a:t> tem….</a:t>
            </a:r>
          </a:p>
          <a:p>
            <a:pPr>
              <a:lnSpc>
                <a:spcPct val="150000"/>
              </a:lnSpc>
            </a:pPr>
            <a:r>
              <a:rPr lang="en-GB" dirty="0" err="1">
                <a:latin typeface="Calibri" pitchFamily="34" charset="0"/>
              </a:rPr>
              <a:t>Ligante</a:t>
            </a:r>
            <a:r>
              <a:rPr lang="en-GB" dirty="0">
                <a:latin typeface="Calibri" pitchFamily="34" charset="0"/>
              </a:rPr>
              <a:t> de campo forte = </a:t>
            </a:r>
            <a:r>
              <a:rPr lang="en-GB" dirty="0" err="1">
                <a:latin typeface="Calibri" pitchFamily="34" charset="0"/>
              </a:rPr>
              <a:t>grande</a:t>
            </a:r>
            <a:r>
              <a:rPr lang="en-GB" dirty="0">
                <a:latin typeface="Calibri" pitchFamily="34" charset="0"/>
              </a:rPr>
              <a:t> delta</a:t>
            </a:r>
          </a:p>
        </p:txBody>
      </p:sp>
      <p:sp>
        <p:nvSpPr>
          <p:cNvPr id="19460" name="Rectangle 48"/>
          <p:cNvSpPr>
            <a:spLocks noChangeArrowheads="1"/>
          </p:cNvSpPr>
          <p:nvPr/>
        </p:nvSpPr>
        <p:spPr bwMode="auto">
          <a:xfrm>
            <a:off x="4529138" y="5429250"/>
            <a:ext cx="4614862" cy="9239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>
                <a:latin typeface="Calibri" pitchFamily="34" charset="0"/>
              </a:rPr>
              <a:t>Luz absorvida é….</a:t>
            </a:r>
          </a:p>
          <a:p>
            <a:pPr>
              <a:lnSpc>
                <a:spcPct val="150000"/>
              </a:lnSpc>
            </a:pPr>
            <a:r>
              <a:rPr lang="en-GB">
                <a:latin typeface="Calibri" pitchFamily="34" charset="0"/>
              </a:rPr>
              <a:t>Comprimento de onda curto= energia mais alta</a:t>
            </a:r>
          </a:p>
        </p:txBody>
      </p:sp>
      <p:sp>
        <p:nvSpPr>
          <p:cNvPr id="13317" name="AutoShape 49"/>
          <p:cNvSpPr>
            <a:spLocks noChangeArrowheads="1"/>
          </p:cNvSpPr>
          <p:nvPr/>
        </p:nvSpPr>
        <p:spPr bwMode="auto">
          <a:xfrm>
            <a:off x="4000500" y="5429250"/>
            <a:ext cx="533400" cy="914400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9462" name="Rectangle 55"/>
          <p:cNvSpPr>
            <a:spLocks noChangeArrowheads="1"/>
          </p:cNvSpPr>
          <p:nvPr/>
        </p:nvSpPr>
        <p:spPr bwMode="auto">
          <a:xfrm>
            <a:off x="228600" y="987425"/>
            <a:ext cx="2451100" cy="92551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dirty="0" err="1">
                <a:solidFill>
                  <a:srgbClr val="FFCC18"/>
                </a:solidFill>
                <a:latin typeface="Calibri" pitchFamily="34" charset="0"/>
              </a:rPr>
              <a:t>Ligantes</a:t>
            </a:r>
            <a:r>
              <a:rPr lang="en-GB" dirty="0">
                <a:solidFill>
                  <a:srgbClr val="FFCC18"/>
                </a:solidFill>
                <a:latin typeface="Calibri" pitchFamily="34" charset="0"/>
              </a:rPr>
              <a:t> de campo </a:t>
            </a:r>
            <a:r>
              <a:rPr lang="en-GB" dirty="0" err="1">
                <a:solidFill>
                  <a:srgbClr val="FFCC18"/>
                </a:solidFill>
                <a:latin typeface="Calibri" pitchFamily="34" charset="0"/>
              </a:rPr>
              <a:t>fraco</a:t>
            </a:r>
            <a:endParaRPr lang="en-GB" dirty="0">
              <a:solidFill>
                <a:srgbClr val="FFCC18"/>
              </a:solidFill>
              <a:latin typeface="Calibri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GB" dirty="0" err="1">
                <a:latin typeface="Calibri" pitchFamily="34" charset="0"/>
              </a:rPr>
              <a:t>Complexos</a:t>
            </a:r>
            <a:r>
              <a:rPr lang="en-GB" dirty="0">
                <a:latin typeface="Calibri" pitchFamily="34" charset="0"/>
              </a:rPr>
              <a:t> de spin alto</a:t>
            </a:r>
          </a:p>
        </p:txBody>
      </p:sp>
      <p:sp>
        <p:nvSpPr>
          <p:cNvPr id="19463" name="Rectangle 56"/>
          <p:cNvSpPr>
            <a:spLocks noChangeArrowheads="1"/>
          </p:cNvSpPr>
          <p:nvPr/>
        </p:nvSpPr>
        <p:spPr bwMode="auto">
          <a:xfrm>
            <a:off x="6553200" y="1066800"/>
            <a:ext cx="2486025" cy="92551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dirty="0" err="1">
                <a:solidFill>
                  <a:srgbClr val="FFCC18"/>
                </a:solidFill>
                <a:latin typeface="Calibri" pitchFamily="34" charset="0"/>
              </a:rPr>
              <a:t>Ligantes</a:t>
            </a:r>
            <a:r>
              <a:rPr lang="en-GB" dirty="0">
                <a:solidFill>
                  <a:srgbClr val="FFCC18"/>
                </a:solidFill>
                <a:latin typeface="Calibri" pitchFamily="34" charset="0"/>
              </a:rPr>
              <a:t> de campo forte</a:t>
            </a:r>
          </a:p>
          <a:p>
            <a:pPr algn="ctr">
              <a:lnSpc>
                <a:spcPct val="150000"/>
              </a:lnSpc>
            </a:pPr>
            <a:r>
              <a:rPr lang="en-GB" dirty="0" err="1">
                <a:latin typeface="Calibri" pitchFamily="34" charset="0"/>
              </a:rPr>
              <a:t>Complexos</a:t>
            </a:r>
            <a:r>
              <a:rPr lang="en-GB" dirty="0">
                <a:latin typeface="Calibri" pitchFamily="34" charset="0"/>
              </a:rPr>
              <a:t> de spin </a:t>
            </a:r>
            <a:r>
              <a:rPr lang="en-GB" dirty="0" err="1">
                <a:latin typeface="Calibri" pitchFamily="34" charset="0"/>
              </a:rPr>
              <a:t>baixo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3320" name="AutoShape 58"/>
          <p:cNvSpPr>
            <a:spLocks noChangeArrowheads="1"/>
          </p:cNvSpPr>
          <p:nvPr/>
        </p:nvSpPr>
        <p:spPr bwMode="auto">
          <a:xfrm>
            <a:off x="1447800" y="2057400"/>
            <a:ext cx="6248400" cy="2514600"/>
          </a:xfrm>
          <a:prstGeom prst="rightArrow">
            <a:avLst>
              <a:gd name="adj1" fmla="val 58083"/>
              <a:gd name="adj2" fmla="val 3527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9465" name="Rectangle 59"/>
          <p:cNvSpPr>
            <a:spLocks noChangeArrowheads="1"/>
          </p:cNvSpPr>
          <p:nvPr/>
        </p:nvSpPr>
        <p:spPr bwMode="auto">
          <a:xfrm>
            <a:off x="1449388" y="2547938"/>
            <a:ext cx="5561012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defTabSz="574675">
              <a:lnSpc>
                <a:spcPct val="150000"/>
              </a:lnSpc>
              <a:tabLst>
                <a:tab pos="762000" algn="l"/>
                <a:tab pos="1524000" algn="l"/>
              </a:tabLst>
            </a:pPr>
            <a:r>
              <a:rPr lang="en-GB">
                <a:latin typeface="Calibri" pitchFamily="34" charset="0"/>
              </a:rPr>
              <a:t>I</a:t>
            </a:r>
            <a:r>
              <a:rPr lang="en-GB" baseline="30000">
                <a:latin typeface="Calibri" pitchFamily="34" charset="0"/>
              </a:rPr>
              <a:t>- </a:t>
            </a:r>
            <a:r>
              <a:rPr lang="en-GB">
                <a:latin typeface="Calibri" pitchFamily="34" charset="0"/>
              </a:rPr>
              <a:t>&lt; Br</a:t>
            </a:r>
            <a:r>
              <a:rPr lang="en-GB" baseline="30000">
                <a:latin typeface="Calibri" pitchFamily="34" charset="0"/>
              </a:rPr>
              <a:t>- </a:t>
            </a:r>
            <a:r>
              <a:rPr lang="en-GB">
                <a:latin typeface="Calibri" pitchFamily="34" charset="0"/>
              </a:rPr>
              <a:t>&lt; S</a:t>
            </a:r>
            <a:r>
              <a:rPr lang="en-GB" baseline="30000">
                <a:latin typeface="Calibri" pitchFamily="34" charset="0"/>
              </a:rPr>
              <a:t>2- </a:t>
            </a:r>
            <a:r>
              <a:rPr lang="en-GB">
                <a:latin typeface="Calibri" pitchFamily="34" charset="0"/>
              </a:rPr>
              <a:t>&lt; SCN</a:t>
            </a:r>
            <a:r>
              <a:rPr lang="en-GB" baseline="30000">
                <a:latin typeface="Calibri" pitchFamily="34" charset="0"/>
              </a:rPr>
              <a:t>- </a:t>
            </a:r>
            <a:r>
              <a:rPr lang="en-GB">
                <a:latin typeface="Calibri" pitchFamily="34" charset="0"/>
              </a:rPr>
              <a:t>&lt; Cl</a:t>
            </a:r>
            <a:r>
              <a:rPr lang="en-GB" baseline="30000">
                <a:latin typeface="Calibri" pitchFamily="34" charset="0"/>
              </a:rPr>
              <a:t>-</a:t>
            </a:r>
            <a:r>
              <a:rPr lang="en-GB">
                <a:latin typeface="Calibri" pitchFamily="34" charset="0"/>
              </a:rPr>
              <a:t>&lt; NO</a:t>
            </a:r>
            <a:r>
              <a:rPr lang="en-GB" baseline="-25000">
                <a:latin typeface="Calibri" pitchFamily="34" charset="0"/>
              </a:rPr>
              <a:t>3</a:t>
            </a:r>
            <a:r>
              <a:rPr lang="en-GB" baseline="30000">
                <a:latin typeface="Calibri" pitchFamily="34" charset="0"/>
              </a:rPr>
              <a:t>- </a:t>
            </a:r>
            <a:r>
              <a:rPr lang="en-GB">
                <a:latin typeface="Calibri" pitchFamily="34" charset="0"/>
              </a:rPr>
              <a:t>&lt; F</a:t>
            </a:r>
            <a:r>
              <a:rPr lang="en-GB" baseline="30000">
                <a:latin typeface="Calibri" pitchFamily="34" charset="0"/>
              </a:rPr>
              <a:t>- </a:t>
            </a:r>
            <a:r>
              <a:rPr lang="en-GB">
                <a:latin typeface="Calibri" pitchFamily="34" charset="0"/>
              </a:rPr>
              <a:t>&lt; OH</a:t>
            </a:r>
            <a:r>
              <a:rPr lang="en-GB" baseline="30000">
                <a:latin typeface="Calibri" pitchFamily="34" charset="0"/>
              </a:rPr>
              <a:t>- </a:t>
            </a:r>
            <a:r>
              <a:rPr lang="en-GB">
                <a:latin typeface="Calibri" pitchFamily="34" charset="0"/>
              </a:rPr>
              <a:t>&lt; ox</a:t>
            </a:r>
            <a:r>
              <a:rPr lang="en-GB" baseline="30000">
                <a:latin typeface="Calibri" pitchFamily="34" charset="0"/>
              </a:rPr>
              <a:t>2-</a:t>
            </a:r>
            <a:endParaRPr lang="en-GB">
              <a:latin typeface="Calibri" pitchFamily="34" charset="0"/>
            </a:endParaRPr>
          </a:p>
          <a:p>
            <a:pPr defTabSz="574675">
              <a:lnSpc>
                <a:spcPct val="150000"/>
              </a:lnSpc>
              <a:tabLst>
                <a:tab pos="762000" algn="l"/>
                <a:tab pos="1524000" algn="l"/>
              </a:tabLst>
            </a:pPr>
            <a:r>
              <a:rPr lang="en-GB">
                <a:latin typeface="Calibri" pitchFamily="34" charset="0"/>
              </a:rPr>
              <a:t>	&lt; H</a:t>
            </a:r>
            <a:r>
              <a:rPr lang="en-GB" baseline="-25000">
                <a:latin typeface="Calibri" pitchFamily="34" charset="0"/>
              </a:rPr>
              <a:t>2</a:t>
            </a:r>
            <a:r>
              <a:rPr lang="en-GB">
                <a:latin typeface="Calibri" pitchFamily="34" charset="0"/>
              </a:rPr>
              <a:t>O &lt; NCS</a:t>
            </a:r>
            <a:r>
              <a:rPr lang="en-GB" baseline="30000">
                <a:latin typeface="Calibri" pitchFamily="34" charset="0"/>
              </a:rPr>
              <a:t>- </a:t>
            </a:r>
            <a:r>
              <a:rPr lang="en-GB">
                <a:latin typeface="Calibri" pitchFamily="34" charset="0"/>
              </a:rPr>
              <a:t>&lt; CH</a:t>
            </a:r>
            <a:r>
              <a:rPr lang="en-GB" baseline="-25000">
                <a:latin typeface="Calibri" pitchFamily="34" charset="0"/>
              </a:rPr>
              <a:t>3</a:t>
            </a:r>
            <a:r>
              <a:rPr lang="en-GB">
                <a:latin typeface="Calibri" pitchFamily="34" charset="0"/>
              </a:rPr>
              <a:t>CN &lt; NH</a:t>
            </a:r>
            <a:r>
              <a:rPr lang="en-GB" baseline="-25000">
                <a:latin typeface="Calibri" pitchFamily="34" charset="0"/>
              </a:rPr>
              <a:t>3</a:t>
            </a:r>
            <a:r>
              <a:rPr lang="en-GB">
                <a:latin typeface="Calibri" pitchFamily="34" charset="0"/>
              </a:rPr>
              <a:t> &lt; en &lt; bpy	</a:t>
            </a:r>
          </a:p>
          <a:p>
            <a:pPr defTabSz="574675">
              <a:lnSpc>
                <a:spcPct val="150000"/>
              </a:lnSpc>
              <a:tabLst>
                <a:tab pos="762000" algn="l"/>
                <a:tab pos="1524000" algn="l"/>
              </a:tabLst>
            </a:pPr>
            <a:r>
              <a:rPr lang="en-GB">
                <a:latin typeface="Calibri" pitchFamily="34" charset="0"/>
              </a:rPr>
              <a:t>			&lt; phen &lt; NO</a:t>
            </a:r>
            <a:r>
              <a:rPr lang="en-GB" baseline="-25000">
                <a:latin typeface="Calibri" pitchFamily="34" charset="0"/>
              </a:rPr>
              <a:t>2</a:t>
            </a:r>
            <a:r>
              <a:rPr lang="en-GB" baseline="30000">
                <a:latin typeface="Calibri" pitchFamily="34" charset="0"/>
              </a:rPr>
              <a:t>- </a:t>
            </a:r>
            <a:r>
              <a:rPr lang="en-GB">
                <a:latin typeface="Calibri" pitchFamily="34" charset="0"/>
              </a:rPr>
              <a:t>&lt; phosph &lt; CN</a:t>
            </a:r>
            <a:r>
              <a:rPr lang="en-GB" baseline="30000">
                <a:latin typeface="Calibri" pitchFamily="34" charset="0"/>
              </a:rPr>
              <a:t>- </a:t>
            </a:r>
            <a:r>
              <a:rPr lang="en-GB">
                <a:latin typeface="Calibri" pitchFamily="34" charset="0"/>
              </a:rPr>
              <a:t>&lt; CO</a:t>
            </a:r>
          </a:p>
        </p:txBody>
      </p:sp>
      <p:sp>
        <p:nvSpPr>
          <p:cNvPr id="19466" name="Rectangle 60"/>
          <p:cNvSpPr>
            <a:spLocks noChangeArrowheads="1"/>
          </p:cNvSpPr>
          <p:nvPr/>
        </p:nvSpPr>
        <p:spPr bwMode="auto">
          <a:xfrm>
            <a:off x="142875" y="3071813"/>
            <a:ext cx="1211263" cy="369887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7BFF07"/>
                </a:solidFill>
                <a:latin typeface="Calibri" pitchFamily="34" charset="0"/>
              </a:rPr>
              <a:t>Pequeno </a:t>
            </a:r>
            <a:r>
              <a:rPr lang="en-GB">
                <a:solidFill>
                  <a:srgbClr val="7BFF07"/>
                </a:solidFill>
                <a:latin typeface="Symbol" pitchFamily="18" charset="2"/>
              </a:rPr>
              <a:t>D</a:t>
            </a:r>
          </a:p>
        </p:txBody>
      </p:sp>
      <p:sp>
        <p:nvSpPr>
          <p:cNvPr id="19467" name="Rectangle 61"/>
          <p:cNvSpPr>
            <a:spLocks noChangeArrowheads="1"/>
          </p:cNvSpPr>
          <p:nvPr/>
        </p:nvSpPr>
        <p:spPr bwMode="auto">
          <a:xfrm>
            <a:off x="7858125" y="3071813"/>
            <a:ext cx="1069975" cy="369887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BFF07"/>
                </a:solidFill>
                <a:latin typeface="Calibri" pitchFamily="34" charset="0"/>
              </a:rPr>
              <a:t>Grande </a:t>
            </a:r>
            <a:r>
              <a:rPr lang="en-GB" dirty="0">
                <a:solidFill>
                  <a:srgbClr val="7BFF07"/>
                </a:solidFill>
                <a:latin typeface="Symbol" pitchFamily="18" charset="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3" name="Rectangle 76"/>
          <p:cNvSpPr>
            <a:spLocks noChangeArrowheads="1"/>
          </p:cNvSpPr>
          <p:nvPr/>
        </p:nvSpPr>
        <p:spPr bwMode="auto">
          <a:xfrm>
            <a:off x="2786063" y="4643438"/>
            <a:ext cx="4087812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4352" name="Rectangle 49"/>
          <p:cNvSpPr>
            <a:spLocks noChangeArrowheads="1"/>
          </p:cNvSpPr>
          <p:nvPr/>
        </p:nvSpPr>
        <p:spPr bwMode="auto">
          <a:xfrm>
            <a:off x="3962400" y="2620963"/>
            <a:ext cx="1395413" cy="923925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GB" dirty="0"/>
              <a:t>c. </a:t>
            </a:r>
            <a:r>
              <a:rPr lang="en-GB" dirty="0" err="1"/>
              <a:t>HCl</a:t>
            </a:r>
            <a:r>
              <a:rPr lang="en-GB" dirty="0"/>
              <a:t> / </a:t>
            </a:r>
            <a:r>
              <a:rPr lang="en-GB" dirty="0">
                <a:latin typeface="Symbol" pitchFamily="18" charset="2"/>
              </a:rPr>
              <a:t>D</a:t>
            </a:r>
          </a:p>
          <a:p>
            <a:pPr algn="ctr">
              <a:defRPr/>
            </a:pPr>
            <a:endParaRPr lang="en-GB" dirty="0">
              <a:latin typeface="Symbol" pitchFamily="18" charset="2"/>
            </a:endParaRPr>
          </a:p>
          <a:p>
            <a:pPr algn="ctr">
              <a:defRPr/>
            </a:pPr>
            <a:r>
              <a:rPr lang="en-GB" dirty="0" err="1"/>
              <a:t>resfriamento</a:t>
            </a:r>
            <a:endParaRPr lang="en-GB" dirty="0">
              <a:latin typeface="Symbol" pitchFamily="18" charset="2"/>
            </a:endParaRPr>
          </a:p>
        </p:txBody>
      </p:sp>
      <p:sp>
        <p:nvSpPr>
          <p:cNvPr id="20484" name="Rectangle 8"/>
          <p:cNvSpPr>
            <a:spLocks noChangeArrowheads="1"/>
          </p:cNvSpPr>
          <p:nvPr/>
        </p:nvSpPr>
        <p:spPr bwMode="auto">
          <a:xfrm>
            <a:off x="238125" y="290513"/>
            <a:ext cx="3224213" cy="369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Calibri" pitchFamily="34" charset="0"/>
              </a:rPr>
              <a:t>O que causa a mudança de cor?</a:t>
            </a:r>
          </a:p>
        </p:txBody>
      </p:sp>
      <p:sp>
        <p:nvSpPr>
          <p:cNvPr id="20485" name="Rectangle 9"/>
          <p:cNvSpPr>
            <a:spLocks noChangeArrowheads="1"/>
          </p:cNvSpPr>
          <p:nvPr/>
        </p:nvSpPr>
        <p:spPr bwMode="auto">
          <a:xfrm>
            <a:off x="304800" y="979488"/>
            <a:ext cx="8518525" cy="5048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tabLst>
                <a:tab pos="1714500" algn="l"/>
                <a:tab pos="2286000" algn="l"/>
                <a:tab pos="4673600" algn="l"/>
                <a:tab pos="5816600" algn="l"/>
                <a:tab pos="6197600" algn="l"/>
                <a:tab pos="7150100" algn="l"/>
                <a:tab pos="7620000" algn="l"/>
              </a:tabLst>
            </a:pPr>
            <a:r>
              <a:rPr lang="en-GB">
                <a:latin typeface="Calibri" pitchFamily="34" charset="0"/>
              </a:rPr>
              <a:t>[Co(H</a:t>
            </a:r>
            <a:r>
              <a:rPr lang="en-GB" baseline="-25000">
                <a:latin typeface="Calibri" pitchFamily="34" charset="0"/>
              </a:rPr>
              <a:t>2</a:t>
            </a:r>
            <a:r>
              <a:rPr lang="en-GB">
                <a:latin typeface="Calibri" pitchFamily="34" charset="0"/>
              </a:rPr>
              <a:t>O)</a:t>
            </a:r>
            <a:r>
              <a:rPr lang="en-GB" baseline="-25000">
                <a:latin typeface="Calibri" pitchFamily="34" charset="0"/>
              </a:rPr>
              <a:t>6</a:t>
            </a:r>
            <a:r>
              <a:rPr lang="en-GB">
                <a:latin typeface="Calibri" pitchFamily="34" charset="0"/>
              </a:rPr>
              <a:t>]</a:t>
            </a:r>
            <a:r>
              <a:rPr lang="en-GB" baseline="30000">
                <a:latin typeface="Calibri" pitchFamily="34" charset="0"/>
              </a:rPr>
              <a:t>2+</a:t>
            </a:r>
            <a:r>
              <a:rPr lang="en-GB" baseline="-25000">
                <a:latin typeface="Calibri" pitchFamily="34" charset="0"/>
              </a:rPr>
              <a:t>(aq)</a:t>
            </a:r>
            <a:r>
              <a:rPr lang="en-GB">
                <a:latin typeface="Calibri" pitchFamily="34" charset="0"/>
              </a:rPr>
              <a:t>	+	4 HCl</a:t>
            </a:r>
            <a:r>
              <a:rPr lang="en-GB" baseline="-25000">
                <a:latin typeface="Calibri" pitchFamily="34" charset="0"/>
              </a:rPr>
              <a:t>(aq)</a:t>
            </a:r>
            <a:r>
              <a:rPr lang="en-GB">
                <a:latin typeface="Calibri" pitchFamily="34" charset="0"/>
              </a:rPr>
              <a:t>	[CoCl</a:t>
            </a:r>
            <a:r>
              <a:rPr lang="en-GB" baseline="-25000">
                <a:latin typeface="Calibri" pitchFamily="34" charset="0"/>
              </a:rPr>
              <a:t>4</a:t>
            </a:r>
            <a:r>
              <a:rPr lang="en-GB">
                <a:latin typeface="Calibri" pitchFamily="34" charset="0"/>
              </a:rPr>
              <a:t>]</a:t>
            </a:r>
            <a:r>
              <a:rPr lang="en-GB" baseline="30000">
                <a:latin typeface="Calibri" pitchFamily="34" charset="0"/>
              </a:rPr>
              <a:t>2-</a:t>
            </a:r>
            <a:r>
              <a:rPr lang="en-GB" baseline="-25000">
                <a:latin typeface="Calibri" pitchFamily="34" charset="0"/>
              </a:rPr>
              <a:t>(aq)</a:t>
            </a:r>
            <a:r>
              <a:rPr lang="en-GB" baseline="30000">
                <a:latin typeface="Calibri" pitchFamily="34" charset="0"/>
              </a:rPr>
              <a:t>	</a:t>
            </a:r>
            <a:r>
              <a:rPr lang="en-GB">
                <a:latin typeface="Calibri" pitchFamily="34" charset="0"/>
              </a:rPr>
              <a:t>+	6 H</a:t>
            </a:r>
            <a:r>
              <a:rPr lang="en-GB" baseline="-25000">
                <a:latin typeface="Calibri" pitchFamily="34" charset="0"/>
              </a:rPr>
              <a:t>2</a:t>
            </a:r>
            <a:r>
              <a:rPr lang="en-GB">
                <a:latin typeface="Calibri" pitchFamily="34" charset="0"/>
              </a:rPr>
              <a:t>O	+	4 H</a:t>
            </a:r>
            <a:r>
              <a:rPr lang="en-GB" baseline="30000">
                <a:latin typeface="Calibri" pitchFamily="34" charset="0"/>
              </a:rPr>
              <a:t>+</a:t>
            </a:r>
            <a:r>
              <a:rPr lang="en-GB" baseline="-25000">
                <a:latin typeface="Calibri" pitchFamily="34" charset="0"/>
              </a:rPr>
              <a:t>(aq)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822700" y="1168400"/>
            <a:ext cx="762000" cy="228600"/>
            <a:chOff x="2592" y="1632"/>
            <a:chExt cx="480" cy="144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2592" y="1632"/>
              <a:ext cx="480" cy="48"/>
              <a:chOff x="2592" y="1584"/>
              <a:chExt cx="480" cy="96"/>
            </a:xfrm>
          </p:grpSpPr>
          <p:sp>
            <p:nvSpPr>
              <p:cNvPr id="14379" name="Line 10"/>
              <p:cNvSpPr>
                <a:spLocks noChangeShapeType="1"/>
              </p:cNvSpPr>
              <p:nvPr/>
            </p:nvSpPr>
            <p:spPr bwMode="auto">
              <a:xfrm>
                <a:off x="2592" y="1680"/>
                <a:ext cx="48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4380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584"/>
                <a:ext cx="96" cy="96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 flipH="1" flipV="1">
              <a:off x="2592" y="1728"/>
              <a:ext cx="480" cy="48"/>
              <a:chOff x="2592" y="1584"/>
              <a:chExt cx="480" cy="96"/>
            </a:xfrm>
          </p:grpSpPr>
          <p:sp>
            <p:nvSpPr>
              <p:cNvPr id="14377" name="Line 14"/>
              <p:cNvSpPr>
                <a:spLocks noChangeShapeType="1"/>
              </p:cNvSpPr>
              <p:nvPr/>
            </p:nvSpPr>
            <p:spPr bwMode="auto">
              <a:xfrm>
                <a:off x="2592" y="1680"/>
                <a:ext cx="48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4378" name="Line 15"/>
              <p:cNvSpPr>
                <a:spLocks noChangeShapeType="1"/>
              </p:cNvSpPr>
              <p:nvPr/>
            </p:nvSpPr>
            <p:spPr bwMode="auto">
              <a:xfrm flipH="1" flipV="1">
                <a:off x="2976" y="1584"/>
                <a:ext cx="96" cy="96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</p:grpSp>
      <p:pic>
        <p:nvPicPr>
          <p:cNvPr id="20487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514600"/>
            <a:ext cx="1008063" cy="9556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pic>
        <p:nvPicPr>
          <p:cNvPr id="20488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2438400"/>
            <a:ext cx="1254125" cy="1401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200400" y="2330450"/>
            <a:ext cx="3571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>
                <a:latin typeface="Calibri" pitchFamily="34" charset="0"/>
              </a:rPr>
              <a:t>2+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2971800" y="2300288"/>
            <a:ext cx="152400" cy="1676400"/>
            <a:chOff x="2256" y="1296"/>
            <a:chExt cx="96" cy="1056"/>
          </a:xfrm>
        </p:grpSpPr>
        <p:sp>
          <p:nvSpPr>
            <p:cNvPr id="14372" name="Line 21"/>
            <p:cNvSpPr>
              <a:spLocks noChangeShapeType="1"/>
            </p:cNvSpPr>
            <p:nvPr/>
          </p:nvSpPr>
          <p:spPr bwMode="auto">
            <a:xfrm>
              <a:off x="2256" y="1296"/>
              <a:ext cx="9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4373" name="Line 22"/>
            <p:cNvSpPr>
              <a:spLocks noChangeShapeType="1"/>
            </p:cNvSpPr>
            <p:nvPr/>
          </p:nvSpPr>
          <p:spPr bwMode="auto">
            <a:xfrm>
              <a:off x="2352" y="1296"/>
              <a:ext cx="0" cy="105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4374" name="Line 23"/>
            <p:cNvSpPr>
              <a:spLocks noChangeShapeType="1"/>
            </p:cNvSpPr>
            <p:nvPr/>
          </p:nvSpPr>
          <p:spPr bwMode="auto">
            <a:xfrm flipH="1">
              <a:off x="2256" y="2352"/>
              <a:ext cx="9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 flipH="1">
            <a:off x="1447800" y="2300288"/>
            <a:ext cx="152400" cy="1676400"/>
            <a:chOff x="2256" y="1296"/>
            <a:chExt cx="96" cy="1056"/>
          </a:xfrm>
        </p:grpSpPr>
        <p:sp>
          <p:nvSpPr>
            <p:cNvPr id="14369" name="Line 26"/>
            <p:cNvSpPr>
              <a:spLocks noChangeShapeType="1"/>
            </p:cNvSpPr>
            <p:nvPr/>
          </p:nvSpPr>
          <p:spPr bwMode="auto">
            <a:xfrm>
              <a:off x="2256" y="1296"/>
              <a:ext cx="9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4370" name="Line 27"/>
            <p:cNvSpPr>
              <a:spLocks noChangeShapeType="1"/>
            </p:cNvSpPr>
            <p:nvPr/>
          </p:nvSpPr>
          <p:spPr bwMode="auto">
            <a:xfrm>
              <a:off x="2352" y="1296"/>
              <a:ext cx="0" cy="105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4371" name="Line 28"/>
            <p:cNvSpPr>
              <a:spLocks noChangeShapeType="1"/>
            </p:cNvSpPr>
            <p:nvPr/>
          </p:nvSpPr>
          <p:spPr bwMode="auto">
            <a:xfrm flipH="1">
              <a:off x="2256" y="2352"/>
              <a:ext cx="9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20492" name="Rectangle 29"/>
          <p:cNvSpPr>
            <a:spLocks noChangeArrowheads="1"/>
          </p:cNvSpPr>
          <p:nvPr/>
        </p:nvSpPr>
        <p:spPr bwMode="auto">
          <a:xfrm>
            <a:off x="7467600" y="2392363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>
                <a:latin typeface="Calibri" pitchFamily="34" charset="0"/>
              </a:rPr>
              <a:t>2-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5791200" y="2362200"/>
            <a:ext cx="1676400" cy="1295400"/>
            <a:chOff x="3840" y="1344"/>
            <a:chExt cx="1056" cy="1056"/>
          </a:xfrm>
        </p:grpSpPr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4800" y="1344"/>
              <a:ext cx="96" cy="1056"/>
              <a:chOff x="2256" y="1296"/>
              <a:chExt cx="96" cy="1056"/>
            </a:xfrm>
          </p:grpSpPr>
          <p:sp>
            <p:nvSpPr>
              <p:cNvPr id="14366" name="Line 31"/>
              <p:cNvSpPr>
                <a:spLocks noChangeShapeType="1"/>
              </p:cNvSpPr>
              <p:nvPr/>
            </p:nvSpPr>
            <p:spPr bwMode="auto">
              <a:xfrm>
                <a:off x="2256" y="1296"/>
                <a:ext cx="96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4367" name="Line 32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1056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4368" name="Line 33"/>
              <p:cNvSpPr>
                <a:spLocks noChangeShapeType="1"/>
              </p:cNvSpPr>
              <p:nvPr/>
            </p:nvSpPr>
            <p:spPr bwMode="auto">
              <a:xfrm flipH="1">
                <a:off x="2256" y="2352"/>
                <a:ext cx="96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0" name="Group 34"/>
            <p:cNvGrpSpPr>
              <a:grpSpLocks/>
            </p:cNvGrpSpPr>
            <p:nvPr/>
          </p:nvGrpSpPr>
          <p:grpSpPr bwMode="auto">
            <a:xfrm flipH="1">
              <a:off x="3840" y="1344"/>
              <a:ext cx="96" cy="1056"/>
              <a:chOff x="2256" y="1296"/>
              <a:chExt cx="96" cy="1056"/>
            </a:xfrm>
          </p:grpSpPr>
          <p:sp>
            <p:nvSpPr>
              <p:cNvPr id="14363" name="Line 35"/>
              <p:cNvSpPr>
                <a:spLocks noChangeShapeType="1"/>
              </p:cNvSpPr>
              <p:nvPr/>
            </p:nvSpPr>
            <p:spPr bwMode="auto">
              <a:xfrm>
                <a:off x="2256" y="1296"/>
                <a:ext cx="96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4364" name="Line 36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1056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4365" name="Line 37"/>
              <p:cNvSpPr>
                <a:spLocks noChangeShapeType="1"/>
              </p:cNvSpPr>
              <p:nvPr/>
            </p:nvSpPr>
            <p:spPr bwMode="auto">
              <a:xfrm flipH="1">
                <a:off x="2256" y="2352"/>
                <a:ext cx="96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4006850" y="2971800"/>
            <a:ext cx="1219200" cy="242888"/>
            <a:chOff x="2592" y="1632"/>
            <a:chExt cx="480" cy="144"/>
          </a:xfrm>
        </p:grpSpPr>
        <p:grpSp>
          <p:nvGrpSpPr>
            <p:cNvPr id="12" name="Group 40"/>
            <p:cNvGrpSpPr>
              <a:grpSpLocks/>
            </p:cNvGrpSpPr>
            <p:nvPr/>
          </p:nvGrpSpPr>
          <p:grpSpPr bwMode="auto">
            <a:xfrm>
              <a:off x="2592" y="1632"/>
              <a:ext cx="480" cy="48"/>
              <a:chOff x="2592" y="1584"/>
              <a:chExt cx="480" cy="96"/>
            </a:xfrm>
          </p:grpSpPr>
          <p:sp>
            <p:nvSpPr>
              <p:cNvPr id="14359" name="Line 41"/>
              <p:cNvSpPr>
                <a:spLocks noChangeShapeType="1"/>
              </p:cNvSpPr>
              <p:nvPr/>
            </p:nvSpPr>
            <p:spPr bwMode="auto">
              <a:xfrm>
                <a:off x="2592" y="1680"/>
                <a:ext cx="48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4360" name="Line 42"/>
              <p:cNvSpPr>
                <a:spLocks noChangeShapeType="1"/>
              </p:cNvSpPr>
              <p:nvPr/>
            </p:nvSpPr>
            <p:spPr bwMode="auto">
              <a:xfrm flipH="1" flipV="1">
                <a:off x="2976" y="1584"/>
                <a:ext cx="96" cy="96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3" name="Group 43"/>
            <p:cNvGrpSpPr>
              <a:grpSpLocks/>
            </p:cNvGrpSpPr>
            <p:nvPr/>
          </p:nvGrpSpPr>
          <p:grpSpPr bwMode="auto">
            <a:xfrm flipH="1" flipV="1">
              <a:off x="2592" y="1728"/>
              <a:ext cx="480" cy="48"/>
              <a:chOff x="2592" y="1584"/>
              <a:chExt cx="480" cy="96"/>
            </a:xfrm>
          </p:grpSpPr>
          <p:sp>
            <p:nvSpPr>
              <p:cNvPr id="14357" name="Line 44"/>
              <p:cNvSpPr>
                <a:spLocks noChangeShapeType="1"/>
              </p:cNvSpPr>
              <p:nvPr/>
            </p:nvSpPr>
            <p:spPr bwMode="auto">
              <a:xfrm>
                <a:off x="2592" y="1680"/>
                <a:ext cx="48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4358" name="Line 45"/>
              <p:cNvSpPr>
                <a:spLocks noChangeShapeType="1"/>
              </p:cNvSpPr>
              <p:nvPr/>
            </p:nvSpPr>
            <p:spPr bwMode="auto">
              <a:xfrm flipH="1" flipV="1">
                <a:off x="2976" y="1584"/>
                <a:ext cx="96" cy="96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</p:grp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3071813" y="4786313"/>
            <a:ext cx="1592262" cy="508000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Char char="-"/>
              <a:tabLst>
                <a:tab pos="2387600" algn="l"/>
              </a:tabLst>
              <a:defRPr/>
            </a:pPr>
            <a:r>
              <a:rPr lang="en-GB"/>
              <a:t> mesmo metal</a:t>
            </a:r>
          </a:p>
        </p:txBody>
      </p:sp>
      <p:sp>
        <p:nvSpPr>
          <p:cNvPr id="20496" name="Rectangle 47"/>
          <p:cNvSpPr>
            <a:spLocks noChangeArrowheads="1"/>
          </p:cNvSpPr>
          <p:nvPr/>
        </p:nvSpPr>
        <p:spPr bwMode="auto">
          <a:xfrm>
            <a:off x="1752600" y="4205288"/>
            <a:ext cx="1216025" cy="369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Calibri" pitchFamily="34" charset="0"/>
              </a:rPr>
              <a:t>Rosa suave</a:t>
            </a:r>
          </a:p>
        </p:txBody>
      </p:sp>
      <p:sp>
        <p:nvSpPr>
          <p:cNvPr id="20497" name="Rectangle 48"/>
          <p:cNvSpPr>
            <a:spLocks noChangeArrowheads="1"/>
          </p:cNvSpPr>
          <p:nvPr/>
        </p:nvSpPr>
        <p:spPr bwMode="auto">
          <a:xfrm>
            <a:off x="6019800" y="4114800"/>
            <a:ext cx="1331913" cy="369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Calibri" pitchFamily="34" charset="0"/>
              </a:rPr>
              <a:t>Azul intenso</a:t>
            </a:r>
          </a:p>
        </p:txBody>
      </p:sp>
      <p:sp>
        <p:nvSpPr>
          <p:cNvPr id="163917" name="Rectangle 77"/>
          <p:cNvSpPr>
            <a:spLocks noChangeArrowheads="1"/>
          </p:cNvSpPr>
          <p:nvPr/>
        </p:nvSpPr>
        <p:spPr bwMode="auto">
          <a:xfrm>
            <a:off x="3071813" y="5214938"/>
            <a:ext cx="3736975" cy="1338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GB">
                <a:latin typeface="Calibri" pitchFamily="34" charset="0"/>
              </a:rPr>
              <a:t> num. de eletrons desemparelhados?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GB">
                <a:latin typeface="Calibri" pitchFamily="34" charset="0"/>
              </a:rPr>
              <a:t> mudança de ligantes?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GB">
                <a:latin typeface="Calibri" pitchFamily="34" charset="0"/>
              </a:rPr>
              <a:t> mudança na geometria?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Campo </a:t>
            </a:r>
            <a:r>
              <a:rPr lang="en-US" dirty="0" err="1" smtClean="0"/>
              <a:t>Cristalino</a:t>
            </a:r>
            <a:r>
              <a:rPr lang="en-US" dirty="0" smtClean="0"/>
              <a:t> </a:t>
            </a:r>
            <a:r>
              <a:rPr lang="en-US" dirty="0" err="1" smtClean="0"/>
              <a:t>Tetraédrico</a:t>
            </a:r>
            <a:endParaRPr lang="en-US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5105400" cy="4114800"/>
          </a:xfrm>
        </p:spPr>
        <p:txBody>
          <a:bodyPr/>
          <a:lstStyle/>
          <a:p>
            <a:r>
              <a:rPr lang="en-US" dirty="0" err="1" smtClean="0"/>
              <a:t>Nenhum</a:t>
            </a:r>
            <a:r>
              <a:rPr lang="en-US" dirty="0" smtClean="0"/>
              <a:t> dos </a:t>
            </a:r>
            <a:r>
              <a:rPr lang="en-US" dirty="0" err="1" smtClean="0"/>
              <a:t>orbitais</a:t>
            </a:r>
            <a:r>
              <a:rPr lang="en-US" dirty="0" smtClean="0"/>
              <a:t> </a:t>
            </a:r>
            <a:r>
              <a:rPr lang="en-US" i="1" dirty="0" smtClean="0"/>
              <a:t>d</a:t>
            </a:r>
            <a:r>
              <a:rPr lang="en-US" dirty="0" smtClean="0"/>
              <a:t> se </a:t>
            </a:r>
            <a:r>
              <a:rPr lang="en-US" dirty="0" err="1" smtClean="0"/>
              <a:t>posiciona</a:t>
            </a:r>
            <a:r>
              <a:rPr lang="en-US" dirty="0" smtClean="0"/>
              <a:t> </a:t>
            </a:r>
            <a:r>
              <a:rPr lang="en-US" dirty="0" err="1" smtClean="0"/>
              <a:t>diretamente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ligantes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entanto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orbitais</a:t>
            </a:r>
            <a:r>
              <a:rPr lang="en-US" dirty="0" smtClean="0"/>
              <a:t>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xy</a:t>
            </a:r>
            <a:r>
              <a:rPr lang="en-US" i="1" dirty="0" smtClean="0"/>
              <a:t>,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yz</a:t>
            </a:r>
            <a:r>
              <a:rPr lang="en-US" i="1" dirty="0" smtClean="0"/>
              <a:t>, </a:t>
            </a:r>
            <a:r>
              <a:rPr lang="en-US" dirty="0" smtClean="0"/>
              <a:t>e</a:t>
            </a:r>
            <a:r>
              <a:rPr lang="en-US" i="1" dirty="0" smtClean="0"/>
              <a:t>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xz</a:t>
            </a:r>
            <a:r>
              <a:rPr lang="en-US" i="1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próximos</a:t>
            </a:r>
            <a:r>
              <a:rPr lang="en-US" dirty="0" smtClean="0"/>
              <a:t>.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5791200" y="2362200"/>
          <a:ext cx="3052763" cy="2836863"/>
        </p:xfrm>
        <a:graphic>
          <a:graphicData uri="http://schemas.openxmlformats.org/presentationml/2006/ole">
            <p:oleObj spid="_x0000_s81922" name="Photo Editor Photo" r:id="rId3" imgW="3362794" imgH="3123810" progId="">
              <p:embed/>
            </p:oleObj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r>
              <a:rPr lang="en-US" dirty="0" err="1" smtClean="0"/>
              <a:t>Relação</a:t>
            </a:r>
            <a:r>
              <a:rPr lang="en-US" dirty="0" smtClean="0"/>
              <a:t> entre 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baseline="-25000" dirty="0" err="1" smtClean="0"/>
              <a:t>tet</a:t>
            </a:r>
            <a:r>
              <a:rPr lang="en-US" dirty="0" smtClean="0"/>
              <a:t> e 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baseline="-25000" dirty="0" err="1" smtClean="0"/>
              <a:t>oct</a:t>
            </a:r>
            <a:endParaRPr lang="en-US" dirty="0" smtClean="0"/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533400" y="1219200"/>
          <a:ext cx="7772400" cy="2430463"/>
        </p:xfrm>
        <a:graphic>
          <a:graphicData uri="http://schemas.openxmlformats.org/presentationml/2006/ole">
            <p:oleObj spid="_x0000_s84994" name="Photo Editor Photo" r:id="rId3" imgW="6668431" imgH="2085714" progId="">
              <p:embed/>
            </p:oleObj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04800" y="3581400"/>
            <a:ext cx="8382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causa</a:t>
            </a:r>
            <a:r>
              <a:rPr lang="en-US" sz="2800" dirty="0" smtClean="0"/>
              <a:t> </a:t>
            </a:r>
            <a:r>
              <a:rPr lang="en-US" sz="2800" dirty="0" err="1" smtClean="0"/>
              <a:t>da</a:t>
            </a:r>
            <a:r>
              <a:rPr lang="en-US" sz="2800" dirty="0" smtClean="0"/>
              <a:t> forte </a:t>
            </a:r>
            <a:r>
              <a:rPr lang="en-US" sz="2800" dirty="0" err="1" smtClean="0"/>
              <a:t>repulsão</a:t>
            </a:r>
            <a:r>
              <a:rPr lang="en-US" sz="2800" dirty="0" smtClean="0"/>
              <a:t> </a:t>
            </a:r>
            <a:r>
              <a:rPr lang="en-US" sz="2800" dirty="0" err="1" smtClean="0"/>
              <a:t>sentida</a:t>
            </a:r>
            <a:r>
              <a:rPr lang="en-US" sz="2800" dirty="0" smtClean="0"/>
              <a:t> </a:t>
            </a:r>
            <a:r>
              <a:rPr lang="en-US" sz="2800" dirty="0" err="1" smtClean="0"/>
              <a:t>pelos</a:t>
            </a:r>
            <a:r>
              <a:rPr lang="en-US" sz="2800" dirty="0" smtClean="0"/>
              <a:t> </a:t>
            </a:r>
            <a:r>
              <a:rPr lang="en-US" sz="2800" dirty="0" err="1" smtClean="0"/>
              <a:t>orbitais</a:t>
            </a:r>
            <a:r>
              <a:rPr lang="en-US" sz="2800" dirty="0" smtClean="0"/>
              <a:t> </a:t>
            </a:r>
            <a:r>
              <a:rPr lang="en-US" sz="2800" i="1" dirty="0" err="1"/>
              <a:t>d</a:t>
            </a:r>
            <a:r>
              <a:rPr lang="en-US" sz="2800" i="1" baseline="-25000" dirty="0" err="1"/>
              <a:t>xy</a:t>
            </a:r>
            <a:r>
              <a:rPr lang="en-US" sz="2800" i="1" dirty="0"/>
              <a:t>, </a:t>
            </a:r>
            <a:r>
              <a:rPr lang="en-US" sz="2800" i="1" dirty="0" err="1"/>
              <a:t>d</a:t>
            </a:r>
            <a:r>
              <a:rPr lang="en-US" sz="2800" i="1" baseline="-25000" dirty="0" err="1"/>
              <a:t>yz</a:t>
            </a:r>
            <a:r>
              <a:rPr lang="en-US" sz="2800" i="1" dirty="0"/>
              <a:t>, </a:t>
            </a:r>
            <a:r>
              <a:rPr lang="en-US" sz="2800" dirty="0" smtClean="0"/>
              <a:t>e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</a:t>
            </a:r>
            <a:r>
              <a:rPr lang="en-US" sz="2800" i="1" baseline="-25000" dirty="0" err="1" smtClean="0"/>
              <a:t>xz</a:t>
            </a:r>
            <a:r>
              <a:rPr lang="en-US" sz="2800" dirty="0" smtClean="0"/>
              <a:t>, o </a:t>
            </a:r>
            <a:r>
              <a:rPr lang="en-US" sz="2800" dirty="0" err="1" smtClean="0"/>
              <a:t>desdobramento</a:t>
            </a:r>
            <a:r>
              <a:rPr lang="en-US" sz="2800" dirty="0" smtClean="0"/>
              <a:t> é </a:t>
            </a:r>
            <a:r>
              <a:rPr lang="en-US" sz="2800" dirty="0" err="1" smtClean="0"/>
              <a:t>invertido</a:t>
            </a:r>
            <a:r>
              <a:rPr lang="en-US" sz="2800" dirty="0" smtClean="0"/>
              <a:t> </a:t>
            </a:r>
            <a:r>
              <a:rPr lang="en-US" sz="2800" dirty="0" err="1" smtClean="0"/>
              <a:t>comparado</a:t>
            </a:r>
            <a:r>
              <a:rPr lang="en-US" sz="2800" dirty="0" smtClean="0"/>
              <a:t> </a:t>
            </a:r>
            <a:r>
              <a:rPr lang="en-US" sz="2800" dirty="0" err="1" smtClean="0"/>
              <a:t>ao</a:t>
            </a:r>
            <a:r>
              <a:rPr lang="en-US" sz="2800" dirty="0" smtClean="0"/>
              <a:t> do </a:t>
            </a:r>
            <a:r>
              <a:rPr lang="en-US" sz="2800" dirty="0" err="1" smtClean="0"/>
              <a:t>octaédrico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/>
              <a:t>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vez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os</a:t>
            </a:r>
            <a:r>
              <a:rPr lang="en-US" sz="2800" dirty="0" smtClean="0"/>
              <a:t> </a:t>
            </a:r>
            <a:r>
              <a:rPr lang="en-US" sz="2800" dirty="0" err="1" smtClean="0"/>
              <a:t>orbitais</a:t>
            </a:r>
            <a:r>
              <a:rPr lang="en-US" sz="2800" dirty="0" smtClean="0"/>
              <a:t> </a:t>
            </a:r>
            <a:r>
              <a:rPr lang="en-US" sz="2800" dirty="0" err="1" smtClean="0"/>
              <a:t>não</a:t>
            </a:r>
            <a:r>
              <a:rPr lang="en-US" sz="2800" dirty="0" smtClean="0"/>
              <a:t> se </a:t>
            </a:r>
            <a:r>
              <a:rPr lang="en-US" sz="2800" dirty="0" err="1" smtClean="0"/>
              <a:t>posicionam</a:t>
            </a:r>
            <a:r>
              <a:rPr lang="en-US" sz="2800" dirty="0" smtClean="0"/>
              <a:t> </a:t>
            </a:r>
            <a:r>
              <a:rPr lang="en-US" sz="2800" dirty="0" err="1" smtClean="0"/>
              <a:t>diretamente</a:t>
            </a:r>
            <a:r>
              <a:rPr lang="en-US" sz="2800" dirty="0" smtClean="0"/>
              <a:t> </a:t>
            </a:r>
            <a:r>
              <a:rPr lang="en-US" sz="2800" dirty="0" err="1" smtClean="0"/>
              <a:t>sobre</a:t>
            </a:r>
            <a:r>
              <a:rPr lang="en-US" sz="2800" dirty="0" smtClean="0"/>
              <a:t> </a:t>
            </a:r>
            <a:r>
              <a:rPr lang="en-US" sz="2800" dirty="0" err="1" smtClean="0"/>
              <a:t>os</a:t>
            </a:r>
            <a:r>
              <a:rPr lang="en-US" sz="2800" dirty="0" smtClean="0"/>
              <a:t> </a:t>
            </a:r>
            <a:r>
              <a:rPr lang="en-US" sz="2800" dirty="0" err="1" smtClean="0"/>
              <a:t>ligantes</a:t>
            </a:r>
            <a:r>
              <a:rPr lang="en-US" sz="2800" dirty="0" smtClean="0"/>
              <a:t> o </a:t>
            </a:r>
            <a:r>
              <a:rPr lang="en-US" sz="2800" dirty="0" err="1" smtClean="0"/>
              <a:t>desdobramento</a:t>
            </a:r>
            <a:r>
              <a:rPr lang="en-US" sz="2800" dirty="0" smtClean="0"/>
              <a:t> é </a:t>
            </a:r>
            <a:r>
              <a:rPr lang="en-US" sz="2800" dirty="0" err="1" smtClean="0"/>
              <a:t>menor</a:t>
            </a:r>
            <a:r>
              <a:rPr lang="en-US" sz="2800" dirty="0" smtClean="0"/>
              <a:t>.</a:t>
            </a:r>
            <a:endParaRPr lang="en-US" sz="2800" dirty="0"/>
          </a:p>
          <a:p>
            <a:pPr algn="ctr">
              <a:spcBef>
                <a:spcPct val="50000"/>
              </a:spcBef>
            </a:pPr>
            <a:r>
              <a:rPr lang="en-US" sz="2800" dirty="0">
                <a:sym typeface="Symbol" pitchFamily="18" charset="2"/>
              </a:rPr>
              <a:t></a:t>
            </a:r>
            <a:r>
              <a:rPr lang="en-US" sz="2800" baseline="-25000" dirty="0" err="1">
                <a:sym typeface="Symbol" pitchFamily="18" charset="2"/>
              </a:rPr>
              <a:t>tet</a:t>
            </a:r>
            <a:r>
              <a:rPr lang="en-US" sz="2800" baseline="-25000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= 4/9 </a:t>
            </a:r>
            <a:r>
              <a:rPr lang="en-US" sz="2800" baseline="-25000" dirty="0" err="1">
                <a:sym typeface="Symbol" pitchFamily="18" charset="2"/>
              </a:rPr>
              <a:t>oct</a:t>
            </a:r>
            <a:r>
              <a:rPr lang="en-US" sz="2800" dirty="0">
                <a:sym typeface="Symbol" pitchFamily="18" charset="2"/>
              </a:rPr>
              <a:t>  1/2 </a:t>
            </a:r>
            <a:r>
              <a:rPr lang="en-US" sz="2800" baseline="-25000" dirty="0" err="1">
                <a:sym typeface="Symbol" pitchFamily="18" charset="2"/>
              </a:rPr>
              <a:t>oct</a:t>
            </a:r>
            <a:r>
              <a:rPr lang="en-US" sz="2800" dirty="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Campo </a:t>
            </a:r>
            <a:r>
              <a:rPr lang="en-US" dirty="0" err="1" smtClean="0"/>
              <a:t>Cristalino</a:t>
            </a:r>
            <a:r>
              <a:rPr lang="en-US" dirty="0" smtClean="0"/>
              <a:t> </a:t>
            </a:r>
            <a:r>
              <a:rPr lang="en-US" dirty="0" err="1" smtClean="0"/>
              <a:t>Tetraédrico</a:t>
            </a:r>
            <a:endParaRPr lang="en-US" dirty="0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subscrito</a:t>
            </a:r>
            <a:r>
              <a:rPr lang="en-US" dirty="0" smtClean="0"/>
              <a:t> </a:t>
            </a:r>
            <a:r>
              <a:rPr lang="en-US" i="1" dirty="0" err="1" smtClean="0"/>
              <a:t>gerade</a:t>
            </a:r>
            <a:r>
              <a:rPr lang="en-US" i="1" dirty="0" smtClean="0"/>
              <a:t> (g)</a:t>
            </a:r>
            <a:r>
              <a:rPr lang="en-US" dirty="0" smtClean="0"/>
              <a:t> e </a:t>
            </a:r>
            <a:r>
              <a:rPr lang="en-US" i="1" dirty="0" err="1" smtClean="0"/>
              <a:t>ungerade</a:t>
            </a:r>
            <a:r>
              <a:rPr lang="en-US" dirty="0" smtClean="0"/>
              <a:t> (u) </a:t>
            </a:r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arranjo</a:t>
            </a:r>
            <a:r>
              <a:rPr lang="en-US" dirty="0" smtClean="0"/>
              <a:t> </a:t>
            </a:r>
            <a:r>
              <a:rPr lang="en-US" dirty="0" err="1" smtClean="0"/>
              <a:t>tetraédrico</a:t>
            </a:r>
            <a:r>
              <a:rPr lang="en-US" dirty="0" smtClean="0"/>
              <a:t>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apresenta</a:t>
            </a:r>
            <a:r>
              <a:rPr lang="en-US" dirty="0" smtClean="0"/>
              <a:t> </a:t>
            </a:r>
            <a:r>
              <a:rPr lang="en-US" dirty="0" err="1" smtClean="0"/>
              <a:t>centro</a:t>
            </a:r>
            <a:r>
              <a:rPr lang="en-US" dirty="0" smtClean="0"/>
              <a:t> de </a:t>
            </a:r>
            <a:r>
              <a:rPr lang="en-US" dirty="0" err="1" smtClean="0"/>
              <a:t>inverare</a:t>
            </a:r>
            <a:r>
              <a:rPr lang="en-US" dirty="0" smtClean="0"/>
              <a:t> not needed for the tetrahedron because it does not contain a center of inversion.</a:t>
            </a:r>
          </a:p>
          <a:p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sz="2800" dirty="0" smtClean="0">
                <a:sym typeface="Symbol" pitchFamily="18" charset="2"/>
              </a:rPr>
              <a:t></a:t>
            </a:r>
            <a:r>
              <a:rPr lang="en-US" sz="2800" baseline="-25000" dirty="0" err="1" smtClean="0">
                <a:sym typeface="Symbol" pitchFamily="18" charset="2"/>
              </a:rPr>
              <a:t>tet</a:t>
            </a:r>
            <a:r>
              <a:rPr lang="en-US" sz="2800" dirty="0" smtClean="0">
                <a:sym typeface="Symbol" pitchFamily="18" charset="2"/>
              </a:rPr>
              <a:t> é </a:t>
            </a:r>
            <a:r>
              <a:rPr lang="en-US" sz="2800" dirty="0" err="1" smtClean="0">
                <a:sym typeface="Symbol" pitchFamily="18" charset="2"/>
              </a:rPr>
              <a:t>muito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menor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que</a:t>
            </a:r>
            <a:r>
              <a:rPr lang="en-US" sz="2800" dirty="0" smtClean="0">
                <a:sym typeface="Symbol" pitchFamily="18" charset="2"/>
              </a:rPr>
              <a:t> </a:t>
            </a:r>
            <a:r>
              <a:rPr lang="en-US" sz="2800" baseline="-25000" dirty="0" err="1" smtClean="0">
                <a:sym typeface="Symbol" pitchFamily="18" charset="2"/>
              </a:rPr>
              <a:t>oct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todos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os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complexos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tetraédricos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são</a:t>
            </a:r>
            <a:r>
              <a:rPr lang="en-US" sz="2800" dirty="0" smtClean="0">
                <a:sym typeface="Symbol" pitchFamily="18" charset="2"/>
              </a:rPr>
              <a:t> de alto spin.</a:t>
            </a:r>
          </a:p>
          <a:p>
            <a:r>
              <a:rPr lang="en-US" sz="2800" dirty="0" err="1" smtClean="0">
                <a:sym typeface="Symbol" pitchFamily="18" charset="2"/>
              </a:rPr>
              <a:t>Uma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vez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que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menores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quantidades</a:t>
            </a:r>
            <a:r>
              <a:rPr lang="en-US" sz="2800" dirty="0" smtClean="0">
                <a:sym typeface="Symbol" pitchFamily="18" charset="2"/>
              </a:rPr>
              <a:t> de </a:t>
            </a:r>
            <a:r>
              <a:rPr lang="en-US" sz="2800" dirty="0" err="1" smtClean="0">
                <a:sym typeface="Symbol" pitchFamily="18" charset="2"/>
              </a:rPr>
              <a:t>energia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são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necessárias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para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uma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absorção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i="1" dirty="0" smtClean="0">
                <a:sym typeface="Symbol" pitchFamily="18" charset="2"/>
              </a:rPr>
              <a:t>t</a:t>
            </a:r>
            <a:r>
              <a:rPr lang="en-US" sz="2800" i="1" baseline="-25000" dirty="0" smtClean="0">
                <a:sym typeface="Symbol" pitchFamily="18" charset="2"/>
              </a:rPr>
              <a:t>2</a:t>
            </a:r>
            <a:r>
              <a:rPr lang="en-US" sz="2800" i="1" dirty="0" smtClean="0">
                <a:sym typeface="Symbol" pitchFamily="18" charset="2"/>
              </a:rPr>
              <a:t>  e </a:t>
            </a:r>
            <a:r>
              <a:rPr lang="en-US" sz="2800" dirty="0" smtClean="0">
                <a:sym typeface="Symbol" pitchFamily="18" charset="2"/>
              </a:rPr>
              <a:t>do </a:t>
            </a:r>
            <a:r>
              <a:rPr lang="en-US" sz="2800" dirty="0" err="1" smtClean="0">
                <a:sym typeface="Symbol" pitchFamily="18" charset="2"/>
              </a:rPr>
              <a:t>que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uma</a:t>
            </a:r>
            <a:r>
              <a:rPr lang="en-US" sz="2800" dirty="0" smtClean="0">
                <a:sym typeface="Symbol" pitchFamily="18" charset="2"/>
              </a:rPr>
              <a:t>     </a:t>
            </a:r>
            <a:r>
              <a:rPr lang="en-US" sz="2800" i="1" dirty="0" err="1" smtClean="0">
                <a:sym typeface="Symbol" pitchFamily="18" charset="2"/>
              </a:rPr>
              <a:t>e</a:t>
            </a:r>
            <a:r>
              <a:rPr lang="en-US" sz="2800" i="1" baseline="-25000" dirty="0" err="1" smtClean="0">
                <a:sym typeface="Symbol" pitchFamily="18" charset="2"/>
              </a:rPr>
              <a:t>g</a:t>
            </a:r>
            <a:r>
              <a:rPr lang="en-US" sz="2800" i="1" dirty="0" smtClean="0">
                <a:sym typeface="Symbol" pitchFamily="18" charset="2"/>
              </a:rPr>
              <a:t>  t</a:t>
            </a:r>
            <a:r>
              <a:rPr lang="en-US" sz="2800" i="1" baseline="-25000" dirty="0" smtClean="0">
                <a:sym typeface="Symbol" pitchFamily="18" charset="2"/>
              </a:rPr>
              <a:t>2g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dirty="0" err="1" smtClean="0">
                <a:sym typeface="Symbol" pitchFamily="18" charset="2"/>
              </a:rPr>
              <a:t>complexos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tetraédricos</a:t>
            </a:r>
            <a:r>
              <a:rPr lang="en-US" sz="2800" dirty="0" smtClean="0">
                <a:sym typeface="Symbol" pitchFamily="18" charset="2"/>
              </a:rPr>
              <a:t> e </a:t>
            </a:r>
            <a:r>
              <a:rPr lang="en-US" sz="2800" dirty="0" err="1" smtClean="0">
                <a:sym typeface="Symbol" pitchFamily="18" charset="2"/>
              </a:rPr>
              <a:t>octaédricos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sempre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apresentam</a:t>
            </a:r>
            <a:r>
              <a:rPr lang="en-US" sz="2800" dirty="0" smtClean="0">
                <a:sym typeface="Symbol" pitchFamily="18" charset="2"/>
              </a:rPr>
              <a:t> cores </a:t>
            </a:r>
            <a:r>
              <a:rPr lang="en-US" sz="2800" dirty="0" err="1" smtClean="0">
                <a:sym typeface="Symbol" pitchFamily="18" charset="2"/>
              </a:rPr>
              <a:t>diferentes</a:t>
            </a:r>
            <a:r>
              <a:rPr lang="en-US" sz="2800" dirty="0" smtClean="0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191000"/>
            <a:ext cx="7772400" cy="4114800"/>
          </a:xfrm>
        </p:spPr>
        <p:txBody>
          <a:bodyPr/>
          <a:lstStyle/>
          <a:p>
            <a:r>
              <a:rPr lang="en-US" dirty="0" smtClean="0"/>
              <a:t>Os </a:t>
            </a:r>
            <a:r>
              <a:rPr lang="en-US" dirty="0" err="1" smtClean="0"/>
              <a:t>orbitais</a:t>
            </a:r>
            <a:r>
              <a:rPr lang="en-US" dirty="0" smtClean="0"/>
              <a:t> </a:t>
            </a:r>
            <a:r>
              <a:rPr lang="en-US" i="1" dirty="0" smtClean="0"/>
              <a:t>d</a:t>
            </a:r>
            <a:r>
              <a:rPr lang="en-US" i="1" baseline="-25000" dirty="0" smtClean="0"/>
              <a:t>z2</a:t>
            </a:r>
            <a:r>
              <a:rPr lang="en-US" i="1" dirty="0" smtClean="0"/>
              <a:t> </a:t>
            </a:r>
            <a:r>
              <a:rPr lang="en-US" dirty="0" smtClean="0"/>
              <a:t>e </a:t>
            </a:r>
            <a:r>
              <a:rPr lang="en-US" i="1" dirty="0" smtClean="0"/>
              <a:t>d</a:t>
            </a:r>
            <a:r>
              <a:rPr lang="en-US" i="1" baseline="-25000" dirty="0" smtClean="0"/>
              <a:t>x2-y2</a:t>
            </a:r>
            <a:r>
              <a:rPr lang="en-US" i="1" dirty="0" smtClean="0"/>
              <a:t> </a:t>
            </a:r>
            <a:r>
              <a:rPr lang="en-US" dirty="0" err="1" smtClean="0"/>
              <a:t>apontam</a:t>
            </a:r>
            <a:r>
              <a:rPr lang="en-US" dirty="0" smtClean="0"/>
              <a:t> </a:t>
            </a:r>
            <a:r>
              <a:rPr lang="en-US" dirty="0" err="1" smtClean="0"/>
              <a:t>diretamente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ligantes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Maior </a:t>
            </a:r>
            <a:r>
              <a:rPr lang="en-US" dirty="0" err="1" smtClean="0"/>
              <a:t>repulsão</a:t>
            </a:r>
            <a:r>
              <a:rPr lang="en-US" dirty="0" smtClean="0"/>
              <a:t> é </a:t>
            </a:r>
            <a:r>
              <a:rPr lang="en-US" dirty="0" err="1" smtClean="0"/>
              <a:t>sentida</a:t>
            </a:r>
            <a:endParaRPr lang="en-US" dirty="0" smtClean="0"/>
          </a:p>
          <a:p>
            <a:pPr lvl="1"/>
            <a:r>
              <a:rPr lang="en-US" dirty="0" smtClean="0"/>
              <a:t>Estes </a:t>
            </a:r>
            <a:r>
              <a:rPr lang="en-US" dirty="0" err="1" smtClean="0"/>
              <a:t>orbitais</a:t>
            </a:r>
            <a:r>
              <a:rPr lang="en-US" dirty="0" smtClean="0"/>
              <a:t> </a:t>
            </a:r>
            <a:r>
              <a:rPr lang="en-US" dirty="0" err="1" smtClean="0"/>
              <a:t>passam</a:t>
            </a:r>
            <a:r>
              <a:rPr lang="en-US" dirty="0" smtClean="0"/>
              <a:t> a </a:t>
            </a:r>
            <a:r>
              <a:rPr lang="en-US" dirty="0" err="1" smtClean="0"/>
              <a:t>apresentar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energia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orbitais</a:t>
            </a:r>
            <a:r>
              <a:rPr lang="en-US" dirty="0" smtClean="0"/>
              <a:t>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yz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xy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xz</a:t>
            </a:r>
            <a:endParaRPr lang="en-US" dirty="0" smtClean="0"/>
          </a:p>
        </p:txBody>
      </p:sp>
      <p:pic>
        <p:nvPicPr>
          <p:cNvPr id="73732" name="Picture 4" descr="C:\Documents and Settings\kfelling\My Documents\Professional\Teaching\Inorganic Chemistry\Housecroft &amp; Sharpe\Inorganic Chemistry, 1st Ed\Chapter 20\f20_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66800"/>
            <a:ext cx="76200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85720" y="0"/>
            <a:ext cx="88582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000" b="1" dirty="0" smtClean="0">
                <a:latin typeface="+mj-lt"/>
              </a:rPr>
              <a:t>Campo Cristalino </a:t>
            </a:r>
            <a:r>
              <a:rPr lang="pt-BR" sz="4000" b="1" dirty="0" err="1" smtClean="0">
                <a:latin typeface="+mj-lt"/>
              </a:rPr>
              <a:t>Octaédrico</a:t>
            </a:r>
            <a:endParaRPr lang="pt-BR" sz="4000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Notação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Transições</a:t>
            </a:r>
            <a:r>
              <a:rPr lang="en-US" dirty="0" smtClean="0"/>
              <a:t> </a:t>
            </a:r>
            <a:r>
              <a:rPr lang="en-US" dirty="0" err="1" smtClean="0"/>
              <a:t>Eletrônicas</a:t>
            </a:r>
            <a:endParaRPr lang="en-US" dirty="0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transições</a:t>
            </a:r>
            <a:r>
              <a:rPr lang="en-US" dirty="0" smtClean="0"/>
              <a:t> </a:t>
            </a:r>
            <a:r>
              <a:rPr lang="en-US" dirty="0" err="1" smtClean="0"/>
              <a:t>eletrônicas</a:t>
            </a:r>
            <a:r>
              <a:rPr lang="en-US" dirty="0" smtClean="0"/>
              <a:t> </a:t>
            </a:r>
            <a:r>
              <a:rPr lang="en-US" dirty="0" err="1" smtClean="0"/>
              <a:t>causadas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absorção</a:t>
            </a:r>
            <a:r>
              <a:rPr lang="en-US" dirty="0" smtClean="0"/>
              <a:t> e </a:t>
            </a:r>
            <a:r>
              <a:rPr lang="en-US" dirty="0" err="1" smtClean="0"/>
              <a:t>emissão</a:t>
            </a:r>
            <a:r>
              <a:rPr lang="en-US" dirty="0" smtClean="0"/>
              <a:t> de </a:t>
            </a:r>
            <a:r>
              <a:rPr lang="en-US" dirty="0" err="1" smtClean="0"/>
              <a:t>energia</a:t>
            </a:r>
            <a:r>
              <a:rPr lang="en-US" dirty="0" smtClean="0"/>
              <a:t>, </a:t>
            </a:r>
            <a:r>
              <a:rPr lang="en-US" dirty="0" err="1" smtClean="0"/>
              <a:t>usa</a:t>
            </a:r>
            <a:r>
              <a:rPr lang="en-US" dirty="0" smtClean="0"/>
              <a:t>-se a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notação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err="1" smtClean="0"/>
              <a:t>Emissão</a:t>
            </a:r>
            <a:r>
              <a:rPr lang="en-US" sz="2400" dirty="0" smtClean="0"/>
              <a:t>:  (</a:t>
            </a:r>
            <a:r>
              <a:rPr lang="en-US" sz="2400" dirty="0" err="1" smtClean="0"/>
              <a:t>nível</a:t>
            </a:r>
            <a:r>
              <a:rPr lang="en-US" sz="2400" dirty="0" smtClean="0"/>
              <a:t> </a:t>
            </a:r>
            <a:r>
              <a:rPr lang="en-US" sz="2400" dirty="0" err="1" smtClean="0"/>
              <a:t>maior</a:t>
            </a:r>
            <a:r>
              <a:rPr lang="en-US" sz="2400" dirty="0" smtClean="0"/>
              <a:t> </a:t>
            </a:r>
            <a:r>
              <a:rPr lang="en-US" sz="2400" dirty="0" err="1" smtClean="0"/>
              <a:t>energia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pitchFamily="18" charset="2"/>
              </a:rPr>
              <a:t> (</a:t>
            </a:r>
            <a:r>
              <a:rPr lang="en-US" sz="2400" dirty="0" err="1" smtClean="0">
                <a:sym typeface="Symbol" pitchFamily="18" charset="2"/>
              </a:rPr>
              <a:t>nível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menor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energia</a:t>
            </a:r>
            <a:r>
              <a:rPr lang="en-US" sz="2400" dirty="0" smtClean="0">
                <a:sym typeface="Symbol" pitchFamily="18" charset="2"/>
              </a:rPr>
              <a:t>)</a:t>
            </a:r>
          </a:p>
          <a:p>
            <a:pPr lvl="1"/>
            <a:r>
              <a:rPr lang="en-US" sz="2400" dirty="0" err="1" smtClean="0">
                <a:sym typeface="Symbol" pitchFamily="18" charset="2"/>
              </a:rPr>
              <a:t>Absorção</a:t>
            </a:r>
            <a:r>
              <a:rPr lang="en-US" sz="2400" dirty="0" smtClean="0">
                <a:sym typeface="Symbol" pitchFamily="18" charset="2"/>
              </a:rPr>
              <a:t>: (</a:t>
            </a:r>
            <a:r>
              <a:rPr lang="en-US" sz="2400" dirty="0" err="1" smtClean="0"/>
              <a:t>nível</a:t>
            </a:r>
            <a:r>
              <a:rPr lang="en-US" sz="2400" dirty="0" smtClean="0"/>
              <a:t> </a:t>
            </a:r>
            <a:r>
              <a:rPr lang="en-US" sz="2400" dirty="0" err="1" smtClean="0"/>
              <a:t>maior</a:t>
            </a:r>
            <a:r>
              <a:rPr lang="en-US" sz="2400" dirty="0" smtClean="0"/>
              <a:t> </a:t>
            </a:r>
            <a:r>
              <a:rPr lang="en-US" sz="2400" dirty="0" err="1" smtClean="0"/>
              <a:t>energia</a:t>
            </a:r>
            <a:r>
              <a:rPr lang="en-US" sz="2400" dirty="0" smtClean="0">
                <a:sym typeface="Symbol" pitchFamily="18" charset="2"/>
              </a:rPr>
              <a:t>)  (</a:t>
            </a:r>
            <a:r>
              <a:rPr lang="en-US" sz="2400" dirty="0" err="1" smtClean="0">
                <a:sym typeface="Symbol" pitchFamily="18" charset="2"/>
              </a:rPr>
              <a:t>nível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menor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energia</a:t>
            </a:r>
            <a:r>
              <a:rPr lang="en-US" sz="2400" dirty="0" smtClean="0">
                <a:sym typeface="Symbol" pitchFamily="18" charset="2"/>
              </a:rPr>
              <a:t>)</a:t>
            </a:r>
          </a:p>
          <a:p>
            <a:r>
              <a:rPr lang="en-US" dirty="0" err="1" smtClean="0">
                <a:sym typeface="Symbol" pitchFamily="18" charset="2"/>
              </a:rPr>
              <a:t>Exemplo</a:t>
            </a:r>
            <a:r>
              <a:rPr lang="en-US" dirty="0" smtClean="0">
                <a:sym typeface="Symbol" pitchFamily="18" charset="2"/>
              </a:rPr>
              <a:t>: </a:t>
            </a:r>
            <a:r>
              <a:rPr lang="en-US" dirty="0" err="1" smtClean="0">
                <a:sym typeface="Symbol" pitchFamily="18" charset="2"/>
              </a:rPr>
              <a:t>Represente</a:t>
            </a:r>
            <a:r>
              <a:rPr lang="en-US" dirty="0" smtClean="0">
                <a:sym typeface="Symbol" pitchFamily="18" charset="2"/>
              </a:rPr>
              <a:t> a </a:t>
            </a:r>
            <a:r>
              <a:rPr lang="en-US" dirty="0" err="1" smtClean="0">
                <a:sym typeface="Symbol" pitchFamily="18" charset="2"/>
              </a:rPr>
              <a:t>transição</a:t>
            </a:r>
            <a:r>
              <a:rPr lang="en-US" dirty="0" smtClean="0">
                <a:sym typeface="Symbol" pitchFamily="18" charset="2"/>
              </a:rPr>
              <a:t> do </a:t>
            </a:r>
            <a:r>
              <a:rPr lang="en-US" dirty="0" err="1" smtClean="0">
                <a:sym typeface="Symbol" pitchFamily="18" charset="2"/>
              </a:rPr>
              <a:t>nível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para</a:t>
            </a:r>
            <a:r>
              <a:rPr lang="en-US" dirty="0" smtClean="0">
                <a:sym typeface="Symbol" pitchFamily="18" charset="2"/>
              </a:rPr>
              <a:t> o </a:t>
            </a:r>
            <a:r>
              <a:rPr lang="en-US" i="1" dirty="0" smtClean="0">
                <a:sym typeface="Symbol" pitchFamily="18" charset="2"/>
              </a:rPr>
              <a:t>t</a:t>
            </a:r>
            <a:r>
              <a:rPr lang="en-US" i="1" baseline="-25000" dirty="0" smtClean="0">
                <a:sym typeface="Symbol" pitchFamily="18" charset="2"/>
              </a:rPr>
              <a:t>2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em</a:t>
            </a:r>
            <a:r>
              <a:rPr lang="en-US" dirty="0" smtClean="0">
                <a:sym typeface="Symbol" pitchFamily="18" charset="2"/>
              </a:rPr>
              <a:t> um </a:t>
            </a:r>
            <a:r>
              <a:rPr lang="en-US" dirty="0" err="1" smtClean="0">
                <a:sym typeface="Symbol" pitchFamily="18" charset="2"/>
              </a:rPr>
              <a:t>complexo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tetraédrico</a:t>
            </a:r>
            <a:endParaRPr lang="en-US" dirty="0" smtClean="0">
              <a:sym typeface="Symbol" pitchFamily="18" charset="2"/>
            </a:endParaRPr>
          </a:p>
          <a:p>
            <a:pPr lvl="1"/>
            <a:r>
              <a:rPr lang="en-US" dirty="0" smtClean="0">
                <a:sym typeface="Symbol" pitchFamily="18" charset="2"/>
              </a:rPr>
              <a:t>    </a:t>
            </a:r>
            <a:r>
              <a:rPr lang="en-US" i="1" dirty="0" smtClean="0">
                <a:sym typeface="Symbol" pitchFamily="18" charset="2"/>
              </a:rPr>
              <a:t>t</a:t>
            </a:r>
            <a:r>
              <a:rPr lang="en-US" i="1" baseline="-25000" dirty="0" smtClean="0">
                <a:sym typeface="Symbol" pitchFamily="18" charset="2"/>
              </a:rPr>
              <a:t>2 </a:t>
            </a:r>
            <a:r>
              <a:rPr lang="en-US" dirty="0" smtClean="0">
                <a:sym typeface="Symbol" pitchFamily="18" charset="2"/>
              </a:rPr>
              <a:t>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dirty="0" smtClean="0">
                <a:sym typeface="Symbol" pitchFamily="18" charset="2"/>
              </a:rPr>
              <a:t>  (</a:t>
            </a:r>
            <a:r>
              <a:rPr lang="en-US" dirty="0" err="1" smtClean="0">
                <a:sym typeface="Symbol" pitchFamily="18" charset="2"/>
              </a:rPr>
              <a:t>Absorção</a:t>
            </a:r>
            <a:r>
              <a:rPr lang="en-US" dirty="0" smtClean="0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Campo </a:t>
            </a:r>
            <a:r>
              <a:rPr lang="en-US" dirty="0" err="1" smtClean="0"/>
              <a:t>Cristalino</a:t>
            </a:r>
            <a:r>
              <a:rPr lang="en-US" dirty="0" smtClean="0"/>
              <a:t> </a:t>
            </a:r>
            <a:r>
              <a:rPr lang="en-US" dirty="0" err="1" smtClean="0"/>
              <a:t>Quadrado</a:t>
            </a:r>
            <a:r>
              <a:rPr lang="en-US" dirty="0" smtClean="0"/>
              <a:t> Planar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4114800"/>
          </a:xfrm>
        </p:spPr>
        <p:txBody>
          <a:bodyPr/>
          <a:lstStyle/>
          <a:p>
            <a:r>
              <a:rPr lang="en-US" dirty="0" smtClean="0"/>
              <a:t>Um </a:t>
            </a:r>
            <a:r>
              <a:rPr lang="en-US" dirty="0" err="1" smtClean="0"/>
              <a:t>complexo</a:t>
            </a:r>
            <a:r>
              <a:rPr lang="en-US" dirty="0" smtClean="0"/>
              <a:t> </a:t>
            </a:r>
            <a:r>
              <a:rPr lang="en-US" dirty="0" err="1" smtClean="0"/>
              <a:t>quadrado</a:t>
            </a:r>
            <a:r>
              <a:rPr lang="en-US" dirty="0" smtClean="0"/>
              <a:t> planar é o </a:t>
            </a:r>
            <a:r>
              <a:rPr lang="en-US" dirty="0" err="1" smtClean="0"/>
              <a:t>complexo</a:t>
            </a:r>
            <a:r>
              <a:rPr lang="en-US" dirty="0" smtClean="0"/>
              <a:t> </a:t>
            </a:r>
            <a:r>
              <a:rPr lang="en-US" dirty="0" err="1" smtClean="0"/>
              <a:t>derivado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remoção</a:t>
            </a:r>
            <a:r>
              <a:rPr lang="en-US" dirty="0" smtClean="0"/>
              <a:t> de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ligantes</a:t>
            </a:r>
            <a:r>
              <a:rPr lang="en-US" dirty="0" smtClean="0"/>
              <a:t> </a:t>
            </a:r>
            <a:r>
              <a:rPr lang="en-US" dirty="0" err="1" smtClean="0"/>
              <a:t>axiais</a:t>
            </a:r>
            <a:r>
              <a:rPr lang="en-US" dirty="0" smtClean="0"/>
              <a:t> de um </a:t>
            </a:r>
            <a:r>
              <a:rPr lang="en-US" dirty="0" err="1" smtClean="0"/>
              <a:t>complexo</a:t>
            </a:r>
            <a:r>
              <a:rPr lang="en-US" dirty="0" smtClean="0"/>
              <a:t> </a:t>
            </a:r>
            <a:r>
              <a:rPr lang="en-US" dirty="0" err="1" smtClean="0"/>
              <a:t>octaédrico</a:t>
            </a:r>
            <a:r>
              <a:rPr lang="en-US" dirty="0" smtClean="0"/>
              <a:t>.</a:t>
            </a: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1285852" y="3000372"/>
          <a:ext cx="6781800" cy="3417888"/>
        </p:xfrm>
        <a:graphic>
          <a:graphicData uri="http://schemas.openxmlformats.org/presentationml/2006/ole">
            <p:oleObj spid="_x0000_s87042" name="Photo Editor Photo" r:id="rId3" imgW="6668431" imgH="3362794" progId="">
              <p:embed/>
            </p:oleObj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Campo </a:t>
            </a:r>
            <a:r>
              <a:rPr lang="en-US" dirty="0" err="1" smtClean="0"/>
              <a:t>Cristalino</a:t>
            </a:r>
            <a:r>
              <a:rPr lang="en-US" dirty="0" smtClean="0"/>
              <a:t> </a:t>
            </a:r>
            <a:r>
              <a:rPr lang="en-US" dirty="0" err="1" smtClean="0"/>
              <a:t>Quadrado</a:t>
            </a:r>
            <a:r>
              <a:rPr lang="en-US" dirty="0" smtClean="0"/>
              <a:t> Planar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077200" cy="45720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remoção</a:t>
            </a:r>
            <a:r>
              <a:rPr lang="en-US" dirty="0" smtClean="0"/>
              <a:t> dos </a:t>
            </a:r>
            <a:r>
              <a:rPr lang="en-US" dirty="0" err="1" smtClean="0"/>
              <a:t>ligantes</a:t>
            </a:r>
            <a:r>
              <a:rPr lang="en-US" dirty="0" smtClean="0"/>
              <a:t> </a:t>
            </a:r>
            <a:r>
              <a:rPr lang="en-US" dirty="0" err="1" smtClean="0"/>
              <a:t>axiais</a:t>
            </a:r>
            <a:r>
              <a:rPr lang="en-US" dirty="0" smtClean="0"/>
              <a:t>, </a:t>
            </a:r>
            <a:r>
              <a:rPr lang="en-US" dirty="0" err="1" smtClean="0"/>
              <a:t>estabiliza</a:t>
            </a:r>
            <a:r>
              <a:rPr lang="en-US" dirty="0" smtClean="0"/>
              <a:t> </a:t>
            </a:r>
            <a:r>
              <a:rPr lang="en-US" dirty="0" err="1" smtClean="0"/>
              <a:t>fortemente</a:t>
            </a:r>
            <a:r>
              <a:rPr lang="en-US" dirty="0" smtClean="0"/>
              <a:t> o orbital </a:t>
            </a:r>
            <a:r>
              <a:rPr lang="en-US" i="1" dirty="0" smtClean="0"/>
              <a:t>d</a:t>
            </a:r>
            <a:r>
              <a:rPr lang="en-US" i="1" baseline="-25000" dirty="0" smtClean="0"/>
              <a:t>z</a:t>
            </a:r>
            <a:r>
              <a:rPr lang="en-US" i="1" baseline="30000" dirty="0" smtClean="0"/>
              <a:t>2</a:t>
            </a:r>
            <a:r>
              <a:rPr lang="en-US" dirty="0" smtClean="0"/>
              <a:t> e </a:t>
            </a:r>
            <a:r>
              <a:rPr lang="en-US" dirty="0" err="1" smtClean="0"/>
              <a:t>estabiliza</a:t>
            </a:r>
            <a:r>
              <a:rPr lang="en-US" dirty="0" smtClean="0"/>
              <a:t> </a:t>
            </a:r>
            <a:r>
              <a:rPr lang="en-US" dirty="0" err="1" smtClean="0"/>
              <a:t>fracamente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orbitais</a:t>
            </a:r>
            <a:r>
              <a:rPr lang="en-US" dirty="0" smtClean="0"/>
              <a:t>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yz</a:t>
            </a:r>
            <a:r>
              <a:rPr lang="en-US" i="1" dirty="0" smtClean="0"/>
              <a:t> </a:t>
            </a:r>
            <a:r>
              <a:rPr lang="en-US" dirty="0" smtClean="0"/>
              <a:t>e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xz</a:t>
            </a:r>
            <a:r>
              <a:rPr lang="en-US" i="1" dirty="0" smtClean="0"/>
              <a:t> 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diferença</a:t>
            </a:r>
            <a:r>
              <a:rPr lang="en-US" dirty="0" smtClean="0"/>
              <a:t> de </a:t>
            </a:r>
            <a:r>
              <a:rPr lang="en-US" dirty="0" err="1" smtClean="0"/>
              <a:t>energia</a:t>
            </a:r>
            <a:r>
              <a:rPr lang="en-US" dirty="0" smtClean="0"/>
              <a:t> entre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xy</a:t>
            </a:r>
            <a:r>
              <a:rPr lang="en-US" i="1" dirty="0" smtClean="0"/>
              <a:t> </a:t>
            </a:r>
            <a:r>
              <a:rPr lang="en-US" dirty="0" smtClean="0"/>
              <a:t>e </a:t>
            </a:r>
            <a:r>
              <a:rPr lang="en-US" i="1" dirty="0" smtClean="0"/>
              <a:t>d</a:t>
            </a:r>
            <a:r>
              <a:rPr lang="en-US" i="1" baseline="-25000" dirty="0" smtClean="0"/>
              <a:t>x</a:t>
            </a:r>
            <a:r>
              <a:rPr lang="en-US" i="1" baseline="30000" dirty="0" smtClean="0"/>
              <a:t>2</a:t>
            </a:r>
            <a:r>
              <a:rPr lang="en-US" i="1" dirty="0" smtClean="0"/>
              <a:t>-</a:t>
            </a:r>
            <a:r>
              <a:rPr lang="en-US" i="1" baseline="-25000" dirty="0" smtClean="0"/>
              <a:t>y</a:t>
            </a:r>
            <a:r>
              <a:rPr lang="en-US" i="1" baseline="30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favorece</a:t>
            </a:r>
            <a:r>
              <a:rPr lang="en-US" dirty="0" smtClean="0"/>
              <a:t>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complexos</a:t>
            </a:r>
            <a:r>
              <a:rPr lang="en-US" dirty="0" smtClean="0"/>
              <a:t> </a:t>
            </a:r>
            <a:r>
              <a:rPr lang="en-US" dirty="0" err="1" smtClean="0"/>
              <a:t>quadrado</a:t>
            </a:r>
            <a:r>
              <a:rPr lang="en-US" dirty="0" smtClean="0"/>
              <a:t> </a:t>
            </a:r>
            <a:r>
              <a:rPr lang="en-US" dirty="0" err="1" smtClean="0"/>
              <a:t>planares</a:t>
            </a:r>
            <a:r>
              <a:rPr lang="en-US" dirty="0" smtClean="0"/>
              <a:t> </a:t>
            </a:r>
            <a:r>
              <a:rPr lang="en-US" i="1" dirty="0" smtClean="0"/>
              <a:t>d</a:t>
            </a:r>
            <a:r>
              <a:rPr lang="en-US" baseline="30000" dirty="0" smtClean="0"/>
              <a:t>8</a:t>
            </a:r>
            <a:r>
              <a:rPr lang="en-US" dirty="0" smtClean="0"/>
              <a:t> a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diamagneticos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Campo </a:t>
            </a:r>
            <a:r>
              <a:rPr lang="en-US" dirty="0" err="1" smtClean="0"/>
              <a:t>Cristalino</a:t>
            </a:r>
            <a:r>
              <a:rPr lang="en-US" dirty="0" smtClean="0"/>
              <a:t> </a:t>
            </a:r>
            <a:r>
              <a:rPr lang="en-US" dirty="0" err="1" smtClean="0"/>
              <a:t>Quadrado</a:t>
            </a:r>
            <a:r>
              <a:rPr lang="en-US" dirty="0" smtClean="0"/>
              <a:t> Planar</a:t>
            </a:r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1371600" y="1143000"/>
          <a:ext cx="6629400" cy="5349875"/>
        </p:xfrm>
        <a:graphic>
          <a:graphicData uri="http://schemas.openxmlformats.org/presentationml/2006/ole">
            <p:oleObj spid="_x0000_s88066" name="CS ChemDraw Drawing" r:id="rId3" imgW="5797800" imgH="4677840" progId="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Paramagnético</a:t>
            </a:r>
            <a:r>
              <a:rPr lang="en-US" dirty="0" smtClean="0"/>
              <a:t> </a:t>
            </a:r>
            <a:r>
              <a:rPr lang="en-US" dirty="0" smtClean="0"/>
              <a:t>vs. </a:t>
            </a:r>
            <a:r>
              <a:rPr lang="en-US" dirty="0" err="1" smtClean="0"/>
              <a:t>Diamagnético</a:t>
            </a:r>
            <a:endParaRPr lang="en-US" dirty="0" smtClean="0"/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1428728" y="-1357346"/>
          <a:ext cx="5943600" cy="6858000"/>
        </p:xfrm>
        <a:graphic>
          <a:graphicData uri="http://schemas.openxmlformats.org/presentationml/2006/ole">
            <p:oleObj spid="_x0000_s89090" name="CS ChemDraw Drawing" r:id="rId3" imgW="5032800" imgH="4883040" progId="">
              <p:embed/>
            </p:oleObj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3"/>
          <p:cNvGraphicFramePr>
            <a:graphicFrameLocks noChangeAspect="1"/>
          </p:cNvGraphicFramePr>
          <p:nvPr/>
        </p:nvGraphicFramePr>
        <p:xfrm>
          <a:off x="2017713" y="681038"/>
          <a:ext cx="6669087" cy="5495925"/>
        </p:xfrm>
        <a:graphic>
          <a:graphicData uri="http://schemas.openxmlformats.org/presentationml/2006/ole">
            <p:oleObj spid="_x0000_s90114" name="Photo Editor Photo" r:id="rId3" imgW="6668431" imgH="5495238" progId="">
              <p:embed/>
            </p:oleObj>
          </a:graphicData>
        </a:graphic>
      </p:graphicFrame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76200" y="2543175"/>
            <a:ext cx="178115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CC3300"/>
                </a:solidFill>
              </a:rPr>
              <a:t>Outros</a:t>
            </a:r>
            <a:r>
              <a:rPr lang="en-US" sz="2800" dirty="0" smtClean="0">
                <a:solidFill>
                  <a:srgbClr val="CC3300"/>
                </a:solidFill>
              </a:rPr>
              <a:t> Campos </a:t>
            </a:r>
            <a:r>
              <a:rPr lang="en-US" sz="2800" dirty="0" err="1" smtClean="0">
                <a:solidFill>
                  <a:srgbClr val="CC3300"/>
                </a:solidFill>
              </a:rPr>
              <a:t>Cristalinos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Usos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Teoria</a:t>
            </a:r>
            <a:r>
              <a:rPr lang="en-US" dirty="0" smtClean="0"/>
              <a:t> do Campo </a:t>
            </a:r>
            <a:r>
              <a:rPr lang="en-US" dirty="0" err="1" smtClean="0"/>
              <a:t>Cristalino</a:t>
            </a:r>
            <a:endParaRPr lang="en-US" dirty="0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Reúne as propriedades das relações de estruturas, magnéticas e eletrônicas.</a:t>
            </a:r>
          </a:p>
          <a:p>
            <a:r>
              <a:rPr lang="pt-BR" smtClean="0"/>
              <a:t>Tendências nas </a:t>
            </a:r>
            <a:r>
              <a:rPr lang="pt-BR" dirty="0" err="1" smtClean="0"/>
              <a:t>EECCs</a:t>
            </a:r>
            <a:r>
              <a:rPr lang="pt-BR" dirty="0" smtClean="0"/>
              <a:t> auxilia na compreensão da termodinâmica e cinética.</a:t>
            </a:r>
          </a:p>
          <a:p>
            <a:r>
              <a:rPr lang="pt-BR" dirty="0" smtClean="0"/>
              <a:t>Não explica por que certos ligantes são de campo forte ou fraco.</a:t>
            </a:r>
            <a:br>
              <a:rPr lang="pt-BR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4" descr="C:\Documents and Settings\kfelling\My Documents\Professional\Teaching\Inorganic Chemistry\Housecroft &amp; Sharpe\Inorganic Chemistry, 1st Ed\Chapter 20\f20_0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686800" cy="451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5720" y="214290"/>
            <a:ext cx="88582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pt-BR" sz="4000" b="1" dirty="0" smtClean="0">
                <a:latin typeface="+mj-lt"/>
              </a:rPr>
              <a:t>Campo Cristalino </a:t>
            </a:r>
            <a:r>
              <a:rPr lang="pt-BR" sz="4000" b="1" dirty="0" err="1" smtClean="0">
                <a:latin typeface="+mj-lt"/>
              </a:rPr>
              <a:t>Octaédrico</a:t>
            </a:r>
            <a:endParaRPr lang="pt-BR" sz="4000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285728"/>
            <a:ext cx="7772400" cy="1295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Desdobramento</a:t>
            </a:r>
            <a:r>
              <a:rPr lang="en-US" dirty="0" smtClean="0"/>
              <a:t> dos </a:t>
            </a:r>
            <a:r>
              <a:rPr lang="en-US" dirty="0" err="1" smtClean="0"/>
              <a:t>Orbitais</a:t>
            </a:r>
            <a:r>
              <a:rPr lang="en-US" dirty="0" smtClean="0"/>
              <a:t> 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Campo </a:t>
            </a:r>
            <a:r>
              <a:rPr lang="en-US" dirty="0" err="1" smtClean="0"/>
              <a:t>Octaédrico</a:t>
            </a:r>
            <a:endParaRPr lang="en-US" dirty="0" smtClean="0"/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6572264" y="5357826"/>
            <a:ext cx="1981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Denota</a:t>
            </a:r>
            <a:r>
              <a:rPr lang="en-US" sz="1600" dirty="0" smtClean="0"/>
              <a:t> a </a:t>
            </a:r>
            <a:r>
              <a:rPr lang="en-US" sz="1600" dirty="0" err="1" smtClean="0"/>
              <a:t>paridade</a:t>
            </a:r>
            <a:r>
              <a:rPr lang="en-US" sz="1600" dirty="0" smtClean="0"/>
              <a:t> de um orbital se o </a:t>
            </a:r>
            <a:r>
              <a:rPr lang="en-US" sz="1600" dirty="0" err="1" smtClean="0"/>
              <a:t>sistema</a:t>
            </a:r>
            <a:r>
              <a:rPr lang="en-US" sz="1600" dirty="0" smtClean="0"/>
              <a:t> </a:t>
            </a:r>
            <a:r>
              <a:rPr lang="en-US" sz="1600" dirty="0" err="1" smtClean="0"/>
              <a:t>contém</a:t>
            </a:r>
            <a:r>
              <a:rPr lang="en-US" sz="1600" dirty="0" smtClean="0"/>
              <a:t> um </a:t>
            </a:r>
            <a:r>
              <a:rPr lang="en-US" sz="1600" dirty="0" err="1" smtClean="0"/>
              <a:t>centro</a:t>
            </a:r>
            <a:r>
              <a:rPr lang="en-US" sz="1600" dirty="0" smtClean="0"/>
              <a:t> de </a:t>
            </a:r>
            <a:r>
              <a:rPr lang="en-US" sz="1600" dirty="0" err="1" smtClean="0"/>
              <a:t>inversão</a:t>
            </a:r>
            <a:endParaRPr lang="en-US" sz="1600" dirty="0"/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2286000" y="1752600"/>
          <a:ext cx="4714892" cy="2770577"/>
        </p:xfrm>
        <a:graphic>
          <a:graphicData uri="http://schemas.openxmlformats.org/presentationml/2006/ole">
            <p:oleObj spid="_x0000_s44034" name="Bitmap Image" r:id="rId3" imgW="3419952" imgH="2010056" progId="PBrush">
              <p:embed/>
            </p:oleObj>
          </a:graphicData>
        </a:graphic>
      </p:graphicFrame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533400" y="4643446"/>
            <a:ext cx="81534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símbolo</a:t>
            </a:r>
            <a:r>
              <a:rPr lang="en-US" dirty="0" smtClean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dirty="0" smtClean="0"/>
              <a:t>se </a:t>
            </a:r>
            <a:r>
              <a:rPr lang="en-US" dirty="0" err="1" smtClean="0"/>
              <a:t>refere</a:t>
            </a:r>
            <a:r>
              <a:rPr lang="en-US" dirty="0" smtClean="0"/>
              <a:t> ao </a:t>
            </a:r>
            <a:r>
              <a:rPr lang="en-US" dirty="0" err="1" smtClean="0"/>
              <a:t>nível</a:t>
            </a:r>
            <a:r>
              <a:rPr lang="en-US" dirty="0" smtClean="0"/>
              <a:t> </a:t>
            </a:r>
            <a:r>
              <a:rPr lang="en-US" dirty="0" err="1" smtClean="0"/>
              <a:t>duplamente</a:t>
            </a:r>
            <a:r>
              <a:rPr lang="en-US" dirty="0" smtClean="0"/>
              <a:t> </a:t>
            </a:r>
            <a:r>
              <a:rPr lang="en-US" dirty="0" err="1" smtClean="0"/>
              <a:t>degenerado</a:t>
            </a:r>
            <a:endParaRPr lang="en-US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símbolo</a:t>
            </a:r>
            <a:r>
              <a:rPr lang="en-US" dirty="0" smtClean="0"/>
              <a:t>,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smtClean="0"/>
              <a:t>se </a:t>
            </a:r>
            <a:r>
              <a:rPr lang="en-US" dirty="0" err="1" smtClean="0"/>
              <a:t>refere</a:t>
            </a:r>
            <a:r>
              <a:rPr lang="en-US" dirty="0" smtClean="0"/>
              <a:t> ao </a:t>
            </a:r>
            <a:r>
              <a:rPr lang="en-US" dirty="0" err="1" smtClean="0"/>
              <a:t>nível</a:t>
            </a:r>
            <a:r>
              <a:rPr lang="en-US" dirty="0" smtClean="0"/>
              <a:t> </a:t>
            </a:r>
            <a:r>
              <a:rPr lang="en-US" dirty="0" err="1" smtClean="0"/>
              <a:t>triplamente</a:t>
            </a:r>
            <a:r>
              <a:rPr lang="en-US" dirty="0" smtClean="0"/>
              <a:t> </a:t>
            </a:r>
            <a:r>
              <a:rPr lang="en-US" dirty="0" err="1" smtClean="0"/>
              <a:t>degenerado</a:t>
            </a:r>
            <a:endParaRPr lang="en-US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símbolo</a:t>
            </a:r>
            <a:r>
              <a:rPr lang="en-US" dirty="0" smtClean="0"/>
              <a:t>, </a:t>
            </a:r>
            <a:r>
              <a:rPr lang="en-US" i="1" dirty="0"/>
              <a:t>g</a:t>
            </a:r>
            <a:r>
              <a:rPr lang="en-US" dirty="0"/>
              <a:t>,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i="1" dirty="0" err="1"/>
              <a:t>gerade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Alemão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“par”)</a:t>
            </a:r>
            <a:endParaRPr lang="en-US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símbolo</a:t>
            </a:r>
            <a:r>
              <a:rPr lang="en-US" dirty="0" smtClean="0"/>
              <a:t>,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i="1" dirty="0" err="1"/>
              <a:t>ungerade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Alemão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“</a:t>
            </a:r>
            <a:r>
              <a:rPr lang="en-US" dirty="0" err="1" smtClean="0"/>
              <a:t>ímpar</a:t>
            </a:r>
            <a:r>
              <a:rPr lang="en-US" dirty="0" smtClean="0"/>
              <a:t>”)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285728"/>
            <a:ext cx="7772400" cy="1295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Desdobramento</a:t>
            </a:r>
            <a:r>
              <a:rPr lang="en-US" dirty="0" smtClean="0"/>
              <a:t> dos </a:t>
            </a:r>
            <a:r>
              <a:rPr lang="en-US" dirty="0" err="1" smtClean="0"/>
              <a:t>Orbitais</a:t>
            </a:r>
            <a:r>
              <a:rPr lang="en-US" dirty="0" smtClean="0"/>
              <a:t> 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Campo </a:t>
            </a:r>
            <a:r>
              <a:rPr lang="en-US" dirty="0" err="1" smtClean="0"/>
              <a:t>Octaédrico</a:t>
            </a:r>
            <a:endParaRPr lang="en-US" dirty="0" smtClean="0"/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2286000" y="1752600"/>
          <a:ext cx="4714892" cy="2770577"/>
        </p:xfrm>
        <a:graphic>
          <a:graphicData uri="http://schemas.openxmlformats.org/presentationml/2006/ole">
            <p:oleObj spid="_x0000_s45058" name="Bitmap Image" r:id="rId3" imgW="3419952" imgH="2010056" progId="PBrush">
              <p:embed/>
            </p:oleObj>
          </a:graphicData>
        </a:graphic>
      </p:graphicFrame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533400" y="4643446"/>
            <a:ext cx="81534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>
                <a:sym typeface="Symbol" pitchFamily="18" charset="2"/>
              </a:rPr>
              <a:t></a:t>
            </a:r>
            <a:r>
              <a:rPr lang="en-US" baseline="-25000" dirty="0" err="1" smtClean="0">
                <a:sym typeface="Symbol" pitchFamily="18" charset="2"/>
              </a:rPr>
              <a:t>oct</a:t>
            </a:r>
            <a:r>
              <a:rPr lang="en-US" dirty="0" smtClean="0">
                <a:sym typeface="Symbol" pitchFamily="18" charset="2"/>
              </a:rPr>
              <a:t> é </a:t>
            </a:r>
            <a:r>
              <a:rPr lang="en-US" dirty="0" err="1" smtClean="0">
                <a:sym typeface="Symbol" pitchFamily="18" charset="2"/>
              </a:rPr>
              <a:t>determinado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peloa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força</a:t>
            </a:r>
            <a:r>
              <a:rPr lang="en-US" dirty="0" smtClean="0">
                <a:sym typeface="Symbol" pitchFamily="18" charset="2"/>
              </a:rPr>
              <a:t> do campo </a:t>
            </a:r>
            <a:r>
              <a:rPr lang="en-US" dirty="0" err="1" smtClean="0">
                <a:sym typeface="Symbol" pitchFamily="18" charset="2"/>
              </a:rPr>
              <a:t>cristalino</a:t>
            </a:r>
            <a:endParaRPr lang="en-US" dirty="0" smtClean="0"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>
                <a:sym typeface="Symbol" pitchFamily="18" charset="2"/>
              </a:rPr>
              <a:t> Campo </a:t>
            </a:r>
            <a:r>
              <a:rPr lang="en-US" dirty="0" err="1" smtClean="0">
                <a:sym typeface="Symbol" pitchFamily="18" charset="2"/>
              </a:rPr>
              <a:t>Fraco</a:t>
            </a:r>
            <a:r>
              <a:rPr lang="en-US" dirty="0" smtClean="0">
                <a:sym typeface="Symbol" pitchFamily="18" charset="2"/>
              </a:rPr>
              <a:t> e Campo Forte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</a:t>
            </a:r>
            <a:r>
              <a:rPr lang="en-US" baseline="-25000" dirty="0" err="1" smtClean="0">
                <a:sym typeface="Symbol" pitchFamily="18" charset="2"/>
              </a:rPr>
              <a:t>oct</a:t>
            </a:r>
            <a:r>
              <a:rPr lang="en-US" dirty="0" smtClean="0">
                <a:sym typeface="Symbol" pitchFamily="18" charset="2"/>
              </a:rPr>
              <a:t>(campo </a:t>
            </a:r>
            <a:r>
              <a:rPr lang="en-US" dirty="0" err="1" smtClean="0">
                <a:sym typeface="Symbol" pitchFamily="18" charset="2"/>
              </a:rPr>
              <a:t>fraco</a:t>
            </a:r>
            <a:r>
              <a:rPr lang="en-US" dirty="0" smtClean="0">
                <a:sym typeface="Symbol" pitchFamily="18" charset="2"/>
              </a:rPr>
              <a:t>) &lt; </a:t>
            </a:r>
            <a:r>
              <a:rPr lang="en-US" baseline="-25000" dirty="0" err="1" smtClean="0">
                <a:sym typeface="Symbol" pitchFamily="18" charset="2"/>
              </a:rPr>
              <a:t>oct</a:t>
            </a:r>
            <a:r>
              <a:rPr lang="en-US" dirty="0" smtClean="0">
                <a:sym typeface="Symbol" pitchFamily="18" charset="2"/>
              </a:rPr>
              <a:t>(campo forte)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>
                <a:sym typeface="Symbol" pitchFamily="18" charset="2"/>
              </a:rPr>
              <a:t> Os </a:t>
            </a:r>
            <a:r>
              <a:rPr lang="en-US" dirty="0" err="1" smtClean="0">
                <a:sym typeface="Symbol" pitchFamily="18" charset="2"/>
              </a:rPr>
              <a:t>valores</a:t>
            </a:r>
            <a:r>
              <a:rPr lang="en-US" dirty="0" smtClean="0">
                <a:sym typeface="Symbol" pitchFamily="18" charset="2"/>
              </a:rPr>
              <a:t> de </a:t>
            </a:r>
            <a:r>
              <a:rPr lang="en-US" baseline="-25000" dirty="0" err="1" smtClean="0">
                <a:sym typeface="Symbol" pitchFamily="18" charset="2"/>
              </a:rPr>
              <a:t>oct</a:t>
            </a:r>
            <a:r>
              <a:rPr lang="en-US" dirty="0" smtClean="0">
                <a:sym typeface="Symbol" pitchFamily="18" charset="2"/>
              </a:rPr>
              <a:t>  </a:t>
            </a:r>
            <a:r>
              <a:rPr lang="en-US" dirty="0" err="1" smtClean="0">
                <a:sym typeface="Symbol" pitchFamily="18" charset="2"/>
              </a:rPr>
              <a:t>são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obtidos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através</a:t>
            </a:r>
            <a:r>
              <a:rPr lang="en-US" dirty="0" smtClean="0">
                <a:sym typeface="Symbol" pitchFamily="18" charset="2"/>
              </a:rPr>
              <a:t> de dados de </a:t>
            </a:r>
            <a:r>
              <a:rPr lang="en-US" dirty="0" err="1" smtClean="0">
                <a:sym typeface="Symbol" pitchFamily="18" charset="2"/>
              </a:rPr>
              <a:t>espectroscopia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eletrônica</a:t>
            </a:r>
            <a:r>
              <a:rPr lang="en-US" dirty="0" smtClean="0">
                <a:sym typeface="Symbol" pitchFamily="18" charset="2"/>
              </a:rPr>
              <a:t>.</a:t>
            </a: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: [Ti(H</a:t>
            </a:r>
            <a:r>
              <a:rPr lang="en-US" baseline="-25000" dirty="0" smtClean="0"/>
              <a:t>2</a:t>
            </a:r>
            <a:r>
              <a:rPr lang="en-US" dirty="0" smtClean="0"/>
              <a:t>O)</a:t>
            </a:r>
            <a:r>
              <a:rPr lang="en-US" baseline="-25000" dirty="0" smtClean="0"/>
              <a:t>6</a:t>
            </a:r>
            <a:r>
              <a:rPr lang="en-US" dirty="0" smtClean="0"/>
              <a:t>]</a:t>
            </a:r>
            <a:r>
              <a:rPr lang="en-US" baseline="30000" dirty="0" smtClean="0"/>
              <a:t>3+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 marL="268288" indent="-268288"/>
            <a:r>
              <a:rPr lang="en-US" dirty="0" smtClean="0"/>
              <a:t> um </a:t>
            </a:r>
            <a:r>
              <a:rPr lang="en-US" dirty="0" err="1" smtClean="0"/>
              <a:t>complexo</a:t>
            </a:r>
            <a:r>
              <a:rPr lang="en-US" dirty="0" smtClean="0"/>
              <a:t> </a:t>
            </a:r>
            <a:r>
              <a:rPr lang="en-US" i="1" dirty="0" smtClean="0"/>
              <a:t>d</a:t>
            </a:r>
            <a:r>
              <a:rPr lang="en-US" baseline="30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i="1" baseline="-25000" dirty="0" smtClean="0"/>
              <a:t>2g</a:t>
            </a:r>
            <a:r>
              <a:rPr lang="en-US" baseline="30000" dirty="0" smtClean="0"/>
              <a:t>1</a:t>
            </a:r>
            <a:r>
              <a:rPr lang="en-US" i="1" dirty="0" smtClean="0"/>
              <a:t>e</a:t>
            </a:r>
            <a:r>
              <a:rPr lang="en-US" i="1" baseline="-25000" dirty="0" smtClean="0"/>
              <a:t>g</a:t>
            </a:r>
            <a:r>
              <a:rPr lang="en-US" baseline="30000" dirty="0" smtClean="0"/>
              <a:t>0</a:t>
            </a:r>
          </a:p>
          <a:p>
            <a:endParaRPr lang="en-US" i="1" baseline="30000" dirty="0" smtClean="0"/>
          </a:p>
          <a:p>
            <a:endParaRPr lang="en-US" i="1" baseline="30000" dirty="0" smtClean="0"/>
          </a:p>
          <a:p>
            <a:endParaRPr lang="en-US" sz="1200" dirty="0" smtClean="0"/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0" y="2484438"/>
          <a:ext cx="5638800" cy="4373562"/>
        </p:xfrm>
        <a:graphic>
          <a:graphicData uri="http://schemas.openxmlformats.org/presentationml/2006/ole">
            <p:oleObj spid="_x0000_s46082" name="Bitmap Image" r:id="rId3" imgW="6028571" imgH="4676190" progId="PBrush">
              <p:embed/>
            </p:oleObj>
          </a:graphicData>
        </a:graphic>
      </p:graphicFrame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5105400" y="1371600"/>
          <a:ext cx="3289300" cy="1127125"/>
        </p:xfrm>
        <a:graphic>
          <a:graphicData uri="http://schemas.openxmlformats.org/presentationml/2006/ole">
            <p:oleObj spid="_x0000_s46083" name="CS ChemDraw Drawing" r:id="rId4" imgW="2311920" imgH="791640" progId="">
              <p:embed/>
            </p:oleObj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867400" y="2514600"/>
            <a:ext cx="304800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</a:t>
            </a:r>
            <a:r>
              <a:rPr lang="en-US" baseline="-25000" dirty="0">
                <a:sym typeface="Symbol" pitchFamily="18" charset="2"/>
              </a:rPr>
              <a:t>max</a:t>
            </a:r>
            <a:r>
              <a:rPr lang="en-US" dirty="0">
                <a:sym typeface="Symbol" pitchFamily="18" charset="2"/>
              </a:rPr>
              <a:t>=20,300 cm</a:t>
            </a:r>
            <a:r>
              <a:rPr lang="en-US" baseline="30000" dirty="0">
                <a:sym typeface="Symbol" pitchFamily="18" charset="2"/>
              </a:rPr>
              <a:t>-1</a:t>
            </a:r>
          </a:p>
          <a:p>
            <a:pPr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E=243 kJ/mol</a:t>
            </a:r>
          </a:p>
          <a:p>
            <a:pPr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dirty="0" err="1" smtClean="0">
                <a:sym typeface="Symbol" pitchFamily="18" charset="2"/>
              </a:rPr>
              <a:t>Absorção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mostra</a:t>
            </a:r>
            <a:r>
              <a:rPr lang="en-US" dirty="0" smtClean="0">
                <a:sym typeface="Symbol" pitchFamily="18" charset="2"/>
              </a:rPr>
              <a:t> a </a:t>
            </a:r>
            <a:r>
              <a:rPr lang="en-US" dirty="0" err="1" smtClean="0">
                <a:sym typeface="Symbol" pitchFamily="18" charset="2"/>
              </a:rPr>
              <a:t>transição</a:t>
            </a:r>
            <a:r>
              <a:rPr lang="en-US" dirty="0" smtClean="0">
                <a:sym typeface="Symbol" pitchFamily="18" charset="2"/>
              </a:rPr>
              <a:t> de:</a:t>
            </a:r>
            <a:endParaRPr lang="en-US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i="1" dirty="0" smtClean="0"/>
              <a:t>t</a:t>
            </a:r>
            <a:r>
              <a:rPr lang="en-US" i="1" baseline="-25000" dirty="0" smtClean="0"/>
              <a:t>2g</a:t>
            </a:r>
            <a:r>
              <a:rPr lang="en-US" baseline="30000" dirty="0" smtClean="0"/>
              <a:t>1</a:t>
            </a:r>
            <a:r>
              <a:rPr lang="en-US" i="1" dirty="0" smtClean="0"/>
              <a:t>e</a:t>
            </a:r>
            <a:r>
              <a:rPr lang="en-US" i="1" baseline="-25000" dirty="0" smtClean="0"/>
              <a:t>g</a:t>
            </a:r>
            <a:r>
              <a:rPr lang="en-US" baseline="30000" dirty="0" smtClean="0"/>
              <a:t>0</a:t>
            </a:r>
            <a:r>
              <a:rPr lang="en-US" i="1" baseline="30000" dirty="0" smtClean="0"/>
              <a:t>        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i="1" dirty="0" smtClean="0"/>
              <a:t>    </a:t>
            </a:r>
            <a:r>
              <a:rPr lang="en-US" i="1" dirty="0"/>
              <a:t>t</a:t>
            </a:r>
            <a:r>
              <a:rPr lang="en-US" i="1" baseline="-25000" dirty="0"/>
              <a:t>2g</a:t>
            </a:r>
            <a:r>
              <a:rPr lang="en-US" baseline="30000" dirty="0"/>
              <a:t>0</a:t>
            </a:r>
            <a:r>
              <a:rPr lang="en-US" i="1" dirty="0"/>
              <a:t>e</a:t>
            </a:r>
            <a:r>
              <a:rPr lang="en-US" i="1" baseline="-25000" dirty="0"/>
              <a:t>g</a:t>
            </a:r>
            <a:r>
              <a:rPr lang="en-US" baseline="30000" dirty="0"/>
              <a:t>1</a:t>
            </a:r>
          </a:p>
          <a:p>
            <a:pPr>
              <a:spcBef>
                <a:spcPct val="50000"/>
              </a:spcBef>
            </a:pPr>
            <a:endParaRPr lang="en-US" baseline="30000" dirty="0"/>
          </a:p>
          <a:p>
            <a:pPr>
              <a:spcBef>
                <a:spcPct val="50000"/>
              </a:spcBef>
            </a:pPr>
            <a:r>
              <a:rPr lang="en-US" dirty="0" err="1" smtClean="0"/>
              <a:t>Sistemas</a:t>
            </a:r>
            <a:r>
              <a:rPr lang="en-US" dirty="0" smtClean="0"/>
              <a:t> multi-</a:t>
            </a:r>
            <a:r>
              <a:rPr lang="en-US" dirty="0" err="1" smtClean="0"/>
              <a:t>eletrônicos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complicados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ym typeface="Symbol" pitchFamily="18" charset="2"/>
              </a:rPr>
              <a:t>Fatores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que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afetam</a:t>
            </a:r>
            <a:r>
              <a:rPr lang="en-US" dirty="0" smtClean="0">
                <a:sym typeface="Symbol" pitchFamily="18" charset="2"/>
              </a:rPr>
              <a:t> </a:t>
            </a:r>
            <a:r>
              <a:rPr lang="en-US" baseline="-25000" dirty="0" err="1" smtClean="0">
                <a:sym typeface="Symbol" pitchFamily="18" charset="2"/>
              </a:rPr>
              <a:t>oct</a:t>
            </a:r>
            <a:endParaRPr lang="en-US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Identidade</a:t>
            </a:r>
            <a:r>
              <a:rPr lang="en-US" dirty="0" smtClean="0"/>
              <a:t> e </a:t>
            </a:r>
            <a:r>
              <a:rPr lang="en-US" dirty="0" err="1" smtClean="0"/>
              <a:t>estado</a:t>
            </a:r>
            <a:r>
              <a:rPr lang="en-US" dirty="0" smtClean="0"/>
              <a:t> de </a:t>
            </a:r>
            <a:r>
              <a:rPr lang="en-US" dirty="0" err="1" smtClean="0"/>
              <a:t>oxidação</a:t>
            </a:r>
            <a:r>
              <a:rPr lang="en-US" dirty="0" smtClean="0"/>
              <a:t> do metal</a:t>
            </a:r>
          </a:p>
          <a:p>
            <a:pPr lvl="1"/>
            <a:r>
              <a:rPr lang="en-US" dirty="0" smtClean="0"/>
              <a:t>Um </a:t>
            </a:r>
            <a:r>
              <a:rPr lang="en-US" dirty="0" err="1" smtClean="0"/>
              <a:t>aumento</a:t>
            </a:r>
            <a:r>
              <a:rPr lang="en-US" dirty="0" smtClean="0"/>
              <a:t> no </a:t>
            </a:r>
            <a:r>
              <a:rPr lang="en-US" dirty="0" err="1" smtClean="0"/>
              <a:t>estado</a:t>
            </a:r>
            <a:r>
              <a:rPr lang="en-US" dirty="0" smtClean="0"/>
              <a:t> de </a:t>
            </a:r>
            <a:r>
              <a:rPr lang="en-US" dirty="0" err="1" smtClean="0"/>
              <a:t>oxidação</a:t>
            </a:r>
            <a:r>
              <a:rPr lang="en-US" dirty="0" smtClean="0"/>
              <a:t> </a:t>
            </a:r>
            <a:r>
              <a:rPr lang="en-US" dirty="0" err="1" smtClean="0"/>
              <a:t>aumenta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</a:t>
            </a:r>
            <a:r>
              <a:rPr lang="en-US" baseline="-25000" dirty="0" err="1" smtClean="0">
                <a:sym typeface="Symbol" pitchFamily="18" charset="2"/>
              </a:rPr>
              <a:t>oct</a:t>
            </a:r>
            <a:endParaRPr lang="en-US" dirty="0" smtClean="0">
              <a:sym typeface="Symbol" pitchFamily="18" charset="2"/>
            </a:endParaRPr>
          </a:p>
          <a:p>
            <a:pPr lvl="1"/>
            <a:r>
              <a:rPr lang="en-US" dirty="0" smtClean="0">
                <a:sym typeface="Symbol" pitchFamily="18" charset="2"/>
              </a:rPr>
              <a:t></a:t>
            </a:r>
            <a:r>
              <a:rPr lang="en-US" baseline="-25000" dirty="0" err="1" smtClean="0">
                <a:sym typeface="Symbol" pitchFamily="18" charset="2"/>
              </a:rPr>
              <a:t>oct</a:t>
            </a:r>
            <a:r>
              <a:rPr lang="en-US" baseline="-25000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aumenta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para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baixo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em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uma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tríade</a:t>
            </a:r>
            <a:endParaRPr lang="en-US" dirty="0" smtClean="0"/>
          </a:p>
          <a:p>
            <a:r>
              <a:rPr lang="en-US" dirty="0" err="1" smtClean="0"/>
              <a:t>Natureza</a:t>
            </a:r>
            <a:r>
              <a:rPr lang="en-US" dirty="0" smtClean="0"/>
              <a:t> dos </a:t>
            </a:r>
            <a:r>
              <a:rPr lang="en-US" dirty="0" err="1" smtClean="0"/>
              <a:t>ligantes</a:t>
            </a:r>
            <a:endParaRPr lang="en-US" dirty="0" smtClean="0"/>
          </a:p>
          <a:p>
            <a:r>
              <a:rPr lang="en-US" dirty="0" err="1" smtClean="0"/>
              <a:t>Resultou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Série</a:t>
            </a:r>
            <a:r>
              <a:rPr lang="en-US" dirty="0" smtClean="0"/>
              <a:t> </a:t>
            </a:r>
            <a:r>
              <a:rPr lang="en-US" dirty="0" err="1" smtClean="0"/>
              <a:t>Espectroquímica</a:t>
            </a:r>
            <a:r>
              <a:rPr lang="en-US" dirty="0" smtClean="0"/>
              <a:t> dos </a:t>
            </a:r>
            <a:r>
              <a:rPr lang="en-US" dirty="0" err="1" smtClean="0"/>
              <a:t>ligantes</a:t>
            </a:r>
            <a:endParaRPr lang="en-US" dirty="0" smtClean="0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642910" y="5000636"/>
          <a:ext cx="7924800" cy="1109663"/>
        </p:xfrm>
        <a:graphic>
          <a:graphicData uri="http://schemas.openxmlformats.org/presentationml/2006/ole">
            <p:oleObj spid="_x0000_s47106" name="CS ChemDraw Drawing" r:id="rId3" imgW="5353560" imgH="7498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scritório Clássico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</TotalTime>
  <Words>2062</Words>
  <Application>Microsoft Office PowerPoint</Application>
  <PresentationFormat>Apresentação na tela (4:3)</PresentationFormat>
  <Paragraphs>432</Paragraphs>
  <Slides>46</Slides>
  <Notes>6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5</vt:i4>
      </vt:variant>
      <vt:variant>
        <vt:lpstr>Títulos de slides</vt:lpstr>
      </vt:variant>
      <vt:variant>
        <vt:i4>46</vt:i4>
      </vt:variant>
    </vt:vector>
  </HeadingPairs>
  <TitlesOfParts>
    <vt:vector size="52" baseType="lpstr">
      <vt:lpstr>Tema do Office</vt:lpstr>
      <vt:lpstr>Bitmap Image</vt:lpstr>
      <vt:lpstr>CS ChemDraw Drawing</vt:lpstr>
      <vt:lpstr>Document</vt:lpstr>
      <vt:lpstr>Photo Editor Photo</vt:lpstr>
      <vt:lpstr>Equação</vt:lpstr>
      <vt:lpstr>Universidade Federal da Paraíba Centro de Ciências Exatas e da Natureza Departamento de Química Prof. Dr. Ary da Silva Maia</vt:lpstr>
      <vt:lpstr>Teoria do Campo Cristalino (TCC)</vt:lpstr>
      <vt:lpstr>Slide 3</vt:lpstr>
      <vt:lpstr>Slide 4</vt:lpstr>
      <vt:lpstr>Slide 5</vt:lpstr>
      <vt:lpstr>Desdobramento dos Orbitais d em um Campo Octaédrico</vt:lpstr>
      <vt:lpstr>Desdobramento dos Orbitais d em um Campo Octaédrico</vt:lpstr>
      <vt:lpstr>Exemplo: [Ti(H2O)6]3+</vt:lpstr>
      <vt:lpstr>Fatores que afetam oct</vt:lpstr>
      <vt:lpstr>Valores de oct para vários Complexos do bloco d</vt:lpstr>
      <vt:lpstr>Variação do Doct em uma Tríade</vt:lpstr>
      <vt:lpstr>Série Espectroquímica dos Íons Metálicos</vt:lpstr>
      <vt:lpstr>Campo Forte x Campo Fraco</vt:lpstr>
      <vt:lpstr>Energia de Estabilização do Campo Cristalino</vt:lpstr>
      <vt:lpstr>Energia de Estabilização do Campo Cristalino</vt:lpstr>
      <vt:lpstr>Energia de Estabilização do Campo Cristalino</vt:lpstr>
      <vt:lpstr>Energia de Estabilização do Campo Cristalino</vt:lpstr>
      <vt:lpstr>Energia de Estabilização do Campo Cristalino</vt:lpstr>
      <vt:lpstr>Energia de Troca</vt:lpstr>
      <vt:lpstr>Complexos de spin alto e baixo:</vt:lpstr>
      <vt:lpstr>Energias de Estabilização do Campo Cristalino</vt:lpstr>
      <vt:lpstr>Prevendo complexos de spin alto ou baixo</vt:lpstr>
      <vt:lpstr>[Co(H2O)6]3+, [Co(ox)3]3-, e [Co(CN)6]3-</vt:lpstr>
      <vt:lpstr>Exercício:</vt:lpstr>
      <vt:lpstr>Campo Fraco vs. Campo Forte</vt:lpstr>
      <vt:lpstr>Distorções de Jahn-Teller  (Efeito Jahn-Teller )</vt:lpstr>
      <vt:lpstr>Distorções de Jahn-Teller  (Efeito Jahn-Teller )</vt:lpstr>
      <vt:lpstr>Distorções de Jahn-Teller  (Efeito Jahn-Teller )</vt:lpstr>
      <vt:lpstr>Slide 29</vt:lpstr>
      <vt:lpstr>Slide 30</vt:lpstr>
      <vt:lpstr>Slide 31</vt:lpstr>
      <vt:lpstr>Slide 32</vt:lpstr>
      <vt:lpstr>Slide 33</vt:lpstr>
      <vt:lpstr>Valores de 10 Dq para vários complexos:</vt:lpstr>
      <vt:lpstr>Slide 35</vt:lpstr>
      <vt:lpstr>Slide 36</vt:lpstr>
      <vt:lpstr>Campo Cristalino Tetraédrico</vt:lpstr>
      <vt:lpstr>Relação entre Dtet e Doct</vt:lpstr>
      <vt:lpstr>Campo Cristalino Tetraédrico</vt:lpstr>
      <vt:lpstr>Notação para Transições Eletrônicas</vt:lpstr>
      <vt:lpstr>Campo Cristalino Quadrado Planar</vt:lpstr>
      <vt:lpstr>Campo Cristalino Quadrado Planar</vt:lpstr>
      <vt:lpstr>Campo Cristalino Quadrado Planar</vt:lpstr>
      <vt:lpstr>Paramagnético vs. Diamagnético</vt:lpstr>
      <vt:lpstr>Slide 45</vt:lpstr>
      <vt:lpstr>Usos da Teoria do Campo Cristalino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Ary</dc:creator>
  <cp:lastModifiedBy>Ary Maia</cp:lastModifiedBy>
  <cp:revision>125</cp:revision>
  <dcterms:created xsi:type="dcterms:W3CDTF">2010-02-24T02:00:00Z</dcterms:created>
  <dcterms:modified xsi:type="dcterms:W3CDTF">2010-05-13T22:57:28Z</dcterms:modified>
</cp:coreProperties>
</file>