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  <p:sldMasterId id="2147483921" r:id="rId2"/>
  </p:sldMasterIdLst>
  <p:notesMasterIdLst>
    <p:notesMasterId r:id="rId17"/>
  </p:notesMasterIdLst>
  <p:sldIdLst>
    <p:sldId id="256" r:id="rId3"/>
    <p:sldId id="259" r:id="rId4"/>
    <p:sldId id="260" r:id="rId5"/>
    <p:sldId id="263" r:id="rId6"/>
    <p:sldId id="267" r:id="rId7"/>
    <p:sldId id="262" r:id="rId8"/>
    <p:sldId id="269" r:id="rId9"/>
    <p:sldId id="264" r:id="rId10"/>
    <p:sldId id="268" r:id="rId11"/>
    <p:sldId id="266" r:id="rId12"/>
    <p:sldId id="265" r:id="rId13"/>
    <p:sldId id="271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79C"/>
    <a:srgbClr val="184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0D5E08-D55D-3E4F-8CE1-1C4489FA8349}" v="526" dt="2025-05-28T13:35:48.468"/>
    <p1510:client id="{D3A4B351-3B7A-7742-BD4C-2371E54E87BC}" v="2366" dt="2025-05-28T13:44:54.733"/>
    <p1510:client id="{D8171F23-7789-4C0E-829C-2F129ABC73AA}" v="402" dt="2025-05-28T13:44:34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883"/>
  </p:normalViewPr>
  <p:slideViewPr>
    <p:cSldViewPr snapToGrid="0">
      <p:cViewPr>
        <p:scale>
          <a:sx n="110" d="100"/>
          <a:sy n="110" d="100"/>
        </p:scale>
        <p:origin x="736" y="224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Cartel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Foglio1!$A$2</c:f>
              <c:strCache>
                <c:ptCount val="1"/>
                <c:pt idx="0">
                  <c:v>Numero parametri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9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F1-409B-A902-2110B3F08D03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7F1-409B-A902-2110B3F08D0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7F1-409B-A902-2110B3F08D03}"/>
              </c:ext>
            </c:extLst>
          </c:dPt>
          <c:cat>
            <c:strRef>
              <c:f>Foglio1!$B$1:$E$1</c:f>
              <c:strCache>
                <c:ptCount val="4"/>
                <c:pt idx="0">
                  <c:v>CNN 3</c:v>
                </c:pt>
                <c:pt idx="1">
                  <c:v>MobileNetV2 3</c:v>
                </c:pt>
                <c:pt idx="2">
                  <c:v>CNN 1</c:v>
                </c:pt>
                <c:pt idx="3">
                  <c:v>MobileNetV2 1</c:v>
                </c:pt>
              </c:strCache>
            </c:strRef>
          </c:cat>
          <c:val>
            <c:numRef>
              <c:f>Foglio1!$B$2:$E$2</c:f>
              <c:numCache>
                <c:formatCode>General</c:formatCode>
                <c:ptCount val="4"/>
                <c:pt idx="0">
                  <c:v>767969</c:v>
                </c:pt>
                <c:pt idx="1">
                  <c:v>2261829</c:v>
                </c:pt>
                <c:pt idx="2">
                  <c:v>767169</c:v>
                </c:pt>
                <c:pt idx="3">
                  <c:v>413765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7F1-409B-A902-2110B3F08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282703"/>
        <c:axId val="24281263"/>
      </c:barChart>
      <c:catAx>
        <c:axId val="24282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4281263"/>
        <c:crosses val="autoZero"/>
        <c:auto val="1"/>
        <c:lblAlgn val="ctr"/>
        <c:lblOffset val="100"/>
        <c:noMultiLvlLbl val="0"/>
      </c:catAx>
      <c:valAx>
        <c:axId val="2428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4282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Foglio1!$A$6</c:f>
              <c:strCache>
                <c:ptCount val="1"/>
                <c:pt idx="0">
                  <c:v>Tempo esecuzione (s)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9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B7F-4AA2-B026-A3B1B96A5690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B7F-4AA2-B026-A3B1B96A569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B7F-4AA2-B026-A3B1B96A5690}"/>
              </c:ext>
            </c:extLst>
          </c:dPt>
          <c:cat>
            <c:strRef>
              <c:f>Foglio1!$B$5:$E$5</c:f>
              <c:strCache>
                <c:ptCount val="4"/>
                <c:pt idx="0">
                  <c:v>CNN 3</c:v>
                </c:pt>
                <c:pt idx="1">
                  <c:v>MobileNetV2 3</c:v>
                </c:pt>
                <c:pt idx="2">
                  <c:v>CNN 1</c:v>
                </c:pt>
                <c:pt idx="3">
                  <c:v>MobileNetV2 1</c:v>
                </c:pt>
              </c:strCache>
            </c:strRef>
          </c:cat>
          <c:val>
            <c:numRef>
              <c:f>Foglio1!$B$6:$E$6</c:f>
              <c:numCache>
                <c:formatCode>General</c:formatCode>
                <c:ptCount val="4"/>
                <c:pt idx="0">
                  <c:v>18</c:v>
                </c:pt>
                <c:pt idx="1">
                  <c:v>68</c:v>
                </c:pt>
                <c:pt idx="2">
                  <c:v>18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B7F-4AA2-B026-A3B1B96A56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313423"/>
        <c:axId val="24315823"/>
      </c:barChart>
      <c:catAx>
        <c:axId val="2431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4315823"/>
        <c:crosses val="autoZero"/>
        <c:auto val="1"/>
        <c:lblAlgn val="ctr"/>
        <c:lblOffset val="100"/>
        <c:noMultiLvlLbl val="0"/>
      </c:catAx>
      <c:valAx>
        <c:axId val="24315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4313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1848879529461566"/>
          <c:y val="3.57818445738100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Foglio1!$A$11</c:f>
              <c:strCache>
                <c:ptCount val="1"/>
                <c:pt idx="0">
                  <c:v>Validation 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9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C5-443B-BE52-580FA6C8405E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C5-443B-BE52-580FA6C8405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3C5-443B-BE52-580FA6C8405E}"/>
              </c:ext>
            </c:extLst>
          </c:dPt>
          <c:dPt>
            <c:idx val="4"/>
            <c:invertIfNegative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3C5-443B-BE52-580FA6C8405E}"/>
              </c:ext>
            </c:extLst>
          </c:dPt>
          <c:cat>
            <c:strRef>
              <c:f>Foglio1!$B$10:$F$10</c:f>
              <c:strCache>
                <c:ptCount val="4"/>
                <c:pt idx="0">
                  <c:v>CNN 3</c:v>
                </c:pt>
                <c:pt idx="1">
                  <c:v>MobileNetV2 3</c:v>
                </c:pt>
                <c:pt idx="2">
                  <c:v>CNN 1</c:v>
                </c:pt>
                <c:pt idx="3">
                  <c:v>MobileNetV2 1</c:v>
                </c:pt>
              </c:strCache>
            </c:strRef>
          </c:cat>
          <c:val>
            <c:numRef>
              <c:f>Foglio1!$B$11:$F$11</c:f>
              <c:numCache>
                <c:formatCode>General</c:formatCode>
                <c:ptCount val="5"/>
                <c:pt idx="0">
                  <c:v>0.80610000000000004</c:v>
                </c:pt>
                <c:pt idx="1">
                  <c:v>0.83009999999999995</c:v>
                </c:pt>
                <c:pt idx="2">
                  <c:v>0.79490000000000005</c:v>
                </c:pt>
                <c:pt idx="3">
                  <c:v>0.86539999999999995</c:v>
                </c:pt>
                <c:pt idx="4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3C5-443B-BE52-580FA6C84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0976831"/>
        <c:axId val="2130977791"/>
      </c:barChart>
      <c:catAx>
        <c:axId val="2130976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30977791"/>
        <c:crosses val="autoZero"/>
        <c:auto val="1"/>
        <c:lblAlgn val="ctr"/>
        <c:lblOffset val="100"/>
        <c:noMultiLvlLbl val="0"/>
      </c:catAx>
      <c:valAx>
        <c:axId val="2130977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130976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Foglio1!$A$15</c:f>
              <c:strCache>
                <c:ptCount val="1"/>
                <c:pt idx="0">
                  <c:v>Validation Loss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99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28-4EEB-AFE0-B9792B589790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F28-4EEB-AFE0-B9792B58979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F28-4EEB-AFE0-B9792B589790}"/>
              </c:ext>
            </c:extLst>
          </c:dPt>
          <c:cat>
            <c:strRef>
              <c:f>Foglio1!$B$14:$E$14</c:f>
              <c:strCache>
                <c:ptCount val="4"/>
                <c:pt idx="0">
                  <c:v>CNN 3</c:v>
                </c:pt>
                <c:pt idx="1">
                  <c:v>MobileNetV2 3</c:v>
                </c:pt>
                <c:pt idx="2">
                  <c:v>CNN 1</c:v>
                </c:pt>
                <c:pt idx="3">
                  <c:v>MobileNetV2 1</c:v>
                </c:pt>
              </c:strCache>
            </c:strRef>
          </c:cat>
          <c:val>
            <c:numRef>
              <c:f>Foglio1!$B$15:$E$15</c:f>
              <c:numCache>
                <c:formatCode>General</c:formatCode>
                <c:ptCount val="4"/>
                <c:pt idx="0">
                  <c:v>0.41699999999999998</c:v>
                </c:pt>
                <c:pt idx="1">
                  <c:v>0.37330000000000002</c:v>
                </c:pt>
                <c:pt idx="2">
                  <c:v>0.45079999999999998</c:v>
                </c:pt>
                <c:pt idx="3">
                  <c:v>0.32269999999999999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28-4EEB-AFE0-B9792B5897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743583"/>
        <c:axId val="203742143"/>
      </c:barChart>
      <c:catAx>
        <c:axId val="203743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3742143"/>
        <c:crosses val="autoZero"/>
        <c:auto val="1"/>
        <c:lblAlgn val="ctr"/>
        <c:lblOffset val="100"/>
        <c:noMultiLvlLbl val="0"/>
      </c:catAx>
      <c:valAx>
        <c:axId val="203742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3743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0.77827</cdr:x>
      <cdr:y>0.10873</cdr:y>
    </cdr:from>
    <cdr:to>
      <cdr:x>1</cdr:x>
      <cdr:y>0.92797</cdr:y>
    </cdr:to>
    <cdr:sp macro="" textlink="">
      <cdr:nvSpPr>
        <cdr:cNvPr id="2" name="Rettangolo 1">
          <a:extLst xmlns:a="http://schemas.openxmlformats.org/drawingml/2006/main">
            <a:ext uri="{FF2B5EF4-FFF2-40B4-BE49-F238E27FC236}">
              <a16:creationId xmlns:a16="http://schemas.microsoft.com/office/drawing/2014/main" id="{C76316D0-022F-C64C-68BD-F5309817E812}"/>
            </a:ext>
          </a:extLst>
        </cdr:cNvPr>
        <cdr:cNvSpPr/>
      </cdr:nvSpPr>
      <cdr:spPr>
        <a:xfrm xmlns:a="http://schemas.openxmlformats.org/drawingml/2006/main">
          <a:off x="4348942" y="385925"/>
          <a:ext cx="1236108" cy="2907722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it-IT" kern="12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5F5D1-AE26-474B-BB45-822A18EC89E7}" type="datetimeFigureOut">
              <a:rPr lang="it-IT" smtClean="0"/>
              <a:t>27/05/25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325DC-0A69-F840-A792-2AE08DF1FA4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705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325DC-0A69-F840-A792-2AE08DF1FA4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13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ciao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325DC-0A69-F840-A792-2AE08DF1FA4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80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63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40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25E44F-088D-D942-29F9-236D1FD98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7279C-E427-C575-D005-0A2650395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7D591F-6CD4-9290-AC05-C93A5C43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5/27/25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3B0FBE-080D-289F-917C-C2CACCA7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D51580-6610-5C12-6265-4D58C7F7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6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0DA2B-92ED-8D4A-D1D2-362333C3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CA1240-03B9-0E2F-117D-C56D88D85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125FEA-F44B-8986-B4A3-52EABCEB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5/27/25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4C87A5-6CEC-1874-CABE-E5F17DB4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5048AC-4210-9B46-EE8D-23A94D0C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4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14EAA-5A19-065D-6BC0-2242255DE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8C6F69-ACA9-DB54-EC50-3C89F07F7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9DD209-8327-209F-B251-7F613CA2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5/27/25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F53E51-1453-2F15-CF2E-530CE3A5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EBD74A-FBF1-87CB-55EA-AFD43BD7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85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11891-A218-D238-3A3D-F3353A41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F6EE27-E961-590D-51B6-7EC8411E9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88A64D3-A211-C195-2599-5A173CD46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60B706-0005-5430-2416-0227C660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5/27/25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2DF27A-5F4F-D41E-C5E6-BC0D2E9C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201857-B165-283E-0CC0-EFC2E587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20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236AC3-CFD4-8225-3482-147F7B28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65805F-92C7-4BD5-EBF2-E68CC3A7C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45148D-A84C-4DD4-056C-38F5ECC8A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98CD159-5629-519C-D007-1E9D78772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8965D72-4495-A6BE-A469-777A67A185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EF4777F-C306-C404-890E-768C0C41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5/27/25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E16DA6A-1ADC-DB58-D77E-1AAB08AE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FF281C5-6897-BE96-693A-D19EF0BA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9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FFC8BE-226E-20F5-0A26-AEACD60A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AAC80E-4CA5-3651-BC06-622F9B0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5/27/25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0EB2968-4FD5-C1DA-1A85-05085536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5120D6E-1CC7-BDC1-3D4F-3FB650A8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64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404CE47-4935-F2F1-277A-A7C094E2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5/27/25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A86F9F-A77E-4779-F320-67D46E3D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6174EA-8415-FB6E-526A-7F5E37C2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6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C93B41-A258-CABA-20F7-1C7A98CF2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1C87DD-E84A-1D7D-C42F-82DB6582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A358F6-33E7-060B-1199-CD691648A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230FEA9-15B4-8B86-5786-2ECE9794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5/27/25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15E242-8000-616C-0AA7-B63A59A4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D11FA5-7F28-C2F6-F0D8-CE9BCB93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0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2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F0F237-3DB5-4E36-6115-1B1D3D0D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1FD58DB-E881-BE7D-08BB-8EC67F675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1B3EE6-AB65-10CB-746A-D4BE78B28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778F1B2-F2A6-89B5-9122-88AA90D2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5/27/25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9157F9-71BD-578A-523B-080F743C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96A7E4-2F31-C1C1-DD8A-E65ECB31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634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F791FD-58F1-BF88-8DA8-8F022D58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DABAF4D-ACBC-4E9B-168F-19FF3FCB6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796194-888A-1CD4-4BAF-DF3F0BEF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5/27/25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447328-3AAC-4C40-E9DA-5F4652D6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9AD9F8-E6E8-63BE-C083-0A9B6BED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884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3ADDE4A-7191-5056-5CDC-0621BFE7A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7B2A22-BE4C-52E0-A0F6-567C1A417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C7F0CB-EEE8-92A2-1DCB-4DC1ACBF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pPr/>
              <a:t>5/27/25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3F9C2F-2461-3571-7AD1-C73A7F2B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022A60-C1CC-636C-9022-E172D60D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7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9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68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3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1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2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2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94" r:id="rId6"/>
    <p:sldLayoutId id="2147483789" r:id="rId7"/>
    <p:sldLayoutId id="2147483790" r:id="rId8"/>
    <p:sldLayoutId id="2147483791" r:id="rId9"/>
    <p:sldLayoutId id="2147483793" r:id="rId10"/>
    <p:sldLayoutId id="214748379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72B7A39-9406-0A19-AE8E-D6802913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2B5C7D-0D52-763D-13E5-8246E911B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1528E8-9FA4-D374-2266-DC828E94CD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BDDF98-C922-483F-97E9-3E76B0201B42}" type="datetimeFigureOut">
              <a:rPr lang="en-US" smtClean="0"/>
              <a:pPr/>
              <a:t>5/27/25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878D7A-85D4-8B1B-0505-AC16AE580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397259-1726-FEA8-984A-5276EE88D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B3671-A306-4A69-8480-FA9BE839245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0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1384CA-BBDF-78EA-C1B6-7C26234E0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999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tecnologia di rete">
            <a:extLst>
              <a:ext uri="{FF2B5EF4-FFF2-40B4-BE49-F238E27FC236}">
                <a16:creationId xmlns:a16="http://schemas.microsoft.com/office/drawing/2014/main" id="{4082B887-BC74-AC08-D5ED-91504C85DE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b="3434"/>
          <a:stretch>
            <a:fillRect/>
          </a:stretch>
        </p:blipFill>
        <p:spPr>
          <a:xfrm>
            <a:off x="22" y="10"/>
            <a:ext cx="12191978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1A03FE5-7938-1573-2D18-E168CC7C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782305" y="952500"/>
            <a:ext cx="4457195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A338E27-019B-690F-3CCE-7B75973E5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2691" y="2033018"/>
            <a:ext cx="4696691" cy="2116348"/>
          </a:xfrm>
          <a:noFill/>
        </p:spPr>
        <p:txBody>
          <a:bodyPr anchor="ctr">
            <a:normAutofit/>
          </a:bodyPr>
          <a:lstStyle/>
          <a:p>
            <a:pPr algn="r"/>
            <a:r>
              <a:rPr lang="it-IT" b="1" dirty="0">
                <a:solidFill>
                  <a:srgbClr val="FFFFFF"/>
                </a:solidFill>
              </a:rPr>
              <a:t>Classificazione Dati genetici</a:t>
            </a:r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07C318F4-7793-962B-4870-6A7BAFD2C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0011" y="4263390"/>
            <a:ext cx="3265491" cy="1387202"/>
          </a:xfrm>
          <a:ln w="1270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it-IT" sz="2000" b="1" dirty="0">
                <a:solidFill>
                  <a:schemeClr val="bg1"/>
                </a:solidFill>
              </a:rPr>
              <a:t>Cavicchi Sara</a:t>
            </a:r>
          </a:p>
          <a:p>
            <a:pPr algn="r">
              <a:lnSpc>
                <a:spcPct val="110000"/>
              </a:lnSpc>
            </a:pPr>
            <a:r>
              <a:rPr lang="it-IT" sz="2000" b="1" dirty="0">
                <a:solidFill>
                  <a:schemeClr val="bg1"/>
                </a:solidFill>
              </a:rPr>
              <a:t>Rastelli Leonardo</a:t>
            </a:r>
          </a:p>
          <a:p>
            <a:pPr algn="r">
              <a:lnSpc>
                <a:spcPct val="110000"/>
              </a:lnSpc>
            </a:pPr>
            <a:r>
              <a:rPr lang="it-IT" sz="2000" b="1">
                <a:solidFill>
                  <a:schemeClr val="bg1"/>
                </a:solidFill>
              </a:rPr>
              <a:t>Varesco</a:t>
            </a:r>
            <a:r>
              <a:rPr lang="it-IT" sz="2000" b="1" dirty="0">
                <a:solidFill>
                  <a:schemeClr val="bg1"/>
                </a:solidFill>
              </a:rPr>
              <a:t> Sara</a:t>
            </a:r>
          </a:p>
        </p:txBody>
      </p:sp>
    </p:spTree>
    <p:extLst>
      <p:ext uri="{BB962C8B-B14F-4D97-AF65-F5344CB8AC3E}">
        <p14:creationId xmlns:p14="http://schemas.microsoft.com/office/powerpoint/2010/main" val="326416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9E2A7-98FF-EBCE-86FF-503B1BCFC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0EAC2B-252F-E04E-9071-59F10260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MobileNetV2 – 1 canale colore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BDBDAB9-132A-0938-2550-875267412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196" y="1547832"/>
            <a:ext cx="5803506" cy="435133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59D8D2A8-A994-5E32-B701-E5BC6EBC8AB7}"/>
              </a:ext>
            </a:extLst>
          </p:cNvPr>
          <p:cNvSpPr/>
          <p:nvPr/>
        </p:nvSpPr>
        <p:spPr>
          <a:xfrm>
            <a:off x="1" y="6564525"/>
            <a:ext cx="12192000" cy="309512"/>
          </a:xfrm>
          <a:prstGeom prst="rect">
            <a:avLst/>
          </a:prstGeom>
          <a:solidFill>
            <a:srgbClr val="184188"/>
          </a:solidFill>
          <a:ln>
            <a:solidFill>
              <a:srgbClr val="1841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DB7EE2-DF97-3256-D55D-B6E07A9F5A66}"/>
              </a:ext>
            </a:extLst>
          </p:cNvPr>
          <p:cNvSpPr txBox="1"/>
          <p:nvPr/>
        </p:nvSpPr>
        <p:spPr>
          <a:xfrm>
            <a:off x="6142299" y="1484516"/>
            <a:ext cx="580350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Pesi presi da GitHub, addestrati su immagini 96x96 di </a:t>
            </a:r>
            <a:r>
              <a:rPr lang="it-IT" sz="2000" dirty="0" err="1"/>
              <a:t>ImageNet</a:t>
            </a:r>
            <a:r>
              <a:rPr lang="it-IT" sz="2000" dirty="0"/>
              <a:t> in scala di grigi (non addestrabili).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Aggiunti: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/>
              <a:t>Strato di </a:t>
            </a:r>
            <a:r>
              <a:rPr lang="it-IT" sz="2000" dirty="0" err="1"/>
              <a:t>Average</a:t>
            </a:r>
            <a:r>
              <a:rPr lang="it-IT" sz="2000" dirty="0"/>
              <a:t> Pooling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/>
              <a:t>Strato di output sigmoidale (da addestrare)</a:t>
            </a:r>
          </a:p>
          <a:p>
            <a:endParaRPr lang="it-IT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Batch Size: 32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/>
              <a:t>Ottimizzatore: Adam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/>
              <a:t>Learning Rate: 0.0005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/>
              <a:t>Addestramento: 10 epoche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/>
              <a:t>Loss: </a:t>
            </a:r>
            <a:r>
              <a:rPr lang="it-IT" sz="2000" dirty="0" err="1"/>
              <a:t>Binary</a:t>
            </a:r>
            <a:r>
              <a:rPr lang="it-IT" sz="2000" dirty="0"/>
              <a:t> Cross </a:t>
            </a:r>
            <a:r>
              <a:rPr lang="it-IT" sz="2000" dirty="0" err="1"/>
              <a:t>Entropy</a:t>
            </a:r>
            <a:endParaRPr lang="it-IT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/>
              <a:t>Numero totale parametri: 413 765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/>
              <a:t>Numero totale parametri addestrabili: 1281</a:t>
            </a:r>
          </a:p>
        </p:txBody>
      </p:sp>
    </p:spTree>
    <p:extLst>
      <p:ext uri="{BB962C8B-B14F-4D97-AF65-F5344CB8AC3E}">
        <p14:creationId xmlns:p14="http://schemas.microsoft.com/office/powerpoint/2010/main" val="222710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442EDB-684F-4805-681A-86CE21EF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MobileNetV2 – 1 canale colore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542D7D0-0B62-CFC9-EDEA-456996FE651D}"/>
              </a:ext>
            </a:extLst>
          </p:cNvPr>
          <p:cNvSpPr/>
          <p:nvPr/>
        </p:nvSpPr>
        <p:spPr>
          <a:xfrm>
            <a:off x="1" y="6564525"/>
            <a:ext cx="12192000" cy="309512"/>
          </a:xfrm>
          <a:prstGeom prst="rect">
            <a:avLst/>
          </a:prstGeom>
          <a:solidFill>
            <a:srgbClr val="184188"/>
          </a:solidFill>
          <a:ln>
            <a:solidFill>
              <a:srgbClr val="1841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CA64C35-D329-43CD-D7AA-3B443D21C0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9208"/>
            <a:ext cx="10515600" cy="432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40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71C9D-8F4F-1CEA-2105-0690D291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E765A1-BB44-2725-4043-A4A9ECC5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complessivi (1)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C32C79E-3C02-486C-935D-5CF1090A8315}"/>
              </a:ext>
            </a:extLst>
          </p:cNvPr>
          <p:cNvSpPr/>
          <p:nvPr/>
        </p:nvSpPr>
        <p:spPr>
          <a:xfrm>
            <a:off x="1" y="6564525"/>
            <a:ext cx="12192000" cy="309512"/>
          </a:xfrm>
          <a:prstGeom prst="rect">
            <a:avLst/>
          </a:prstGeom>
          <a:solidFill>
            <a:srgbClr val="184188"/>
          </a:solidFill>
          <a:ln>
            <a:solidFill>
              <a:srgbClr val="1841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CD47711D-F716-1383-BB28-43DDF5BB6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532048"/>
              </p:ext>
            </p:extLst>
          </p:nvPr>
        </p:nvGraphicFramePr>
        <p:xfrm>
          <a:off x="716280" y="1885252"/>
          <a:ext cx="5257800" cy="3420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AF17E39D-53A5-714F-7964-5D564BF64F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757914"/>
              </p:ext>
            </p:extLst>
          </p:nvPr>
        </p:nvGraphicFramePr>
        <p:xfrm>
          <a:off x="6573520" y="1885252"/>
          <a:ext cx="5123180" cy="3420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51979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6D0A6-0EA6-6F70-29BA-461B06BFB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A8D663-E211-EA7A-8A24-38591E50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485"/>
            <a:ext cx="10515600" cy="1325563"/>
          </a:xfrm>
        </p:spPr>
        <p:txBody>
          <a:bodyPr/>
          <a:lstStyle/>
          <a:p>
            <a:r>
              <a:rPr lang="it-IT" dirty="0"/>
              <a:t>Risultati complessivi (2)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928E29D-AC71-AC5A-E11D-65A44B72AD30}"/>
              </a:ext>
            </a:extLst>
          </p:cNvPr>
          <p:cNvSpPr/>
          <p:nvPr/>
        </p:nvSpPr>
        <p:spPr>
          <a:xfrm>
            <a:off x="1" y="6564525"/>
            <a:ext cx="12192000" cy="309512"/>
          </a:xfrm>
          <a:prstGeom prst="rect">
            <a:avLst/>
          </a:prstGeom>
          <a:solidFill>
            <a:srgbClr val="184188"/>
          </a:solidFill>
          <a:ln>
            <a:solidFill>
              <a:srgbClr val="1841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5F23ED8B-DDC1-D58A-F853-44848929ECA9}"/>
              </a:ext>
            </a:extLst>
          </p:cNvPr>
          <p:cNvSpPr/>
          <p:nvPr/>
        </p:nvSpPr>
        <p:spPr>
          <a:xfrm>
            <a:off x="5053778" y="2450860"/>
            <a:ext cx="776749" cy="2907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Grafico 2">
            <a:extLst>
              <a:ext uri="{FF2B5EF4-FFF2-40B4-BE49-F238E27FC236}">
                <a16:creationId xmlns:a16="http://schemas.microsoft.com/office/drawing/2014/main" id="{6DE8A794-7FD7-E0D7-E32D-F65779B381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367095"/>
              </p:ext>
            </p:extLst>
          </p:nvPr>
        </p:nvGraphicFramePr>
        <p:xfrm>
          <a:off x="521110" y="2064935"/>
          <a:ext cx="5574890" cy="3549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co 4">
            <a:extLst>
              <a:ext uri="{FF2B5EF4-FFF2-40B4-BE49-F238E27FC236}">
                <a16:creationId xmlns:a16="http://schemas.microsoft.com/office/drawing/2014/main" id="{F1583DA3-079C-DC04-A999-634C66C769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1478828"/>
              </p:ext>
            </p:extLst>
          </p:nvPr>
        </p:nvGraphicFramePr>
        <p:xfrm>
          <a:off x="6361475" y="2064935"/>
          <a:ext cx="5127850" cy="3549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6984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A3D830-8EA3-CBBA-7FCB-98C55FB07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tecnologia di rete">
            <a:extLst>
              <a:ext uri="{FF2B5EF4-FFF2-40B4-BE49-F238E27FC236}">
                <a16:creationId xmlns:a16="http://schemas.microsoft.com/office/drawing/2014/main" id="{340DDB95-3671-32FD-7820-8EAFE12E34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b="3433"/>
          <a:stretch>
            <a:fillRect/>
          </a:stretch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4E3302-8E57-7D63-7C08-50C0559CB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82" y="2398143"/>
            <a:ext cx="9129118" cy="2116348"/>
          </a:xfrm>
          <a:noFill/>
        </p:spPr>
        <p:txBody>
          <a:bodyPr anchor="b">
            <a:normAutofit/>
          </a:bodyPr>
          <a:lstStyle/>
          <a:p>
            <a:r>
              <a:rPr lang="it-IT" sz="4800" b="1" dirty="0">
                <a:solidFill>
                  <a:srgbClr val="FFFFFF"/>
                </a:solidFill>
              </a:rPr>
              <a:t>GRAZIE PER L’ATTENZIONE</a:t>
            </a:r>
          </a:p>
        </p:txBody>
      </p:sp>
    </p:spTree>
    <p:extLst>
      <p:ext uri="{BB962C8B-B14F-4D97-AF65-F5344CB8AC3E}">
        <p14:creationId xmlns:p14="http://schemas.microsoft.com/office/powerpoint/2010/main" val="286905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4BB318-E08C-25F3-71C6-9ED77563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Classificazione Immagini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49F4C0B-43C8-D908-2964-2BF88BABCFAC}"/>
              </a:ext>
            </a:extLst>
          </p:cNvPr>
          <p:cNvSpPr/>
          <p:nvPr/>
        </p:nvSpPr>
        <p:spPr>
          <a:xfrm>
            <a:off x="1" y="6564525"/>
            <a:ext cx="12192000" cy="309512"/>
          </a:xfrm>
          <a:prstGeom prst="rect">
            <a:avLst/>
          </a:prstGeom>
          <a:solidFill>
            <a:srgbClr val="184188"/>
          </a:solidFill>
          <a:ln>
            <a:solidFill>
              <a:srgbClr val="1841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EBF32578-30FE-D7C6-6C69-A60BCE969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05043" y="1028968"/>
            <a:ext cx="1274135" cy="4351338"/>
          </a:xfr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0EE23D5-B887-E62E-5688-E4D51868D68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907950" y="1027906"/>
            <a:ext cx="1274400" cy="435240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E697D0-B513-4B21-73E2-55DD6139735B}"/>
              </a:ext>
            </a:extLst>
          </p:cNvPr>
          <p:cNvSpPr txBox="1"/>
          <p:nvPr/>
        </p:nvSpPr>
        <p:spPr>
          <a:xfrm>
            <a:off x="6512974" y="5640697"/>
            <a:ext cx="2726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/>
              <a:t>Mutazione da Processi </a:t>
            </a:r>
          </a:p>
          <a:p>
            <a:pPr algn="ctr"/>
            <a:r>
              <a:rPr lang="it-IT" sz="2000" dirty="0"/>
              <a:t>Causali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032AE68-D6B8-4D1B-2249-F352423A147D}"/>
              </a:ext>
            </a:extLst>
          </p:cNvPr>
          <p:cNvSpPr txBox="1"/>
          <p:nvPr/>
        </p:nvSpPr>
        <p:spPr>
          <a:xfrm>
            <a:off x="9305077" y="5640650"/>
            <a:ext cx="28459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000" dirty="0"/>
              <a:t>Mutazione da Selezione </a:t>
            </a:r>
          </a:p>
          <a:p>
            <a:pPr algn="ctr"/>
            <a:r>
              <a:rPr lang="it-IT" sz="2000" dirty="0"/>
              <a:t>Naturale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64C9CC6-0C78-BDA3-A630-CBA3FEB99C8A}"/>
              </a:ext>
            </a:extLst>
          </p:cNvPr>
          <p:cNvSpPr txBox="1"/>
          <p:nvPr/>
        </p:nvSpPr>
        <p:spPr>
          <a:xfrm>
            <a:off x="838200" y="1783080"/>
            <a:ext cx="5674774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b="1" dirty="0"/>
              <a:t>Image </a:t>
            </a:r>
            <a:r>
              <a:rPr lang="it-IT" sz="2000" b="1" dirty="0" err="1"/>
              <a:t>Classification</a:t>
            </a:r>
            <a:r>
              <a:rPr lang="it-IT" sz="2000" b="1" dirty="0"/>
              <a:t>: </a:t>
            </a:r>
          </a:p>
          <a:p>
            <a:r>
              <a:rPr lang="it-IT" sz="2000" dirty="0"/>
              <a:t>	Due Classi: Processi Casuali (0) e Selezione 	Naturale (1)</a:t>
            </a:r>
          </a:p>
          <a:p>
            <a:endParaRPr lang="it-IT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b="1" dirty="0"/>
              <a:t>Dataset: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/>
              <a:t>2080 immagini 1000x48x3</a:t>
            </a:r>
          </a:p>
          <a:p>
            <a:pPr lvl="2"/>
            <a:r>
              <a:rPr lang="it-IT" sz="2000" dirty="0"/>
              <a:t>	1050 </a:t>
            </a:r>
            <a:r>
              <a:rPr lang="it-IT" sz="2000" dirty="0" err="1"/>
              <a:t>Neutral</a:t>
            </a:r>
            <a:endParaRPr lang="it-IT" sz="2000" dirty="0"/>
          </a:p>
          <a:p>
            <a:pPr lvl="2"/>
            <a:r>
              <a:rPr lang="it-IT" sz="2000" dirty="0"/>
              <a:t>	1030 </a:t>
            </a:r>
            <a:r>
              <a:rPr lang="it-IT" sz="2000" dirty="0" err="1"/>
              <a:t>Selection</a:t>
            </a:r>
            <a:endParaRPr lang="it-I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Preprocessing</a:t>
            </a:r>
            <a:r>
              <a:rPr lang="it-IT" sz="2000" dirty="0"/>
              <a:t>:</a:t>
            </a:r>
          </a:p>
          <a:p>
            <a:pPr lvl="1"/>
            <a:r>
              <a:rPr lang="it-IT" sz="2000" dirty="0"/>
              <a:t>	eliminazione di un’immagine perché di 	dimensione diversa		2079 immagini 	effettive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AA1E7DF0-8D3A-46DA-8029-53315211086B}"/>
              </a:ext>
            </a:extLst>
          </p:cNvPr>
          <p:cNvCxnSpPr>
            <a:cxnSpLocks/>
          </p:cNvCxnSpPr>
          <p:nvPr/>
        </p:nvCxnSpPr>
        <p:spPr>
          <a:xfrm>
            <a:off x="1816274" y="3821911"/>
            <a:ext cx="346461" cy="0"/>
          </a:xfrm>
          <a:prstGeom prst="straightConnector1">
            <a:avLst/>
          </a:prstGeom>
          <a:ln>
            <a:solidFill>
              <a:srgbClr val="18418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3F248CAB-52BB-E0CB-B276-119128FBFDC2}"/>
              </a:ext>
            </a:extLst>
          </p:cNvPr>
          <p:cNvCxnSpPr>
            <a:cxnSpLocks/>
          </p:cNvCxnSpPr>
          <p:nvPr/>
        </p:nvCxnSpPr>
        <p:spPr>
          <a:xfrm>
            <a:off x="1816274" y="4126412"/>
            <a:ext cx="346461" cy="0"/>
          </a:xfrm>
          <a:prstGeom prst="straightConnector1">
            <a:avLst/>
          </a:prstGeom>
          <a:ln>
            <a:solidFill>
              <a:srgbClr val="18418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ttangolo 29">
            <a:extLst>
              <a:ext uri="{FF2B5EF4-FFF2-40B4-BE49-F238E27FC236}">
                <a16:creationId xmlns:a16="http://schemas.microsoft.com/office/drawing/2014/main" id="{DF869629-3D3E-4CF7-4F9D-4445DFA10128}"/>
              </a:ext>
            </a:extLst>
          </p:cNvPr>
          <p:cNvSpPr/>
          <p:nvPr/>
        </p:nvSpPr>
        <p:spPr>
          <a:xfrm>
            <a:off x="760396" y="1617044"/>
            <a:ext cx="5752578" cy="4023606"/>
          </a:xfrm>
          <a:prstGeom prst="rect">
            <a:avLst/>
          </a:prstGeom>
          <a:noFill/>
          <a:ln w="25400">
            <a:solidFill>
              <a:srgbClr val="1817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93561BEB-E8C1-68E6-4623-91C6CF89AD47}"/>
              </a:ext>
            </a:extLst>
          </p:cNvPr>
          <p:cNvCxnSpPr>
            <a:cxnSpLocks/>
          </p:cNvCxnSpPr>
          <p:nvPr/>
        </p:nvCxnSpPr>
        <p:spPr>
          <a:xfrm>
            <a:off x="4102274" y="5025069"/>
            <a:ext cx="346461" cy="0"/>
          </a:xfrm>
          <a:prstGeom prst="straightConnector1">
            <a:avLst/>
          </a:prstGeom>
          <a:ln>
            <a:solidFill>
              <a:srgbClr val="18418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95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AD919C-475B-9639-1388-8A7A7A14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Workflow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F681738-AAE8-B7B1-2B07-7E6BFE9B49EE}"/>
              </a:ext>
            </a:extLst>
          </p:cNvPr>
          <p:cNvSpPr/>
          <p:nvPr/>
        </p:nvSpPr>
        <p:spPr>
          <a:xfrm>
            <a:off x="1" y="6564525"/>
            <a:ext cx="12192000" cy="309512"/>
          </a:xfrm>
          <a:prstGeom prst="rect">
            <a:avLst/>
          </a:prstGeom>
          <a:solidFill>
            <a:srgbClr val="184188"/>
          </a:solidFill>
          <a:ln>
            <a:solidFill>
              <a:srgbClr val="1841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5E57BFC0-1348-BD8C-5547-458002DC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121" y="1304578"/>
            <a:ext cx="8475758" cy="49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2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9B6C5-E1A8-3C3D-8A9A-38E295123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20BB4-B3E5-2322-02D1-3D588B35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CNN – 3 canali colori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A72D287-5A0B-09A1-F644-7961172C0A2B}"/>
              </a:ext>
            </a:extLst>
          </p:cNvPr>
          <p:cNvSpPr/>
          <p:nvPr/>
        </p:nvSpPr>
        <p:spPr>
          <a:xfrm>
            <a:off x="1" y="6564525"/>
            <a:ext cx="12192000" cy="309512"/>
          </a:xfrm>
          <a:prstGeom prst="rect">
            <a:avLst/>
          </a:prstGeom>
          <a:solidFill>
            <a:srgbClr val="184188"/>
          </a:solidFill>
          <a:ln>
            <a:solidFill>
              <a:srgbClr val="1841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CC8138C-A5BB-11A2-77F4-001BF0D9C707}"/>
              </a:ext>
            </a:extLst>
          </p:cNvPr>
          <p:cNvSpPr txBox="1"/>
          <p:nvPr/>
        </p:nvSpPr>
        <p:spPr>
          <a:xfrm>
            <a:off x="838200" y="1690688"/>
            <a:ext cx="75042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In ogni strato </a:t>
            </a:r>
            <a:r>
              <a:rPr lang="it-IT" sz="2000" dirty="0" err="1"/>
              <a:t>convoluzionale</a:t>
            </a:r>
            <a:r>
              <a:rPr lang="it-IT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Relu</a:t>
            </a:r>
            <a:endParaRPr lang="it-I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/>
              <a:t>Stride 2x2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Padding</a:t>
            </a:r>
            <a:r>
              <a:rPr lang="it-IT" sz="2000" dirty="0"/>
              <a:t>: </a:t>
            </a:r>
            <a:r>
              <a:rPr lang="it-IT" sz="2000" dirty="0" err="1"/>
              <a:t>same</a:t>
            </a:r>
            <a:endParaRPr lang="it-IT" sz="20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it-IT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Batch Size: 32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Ottimizzatore: Adam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Learning rate: 0.0005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Weight </a:t>
            </a:r>
            <a:r>
              <a:rPr lang="it-IT" sz="2000" dirty="0" err="1"/>
              <a:t>Decay</a:t>
            </a:r>
            <a:r>
              <a:rPr lang="it-IT" sz="2000" dirty="0"/>
              <a:t>: 1e-6</a:t>
            </a:r>
          </a:p>
          <a:p>
            <a:endParaRPr lang="it-IT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Addestramento: 7 epoche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Loss: </a:t>
            </a:r>
            <a:r>
              <a:rPr lang="it-IT" sz="2000" dirty="0" err="1"/>
              <a:t>Binary</a:t>
            </a:r>
            <a:r>
              <a:rPr lang="it-IT" sz="2000" dirty="0"/>
              <a:t> Cross </a:t>
            </a:r>
            <a:r>
              <a:rPr lang="it-IT" sz="2000" dirty="0" err="1"/>
              <a:t>Entropy</a:t>
            </a:r>
            <a:endParaRPr lang="it-IT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Numero totale parametri: 767 969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0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C826374-CB20-A4CC-222B-48F41C97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17" y="1237694"/>
            <a:ext cx="2422800" cy="48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9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D0581C-F504-AE05-8DEE-42F46D06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CNN – 3 canali colori</a:t>
            </a:r>
          </a:p>
        </p:txBody>
      </p:sp>
      <p:pic>
        <p:nvPicPr>
          <p:cNvPr id="6" name="Segnaposto contenuto 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2830DDCD-2349-1B12-CCCA-00A702B10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9208"/>
            <a:ext cx="10515600" cy="4324171"/>
          </a:xfr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D0BDB03-2DB2-777E-CE2E-712B6D1F2659}"/>
              </a:ext>
            </a:extLst>
          </p:cNvPr>
          <p:cNvSpPr/>
          <p:nvPr/>
        </p:nvSpPr>
        <p:spPr>
          <a:xfrm>
            <a:off x="1" y="6564525"/>
            <a:ext cx="12192000" cy="309512"/>
          </a:xfrm>
          <a:prstGeom prst="rect">
            <a:avLst/>
          </a:prstGeom>
          <a:solidFill>
            <a:srgbClr val="184188"/>
          </a:solidFill>
          <a:ln>
            <a:solidFill>
              <a:srgbClr val="1841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11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F214D-9F4A-6795-EF40-60A1168DE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813A50-B1FC-A6DD-0A92-3805E38B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CNN – 1 canale colore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7EF9DC1-218D-D332-168C-20F7EDEFB67D}"/>
              </a:ext>
            </a:extLst>
          </p:cNvPr>
          <p:cNvSpPr/>
          <p:nvPr/>
        </p:nvSpPr>
        <p:spPr>
          <a:xfrm>
            <a:off x="1" y="6564525"/>
            <a:ext cx="12192000" cy="309512"/>
          </a:xfrm>
          <a:prstGeom prst="rect">
            <a:avLst/>
          </a:prstGeom>
          <a:solidFill>
            <a:srgbClr val="184188"/>
          </a:solidFill>
          <a:ln>
            <a:solidFill>
              <a:srgbClr val="1841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AA8F8C1-D537-0635-0F8F-171759045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359" y="1295566"/>
            <a:ext cx="2422800" cy="48456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516C4EB-5C33-E410-FA65-6913CA1E819F}"/>
              </a:ext>
            </a:extLst>
          </p:cNvPr>
          <p:cNvSpPr txBox="1"/>
          <p:nvPr/>
        </p:nvSpPr>
        <p:spPr>
          <a:xfrm>
            <a:off x="838200" y="1690688"/>
            <a:ext cx="75042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In ogni strato </a:t>
            </a:r>
            <a:r>
              <a:rPr lang="it-IT" sz="2000" dirty="0" err="1"/>
              <a:t>convoluzionale</a:t>
            </a:r>
            <a:r>
              <a:rPr lang="it-IT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Relu</a:t>
            </a:r>
            <a:endParaRPr lang="it-I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/>
              <a:t>Stride: 2x2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 err="1"/>
              <a:t>Padding</a:t>
            </a:r>
            <a:r>
              <a:rPr lang="it-IT" sz="2000" dirty="0"/>
              <a:t>: </a:t>
            </a:r>
            <a:r>
              <a:rPr lang="it-IT" sz="2000" dirty="0" err="1"/>
              <a:t>same</a:t>
            </a:r>
            <a:endParaRPr lang="it-I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Batch Size: 32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Ottimizzatore: </a:t>
            </a:r>
            <a:r>
              <a:rPr lang="it-IT" sz="2000" dirty="0" err="1"/>
              <a:t>RMSProp</a:t>
            </a:r>
            <a:endParaRPr lang="it-IT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Learning rate: 0.0005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Weight </a:t>
            </a:r>
            <a:r>
              <a:rPr lang="it-IT" sz="2000" dirty="0" err="1"/>
              <a:t>Decay</a:t>
            </a:r>
            <a:r>
              <a:rPr lang="it-IT" sz="2000" dirty="0"/>
              <a:t>: 1e-6</a:t>
            </a:r>
          </a:p>
          <a:p>
            <a:endParaRPr lang="it-IT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Addestramento: 10 epoche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Loss: </a:t>
            </a:r>
            <a:r>
              <a:rPr lang="it-IT" sz="2000" dirty="0" err="1"/>
              <a:t>Binary</a:t>
            </a:r>
            <a:r>
              <a:rPr lang="it-IT" sz="2000" dirty="0"/>
              <a:t> Cross </a:t>
            </a:r>
            <a:r>
              <a:rPr lang="it-IT" sz="2000" dirty="0" err="1"/>
              <a:t>Entropy</a:t>
            </a:r>
            <a:endParaRPr lang="it-IT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Numero totale parametri: 767 169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04646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C7C1B5-31F7-DBF1-0496-C8FA8F70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CNN – 1 canale colore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0C51BD8-3EED-5931-B183-C58F9C2C0A5C}"/>
              </a:ext>
            </a:extLst>
          </p:cNvPr>
          <p:cNvSpPr/>
          <p:nvPr/>
        </p:nvSpPr>
        <p:spPr>
          <a:xfrm>
            <a:off x="1" y="6564525"/>
            <a:ext cx="12192000" cy="309512"/>
          </a:xfrm>
          <a:prstGeom prst="rect">
            <a:avLst/>
          </a:prstGeom>
          <a:solidFill>
            <a:srgbClr val="184188"/>
          </a:solidFill>
          <a:ln>
            <a:solidFill>
              <a:srgbClr val="1841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015410-0707-0954-212D-EE63745F45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10515600" cy="433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60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576505-A1DF-9320-63CB-15DF35B2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MobileNetV2 – 3 canali colore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401064F-5732-BE53-1DC1-D406BD68D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96" y="1547832"/>
            <a:ext cx="5803506" cy="435133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286EAB7A-238D-58A4-6CCD-436B07819A9C}"/>
              </a:ext>
            </a:extLst>
          </p:cNvPr>
          <p:cNvSpPr/>
          <p:nvPr/>
        </p:nvSpPr>
        <p:spPr>
          <a:xfrm>
            <a:off x="1" y="6564525"/>
            <a:ext cx="12192000" cy="309512"/>
          </a:xfrm>
          <a:prstGeom prst="rect">
            <a:avLst/>
          </a:prstGeom>
          <a:solidFill>
            <a:srgbClr val="184188"/>
          </a:solidFill>
          <a:ln>
            <a:solidFill>
              <a:srgbClr val="1841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888B135-65F7-9949-AC56-2BC19007E61A}"/>
              </a:ext>
            </a:extLst>
          </p:cNvPr>
          <p:cNvSpPr txBox="1"/>
          <p:nvPr/>
        </p:nvSpPr>
        <p:spPr>
          <a:xfrm>
            <a:off x="6119151" y="1560191"/>
            <a:ext cx="58490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Pesi </a:t>
            </a:r>
            <a:r>
              <a:rPr lang="it-IT" sz="2000" dirty="0" err="1"/>
              <a:t>pre-addrestrati</a:t>
            </a:r>
            <a:r>
              <a:rPr lang="it-IT" sz="2000" dirty="0"/>
              <a:t> su Image-Net (non addestrabili).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Aggiunti: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/>
              <a:t>Strato di </a:t>
            </a:r>
            <a:r>
              <a:rPr lang="it-IT" sz="2000" dirty="0" err="1"/>
              <a:t>Average</a:t>
            </a:r>
            <a:r>
              <a:rPr lang="it-IT" sz="2000" dirty="0"/>
              <a:t> Pooling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/>
              <a:t>Strato di output sigmoidale (da addestrare)</a:t>
            </a:r>
          </a:p>
          <a:p>
            <a:endParaRPr lang="it-IT" sz="20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it-IT" sz="2000" dirty="0"/>
              <a:t>Batch Size: 64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/>
              <a:t>Ottimizzatore: Adam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/>
              <a:t>Learning Rate: 0.0005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/>
              <a:t>Addestramento: 10 epoche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/>
              <a:t>Loss: </a:t>
            </a:r>
            <a:r>
              <a:rPr lang="it-IT" sz="2000" dirty="0" err="1"/>
              <a:t>Binary</a:t>
            </a:r>
            <a:r>
              <a:rPr lang="it-IT" sz="2000" dirty="0"/>
              <a:t> Cross </a:t>
            </a:r>
            <a:r>
              <a:rPr lang="it-IT" sz="2000" dirty="0" err="1"/>
              <a:t>Entropy</a:t>
            </a:r>
            <a:endParaRPr lang="it-IT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it-IT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/>
              <a:t>Numero totale parametri: 2 261 829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it-IT" sz="2000" dirty="0"/>
              <a:t>Numero totale parametri addestrabili: 1281</a:t>
            </a:r>
          </a:p>
        </p:txBody>
      </p:sp>
    </p:spTree>
    <p:extLst>
      <p:ext uri="{BB962C8B-B14F-4D97-AF65-F5344CB8AC3E}">
        <p14:creationId xmlns:p14="http://schemas.microsoft.com/office/powerpoint/2010/main" val="209716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A576D29-D4D1-3AEB-3347-2065FB7CFC9A}"/>
              </a:ext>
            </a:extLst>
          </p:cNvPr>
          <p:cNvSpPr/>
          <p:nvPr/>
        </p:nvSpPr>
        <p:spPr>
          <a:xfrm>
            <a:off x="1" y="6564525"/>
            <a:ext cx="12192000" cy="309512"/>
          </a:xfrm>
          <a:prstGeom prst="rect">
            <a:avLst/>
          </a:prstGeom>
          <a:solidFill>
            <a:srgbClr val="184188"/>
          </a:solidFill>
          <a:ln>
            <a:solidFill>
              <a:srgbClr val="1841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45324503-5815-83EA-D9D1-877970F7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MobileNetV2 – 3 canali colore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004570-A45D-9015-DFFD-A3B3C4D166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9208"/>
            <a:ext cx="10515600" cy="432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181330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Poise">
      <a:dk1>
        <a:sysClr val="windowText" lastClr="000000"/>
      </a:dk1>
      <a:lt1>
        <a:sysClr val="window" lastClr="FFFFFF"/>
      </a:lt1>
      <a:dk2>
        <a:srgbClr val="403739"/>
      </a:dk2>
      <a:lt2>
        <a:srgbClr val="F4E9E6"/>
      </a:lt2>
      <a:accent1>
        <a:srgbClr val="B18083"/>
      </a:accent1>
      <a:accent2>
        <a:srgbClr val="C17A69"/>
      </a:accent2>
      <a:accent3>
        <a:srgbClr val="CE9573"/>
      </a:accent3>
      <a:accent4>
        <a:srgbClr val="82907A"/>
      </a:accent4>
      <a:accent5>
        <a:srgbClr val="9A9966"/>
      </a:accent5>
      <a:accent6>
        <a:srgbClr val="AB9955"/>
      </a:accent6>
      <a:hlink>
        <a:srgbClr val="A97979"/>
      </a:hlink>
      <a:folHlink>
        <a:srgbClr val="BB7563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2875</TotalTime>
  <Words>340</Words>
  <Application>Microsoft Macintosh PowerPoint</Application>
  <PresentationFormat>Widescreen</PresentationFormat>
  <Paragraphs>93</Paragraphs>
  <Slides>14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Goudy Old Style</vt:lpstr>
      <vt:lpstr>Univers Light</vt:lpstr>
      <vt:lpstr>PoiseVTI</vt:lpstr>
      <vt:lpstr>Tema di Office</vt:lpstr>
      <vt:lpstr>Classificazione Dati genetici</vt:lpstr>
      <vt:lpstr>Classificazione Immagini</vt:lpstr>
      <vt:lpstr>Workflow</vt:lpstr>
      <vt:lpstr>CNN – 3 canali colori</vt:lpstr>
      <vt:lpstr> CNN – 3 canali colori</vt:lpstr>
      <vt:lpstr>CNN – 1 canale colore</vt:lpstr>
      <vt:lpstr>CNN – 1 canale colore</vt:lpstr>
      <vt:lpstr>MobileNetV2 – 3 canali colore</vt:lpstr>
      <vt:lpstr>MobileNetV2 – 3 canali colore</vt:lpstr>
      <vt:lpstr>MobileNetV2 – 1 canale colore</vt:lpstr>
      <vt:lpstr>MobileNetV2 – 1 canale colore</vt:lpstr>
      <vt:lpstr>Risultati complessivi (1)</vt:lpstr>
      <vt:lpstr>Risultati complessivi (2)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CAVICCHI SARA</dc:creator>
  <cp:lastModifiedBy>CAVICCHI SARA</cp:lastModifiedBy>
  <cp:revision>2</cp:revision>
  <dcterms:created xsi:type="dcterms:W3CDTF">2025-05-26T13:48:24Z</dcterms:created>
  <dcterms:modified xsi:type="dcterms:W3CDTF">2025-05-28T13:44:54Z</dcterms:modified>
</cp:coreProperties>
</file>