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fiSbBfSciwiDEEChNL+4xucc7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a0fc9b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aa0fc9b9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c74ab3e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b2c74ab3e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a0fc9b92c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gaa0fc9b92c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2c74ab3e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b2c74ab3e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raw data: each record is a session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each session property , we only care the two column: session ID and item ID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Connect each item by the same session : session path</a:t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5" name="Google Shape;385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a0fc9b92c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aa0fc9b92c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a0fc9b92c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gaa0fc9b92c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a0fc9b92c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gaa0fc9b92c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c74ab3e5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b2c74ab3e5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a0fc9b92c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gaa0fc9b92c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2c74ab3e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b2c74ab3e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b2c74ab3e5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gb2c74ab3e5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6" name="Google Shape;5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0fc9b9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aa0fc9b92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0fc9b9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aa0fc9b92c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0fc9b9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aa0fc9b92c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0fc9b92c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aa0fc9b92c_0_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a0fc9b92c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aa0fc9b92c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2c74ab3e5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b2c74ab3e5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a0fc9b92c_0_175"/>
          <p:cNvSpPr txBox="1"/>
          <p:nvPr>
            <p:ph idx="1" type="body"/>
          </p:nvPr>
        </p:nvSpPr>
        <p:spPr>
          <a:xfrm>
            <a:off x="3851920" y="1794903"/>
            <a:ext cx="5292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" name="Google Shape;11;gaa0fc9b92c_0_175"/>
          <p:cNvSpPr txBox="1"/>
          <p:nvPr>
            <p:ph idx="2" type="body"/>
          </p:nvPr>
        </p:nvSpPr>
        <p:spPr>
          <a:xfrm>
            <a:off x="3851772" y="2947030"/>
            <a:ext cx="529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E:\002-KIMS BUSINESS\007-02-Fullslidesppt-Contents\20161228\02-edu\bulb-item.png" id="12" name="Google Shape;12;gaa0fc9b92c_0_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1" y="657350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4685400" y="35722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0" y="38728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0" y="35722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68540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3" type="body"/>
          </p:nvPr>
        </p:nvSpPr>
        <p:spPr>
          <a:xfrm>
            <a:off x="4685400" y="38728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468540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0" y="38728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0" y="35722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0" y="3872880"/>
            <a:ext cx="91436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4685400" y="35722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3" type="body"/>
          </p:nvPr>
        </p:nvSpPr>
        <p:spPr>
          <a:xfrm>
            <a:off x="0" y="38728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4" type="body"/>
          </p:nvPr>
        </p:nvSpPr>
        <p:spPr>
          <a:xfrm>
            <a:off x="4685400" y="3872880"/>
            <a:ext cx="44618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0" y="35722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3091680" y="35722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3" type="body"/>
          </p:nvPr>
        </p:nvSpPr>
        <p:spPr>
          <a:xfrm>
            <a:off x="6183360" y="35722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4" type="body"/>
          </p:nvPr>
        </p:nvSpPr>
        <p:spPr>
          <a:xfrm>
            <a:off x="0" y="38728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5" type="body"/>
          </p:nvPr>
        </p:nvSpPr>
        <p:spPr>
          <a:xfrm>
            <a:off x="3091680" y="38728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6" type="body"/>
          </p:nvPr>
        </p:nvSpPr>
        <p:spPr>
          <a:xfrm>
            <a:off x="6183360" y="3872880"/>
            <a:ext cx="2944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2c74ab3e5_1_155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5" name="Google Shape;15;gb2c74ab3e5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6" name="Google Shape;16;gb2c74ab3e5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a0fc9b92c_0_52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aa0fc9b92c_0_522"/>
          <p:cNvSpPr/>
          <p:nvPr/>
        </p:nvSpPr>
        <p:spPr>
          <a:xfrm>
            <a:off x="2116108" y="843558"/>
            <a:ext cx="4896600" cy="34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aa0fc9b92c_0_522"/>
          <p:cNvSpPr/>
          <p:nvPr/>
        </p:nvSpPr>
        <p:spPr>
          <a:xfrm>
            <a:off x="2116108" y="0"/>
            <a:ext cx="4896600" cy="1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aa0fc9b92c_0_522"/>
          <p:cNvSpPr/>
          <p:nvPr/>
        </p:nvSpPr>
        <p:spPr>
          <a:xfrm>
            <a:off x="2116108" y="4948014"/>
            <a:ext cx="4896600" cy="1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aa0fc9b92c_0_522"/>
          <p:cNvSpPr txBox="1"/>
          <p:nvPr>
            <p:ph idx="1" type="body"/>
          </p:nvPr>
        </p:nvSpPr>
        <p:spPr>
          <a:xfrm>
            <a:off x="2116108" y="3049518"/>
            <a:ext cx="4896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aa0fc9b92c_0_522"/>
          <p:cNvSpPr txBox="1"/>
          <p:nvPr>
            <p:ph idx="2" type="body"/>
          </p:nvPr>
        </p:nvSpPr>
        <p:spPr>
          <a:xfrm>
            <a:off x="2116108" y="3625582"/>
            <a:ext cx="4896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24" name="Google Shape;24;gaa0fc9b92c_0_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a0fc9b92c_0_17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0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gaa0fc9b92c_0_17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0" y="3565080"/>
            <a:ext cx="9143640" cy="59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0" y="35722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0" y="35722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685400" y="3572280"/>
            <a:ext cx="44618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" type="body"/>
          </p:nvPr>
        </p:nvSpPr>
        <p:spPr>
          <a:xfrm>
            <a:off x="0" y="123480"/>
            <a:ext cx="9143640" cy="57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2" type="body"/>
          </p:nvPr>
        </p:nvSpPr>
        <p:spPr>
          <a:xfrm>
            <a:off x="0" y="699480"/>
            <a:ext cx="914364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009.10002v1.pdf?fbclid=IwAR2TUoZv7ePzg_CUfQh-84uabzHpvu5UShQwwu8Rud2CYk8ung11uUSnCd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52.png"/><Relationship Id="rId8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perswithcode.com/task/session-based-recommendations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a0fc9b92c_0_0"/>
          <p:cNvSpPr txBox="1"/>
          <p:nvPr>
            <p:ph idx="1" type="body"/>
          </p:nvPr>
        </p:nvSpPr>
        <p:spPr>
          <a:xfrm>
            <a:off x="2957800" y="1444628"/>
            <a:ext cx="61863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DGTN: Dual-channel Graph Transition Network for Session-based Recommendation 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4" name="Google Shape;84;gaa0fc9b92c_0_0"/>
          <p:cNvSpPr txBox="1"/>
          <p:nvPr>
            <p:ph idx="2" type="body"/>
          </p:nvPr>
        </p:nvSpPr>
        <p:spPr>
          <a:xfrm>
            <a:off x="3995936" y="3762286"/>
            <a:ext cx="4932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100"/>
              <a:t>工海碩一 R09525066 李政翰</a:t>
            </a:r>
            <a:endParaRPr b="1"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100"/>
              <a:t>工海碩二 R08525066 黃富榆</a:t>
            </a:r>
            <a:endParaRPr b="1"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100"/>
              <a:t>工海碩二 R08525091 賴昱榮</a:t>
            </a:r>
            <a:endParaRPr b="1"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-US" sz="1100"/>
              <a:t>農經碩一 R09627023 吳柏叡</a:t>
            </a:r>
            <a:endParaRPr b="1"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5" name="Google Shape;85;gaa0fc9b92c_0_0"/>
          <p:cNvSpPr txBox="1"/>
          <p:nvPr/>
        </p:nvSpPr>
        <p:spPr>
          <a:xfrm>
            <a:off x="0" y="4757272"/>
            <a:ext cx="8437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DGTN: Dual-channel Graph Transition Network for Session-based Recommendation</a:t>
            </a:r>
            <a:b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https://arxiv.org/pdf/2009.10002v1.pdf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Embedding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634680" y="271584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498250" y="373500"/>
            <a:ext cx="61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影響performance的最大關鍵：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Embedding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634680" y="271584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498251" y="373500"/>
            <a:ext cx="6011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影響performance的最大關鍵：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如何做Graph 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Embedding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634680" y="271584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498251" y="373500"/>
            <a:ext cx="6131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影響performance的最大關鍵：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如何做Graph Embedding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235" y="1660416"/>
            <a:ext cx="6805529" cy="231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755" y="424265"/>
            <a:ext cx="1370493" cy="20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"/>
          <p:cNvSpPr txBox="1"/>
          <p:nvPr/>
        </p:nvSpPr>
        <p:spPr>
          <a:xfrm>
            <a:off x="405755" y="2444824"/>
            <a:ext cx="545867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列出所有的sessions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6"/>
          <p:cNvPicPr preferRelativeResize="0"/>
          <p:nvPr/>
        </p:nvPicPr>
        <p:blipFill rotWithShape="1">
          <a:blip r:embed="rId3">
            <a:alphaModFix/>
          </a:blip>
          <a:srcRect b="0" l="-3" r="0" t="0"/>
          <a:stretch/>
        </p:blipFill>
        <p:spPr>
          <a:xfrm>
            <a:off x="405755" y="424265"/>
            <a:ext cx="2190300" cy="20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"/>
          <p:cNvSpPr txBox="1"/>
          <p:nvPr/>
        </p:nvSpPr>
        <p:spPr>
          <a:xfrm>
            <a:off x="405755" y="2444824"/>
            <a:ext cx="545867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列出所有的sessions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尋找target session的neighbors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7"/>
          <p:cNvPicPr preferRelativeResize="0"/>
          <p:nvPr/>
        </p:nvPicPr>
        <p:blipFill rotWithShape="1">
          <a:blip r:embed="rId3">
            <a:alphaModFix/>
          </a:blip>
          <a:srcRect b="0" l="-2" r="0" t="0"/>
          <a:stretch/>
        </p:blipFill>
        <p:spPr>
          <a:xfrm>
            <a:off x="405755" y="424265"/>
            <a:ext cx="3882466" cy="20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/>
          <p:nvPr/>
        </p:nvSpPr>
        <p:spPr>
          <a:xfrm>
            <a:off x="405755" y="2444824"/>
            <a:ext cx="833249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列出所有的sessions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尋找target session的neighbors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建立neighborhood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8"/>
          <p:cNvPicPr preferRelativeResize="0"/>
          <p:nvPr/>
        </p:nvPicPr>
        <p:blipFill rotWithShape="1">
          <a:blip r:embed="rId3">
            <a:alphaModFix/>
          </a:blip>
          <a:srcRect b="0" l="-2" r="0" t="0"/>
          <a:stretch/>
        </p:blipFill>
        <p:spPr>
          <a:xfrm>
            <a:off x="405755" y="424265"/>
            <a:ext cx="3882466" cy="20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/>
        </p:nvSpPr>
        <p:spPr>
          <a:xfrm>
            <a:off x="405755" y="2444824"/>
            <a:ext cx="833249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列出所有的sessions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尋找target session的neighbors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建立neighborhood（如何決定哪些sessions可以存在neighborhood?）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9"/>
          <p:cNvPicPr preferRelativeResize="0"/>
          <p:nvPr/>
        </p:nvPicPr>
        <p:blipFill rotWithShape="1">
          <a:blip r:embed="rId3">
            <a:alphaModFix/>
          </a:blip>
          <a:srcRect b="0" l="0" r="-4" t="0"/>
          <a:stretch/>
        </p:blipFill>
        <p:spPr>
          <a:xfrm>
            <a:off x="405754" y="424265"/>
            <a:ext cx="5941405" cy="20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9"/>
          <p:cNvSpPr txBox="1"/>
          <p:nvPr/>
        </p:nvSpPr>
        <p:spPr>
          <a:xfrm>
            <a:off x="405755" y="2444824"/>
            <a:ext cx="833249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列出所有的sessions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尋找target session的neighbors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建立neighborhood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將neighborhood中的每個點(node)按照sessions建立關係(edge)，成為Graph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0"/>
          <p:cNvPicPr preferRelativeResize="0"/>
          <p:nvPr/>
        </p:nvPicPr>
        <p:blipFill rotWithShape="1">
          <a:blip r:embed="rId3">
            <a:alphaModFix/>
          </a:blip>
          <a:srcRect b="0" l="0" r="-13" t="0"/>
          <a:stretch/>
        </p:blipFill>
        <p:spPr>
          <a:xfrm>
            <a:off x="2548134" y="287150"/>
            <a:ext cx="3571412" cy="256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1"/>
          <p:cNvPicPr preferRelativeResize="0"/>
          <p:nvPr/>
        </p:nvPicPr>
        <p:blipFill rotWithShape="1">
          <a:blip r:embed="rId3">
            <a:alphaModFix/>
          </a:blip>
          <a:srcRect b="0" l="0" r="-13" t="0"/>
          <a:stretch/>
        </p:blipFill>
        <p:spPr>
          <a:xfrm>
            <a:off x="2548134" y="287150"/>
            <a:ext cx="3571412" cy="25637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"/>
          <p:cNvSpPr txBox="1"/>
          <p:nvPr/>
        </p:nvSpPr>
        <p:spPr>
          <a:xfrm>
            <a:off x="405755" y="2850917"/>
            <a:ext cx="833249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圖中有user當前session的行為（紅點）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也有global的collaborative Information（黑點）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c74ab3e5_1_24"/>
          <p:cNvSpPr txBox="1"/>
          <p:nvPr/>
        </p:nvSpPr>
        <p:spPr>
          <a:xfrm>
            <a:off x="2555776" y="339502"/>
            <a:ext cx="6588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b2c74ab3e5_1_24"/>
          <p:cNvGrpSpPr/>
          <p:nvPr/>
        </p:nvGrpSpPr>
        <p:grpSpPr>
          <a:xfrm>
            <a:off x="3131840" y="1275664"/>
            <a:ext cx="5256600" cy="719942"/>
            <a:chOff x="3131840" y="1491630"/>
            <a:chExt cx="5256600" cy="576000"/>
          </a:xfrm>
        </p:grpSpPr>
        <p:sp>
          <p:nvSpPr>
            <p:cNvPr id="92" name="Google Shape;92;gb2c74ab3e5_1_2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b2c74ab3e5_1_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gb2c74ab3e5_1_24"/>
          <p:cNvGrpSpPr/>
          <p:nvPr/>
        </p:nvGrpSpPr>
        <p:grpSpPr>
          <a:xfrm>
            <a:off x="3126085" y="2163763"/>
            <a:ext cx="5256600" cy="719942"/>
            <a:chOff x="3131840" y="1491630"/>
            <a:chExt cx="5256600" cy="576000"/>
          </a:xfrm>
        </p:grpSpPr>
        <p:sp>
          <p:nvSpPr>
            <p:cNvPr id="95" name="Google Shape;95;gb2c74ab3e5_1_2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b2c74ab3e5_1_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gb2c74ab3e5_1_24"/>
          <p:cNvGrpSpPr/>
          <p:nvPr/>
        </p:nvGrpSpPr>
        <p:grpSpPr>
          <a:xfrm>
            <a:off x="3134712" y="3107811"/>
            <a:ext cx="5256600" cy="719942"/>
            <a:chOff x="3131840" y="1491630"/>
            <a:chExt cx="5256600" cy="576000"/>
          </a:xfrm>
        </p:grpSpPr>
        <p:sp>
          <p:nvSpPr>
            <p:cNvPr id="98" name="Google Shape;98;gb2c74ab3e5_1_24"/>
            <p:cNvSpPr/>
            <p:nvPr/>
          </p:nvSpPr>
          <p:spPr>
            <a:xfrm>
              <a:off x="3131840" y="1491630"/>
              <a:ext cx="52566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b2c74ab3e5_1_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b2c74ab3e5_1_24"/>
          <p:cNvSpPr txBox="1"/>
          <p:nvPr/>
        </p:nvSpPr>
        <p:spPr>
          <a:xfrm>
            <a:off x="3131840" y="1275606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2c74ab3e5_1_24"/>
          <p:cNvSpPr txBox="1"/>
          <p:nvPr/>
        </p:nvSpPr>
        <p:spPr>
          <a:xfrm>
            <a:off x="3120330" y="2163705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2c74ab3e5_1_24"/>
          <p:cNvSpPr txBox="1"/>
          <p:nvPr/>
        </p:nvSpPr>
        <p:spPr>
          <a:xfrm>
            <a:off x="3108820" y="3051804"/>
            <a:ext cx="5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b2c74ab3e5_1_24"/>
          <p:cNvGrpSpPr/>
          <p:nvPr/>
        </p:nvGrpSpPr>
        <p:grpSpPr>
          <a:xfrm>
            <a:off x="3851840" y="1356248"/>
            <a:ext cx="4392600" cy="546125"/>
            <a:chOff x="3851840" y="1356248"/>
            <a:chExt cx="4392600" cy="546125"/>
          </a:xfrm>
        </p:grpSpPr>
        <p:sp>
          <p:nvSpPr>
            <p:cNvPr id="104" name="Google Shape;104;gb2c74ab3e5_1_2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Motivation </a:t>
              </a:r>
              <a:endPara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b2c74ab3e5_1_2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problem,solution and pretreat</a:t>
              </a:r>
              <a:endPara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gb2c74ab3e5_1_24"/>
          <p:cNvGrpSpPr/>
          <p:nvPr/>
        </p:nvGrpSpPr>
        <p:grpSpPr>
          <a:xfrm>
            <a:off x="3851840" y="2250553"/>
            <a:ext cx="4392600" cy="546125"/>
            <a:chOff x="3851840" y="1356248"/>
            <a:chExt cx="4392600" cy="546125"/>
          </a:xfrm>
        </p:grpSpPr>
        <p:sp>
          <p:nvSpPr>
            <p:cNvPr id="107" name="Google Shape;107;gb2c74ab3e5_1_2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Graph Embedding</a:t>
              </a:r>
              <a:endPara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b2c74ab3e5_1_2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How to do Graph Embedding</a:t>
              </a:r>
              <a:endPara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gb2c74ab3e5_1_24"/>
          <p:cNvGrpSpPr/>
          <p:nvPr/>
        </p:nvGrpSpPr>
        <p:grpSpPr>
          <a:xfrm>
            <a:off x="3871977" y="3207013"/>
            <a:ext cx="4392600" cy="546125"/>
            <a:chOff x="3851840" y="1356248"/>
            <a:chExt cx="4392600" cy="546125"/>
          </a:xfrm>
        </p:grpSpPr>
        <p:sp>
          <p:nvSpPr>
            <p:cNvPr id="110" name="Google Shape;110;gb2c74ab3e5_1_24"/>
            <p:cNvSpPr txBox="1"/>
            <p:nvPr/>
          </p:nvSpPr>
          <p:spPr>
            <a:xfrm>
              <a:off x="3851840" y="1356248"/>
              <a:ext cx="4392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Result</a:t>
              </a:r>
              <a:endPara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b2c74ab3e5_1_24"/>
            <p:cNvSpPr txBox="1"/>
            <p:nvPr/>
          </p:nvSpPr>
          <p:spPr>
            <a:xfrm>
              <a:off x="3851840" y="1625473"/>
              <a:ext cx="4392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performance and model size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2"/>
          <p:cNvPicPr preferRelativeResize="0"/>
          <p:nvPr/>
        </p:nvPicPr>
        <p:blipFill rotWithShape="1">
          <a:blip r:embed="rId3">
            <a:alphaModFix/>
          </a:blip>
          <a:srcRect b="0" l="0" r="-13" t="0"/>
          <a:stretch/>
        </p:blipFill>
        <p:spPr>
          <a:xfrm>
            <a:off x="2548134" y="287150"/>
            <a:ext cx="3571412" cy="256376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2"/>
          <p:cNvSpPr txBox="1"/>
          <p:nvPr/>
        </p:nvSpPr>
        <p:spPr>
          <a:xfrm>
            <a:off x="405755" y="2850917"/>
            <a:ext cx="833249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圖中有user當前session的行為（紅點）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也有global的collaborative Information（黑點）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不能直接混為一談！！！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/>
          <p:nvPr/>
        </p:nvSpPr>
        <p:spPr>
          <a:xfrm>
            <a:off x="215640" y="177480"/>
            <a:ext cx="8712720" cy="478836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6629760" y="-1440"/>
            <a:ext cx="2016000" cy="74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6629760" y="134142"/>
            <a:ext cx="2332713" cy="145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652680" y="170748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5230800" y="2724120"/>
            <a:ext cx="575640" cy="5756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3"/>
          <p:cNvPicPr preferRelativeResize="0"/>
          <p:nvPr/>
        </p:nvPicPr>
        <p:blipFill rotWithShape="1">
          <a:blip r:embed="rId3">
            <a:alphaModFix/>
          </a:blip>
          <a:srcRect b="0" l="0" r="-13" t="0"/>
          <a:stretch/>
        </p:blipFill>
        <p:spPr>
          <a:xfrm>
            <a:off x="2548134" y="287150"/>
            <a:ext cx="3571412" cy="256376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 txBox="1"/>
          <p:nvPr/>
        </p:nvSpPr>
        <p:spPr>
          <a:xfrm>
            <a:off x="405755" y="2850917"/>
            <a:ext cx="833249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圖中有user當前session的行為（紅點）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也有global的collaborative Information（黑點）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不能直接混為一談！！！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＝&gt; Dual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a0fc9b92c_0_298"/>
          <p:cNvSpPr txBox="1"/>
          <p:nvPr>
            <p:ph idx="1" type="body"/>
          </p:nvPr>
        </p:nvSpPr>
        <p:spPr>
          <a:xfrm>
            <a:off x="952544" y="3029108"/>
            <a:ext cx="6509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400"/>
              <a:t>Implementation detail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      &amp;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400"/>
              <a:t>			performances</a:t>
            </a:r>
            <a:endParaRPr sz="3200"/>
          </a:p>
        </p:txBody>
      </p:sp>
      <p:sp>
        <p:nvSpPr>
          <p:cNvPr id="367" name="Google Shape;367;gaa0fc9b92c_0_298"/>
          <p:cNvSpPr txBox="1"/>
          <p:nvPr>
            <p:ph idx="2" type="body"/>
          </p:nvPr>
        </p:nvSpPr>
        <p:spPr>
          <a:xfrm>
            <a:off x="2024261" y="3806475"/>
            <a:ext cx="5090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Action speaks louder than words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c74ab3e5_0_143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b2c74ab3e5_0_143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b2c74ab3e5_0_143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b2c74ab3e5_0_143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b2c74ab3e5_0_143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b2c74ab3e5_0_143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b2c74ab3e5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84" y="968560"/>
            <a:ext cx="8368007" cy="3511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gb2c74ab3e5_0_143"/>
          <p:cNvGrpSpPr/>
          <p:nvPr/>
        </p:nvGrpSpPr>
        <p:grpSpPr>
          <a:xfrm>
            <a:off x="1731264" y="815158"/>
            <a:ext cx="5205984" cy="3439850"/>
            <a:chOff x="1731264" y="815158"/>
            <a:chExt cx="5205984" cy="3439850"/>
          </a:xfrm>
        </p:grpSpPr>
        <p:sp>
          <p:nvSpPr>
            <p:cNvPr id="380" name="Google Shape;380;gb2c74ab3e5_0_143"/>
            <p:cNvSpPr/>
            <p:nvPr/>
          </p:nvSpPr>
          <p:spPr>
            <a:xfrm>
              <a:off x="2391685" y="1426464"/>
              <a:ext cx="753852" cy="28285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b2c74ab3e5_0_143"/>
            <p:cNvSpPr/>
            <p:nvPr/>
          </p:nvSpPr>
          <p:spPr>
            <a:xfrm>
              <a:off x="1731264" y="815158"/>
              <a:ext cx="5205984" cy="382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How it retrieve neighbor sessions?</a:t>
              </a:r>
              <a:endParaRPr b="0" i="0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"/>
          <p:cNvPicPr preferRelativeResize="0"/>
          <p:nvPr/>
        </p:nvPicPr>
        <p:blipFill rotWithShape="1">
          <a:blip r:embed="rId3">
            <a:alphaModFix/>
          </a:blip>
          <a:srcRect b="0" l="0" r="1218" t="0"/>
          <a:stretch/>
        </p:blipFill>
        <p:spPr>
          <a:xfrm>
            <a:off x="428509" y="727461"/>
            <a:ext cx="7126915" cy="155317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 txBox="1"/>
          <p:nvPr/>
        </p:nvSpPr>
        <p:spPr>
          <a:xfrm>
            <a:off x="555881" y="450479"/>
            <a:ext cx="7663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"/>
          <p:cNvSpPr txBox="1"/>
          <p:nvPr/>
        </p:nvSpPr>
        <p:spPr>
          <a:xfrm>
            <a:off x="6667522" y="201760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477165" y="919163"/>
            <a:ext cx="7116189" cy="28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1"/>
          <p:cNvGrpSpPr/>
          <p:nvPr/>
        </p:nvGrpSpPr>
        <p:grpSpPr>
          <a:xfrm>
            <a:off x="451239" y="2525956"/>
            <a:ext cx="5684510" cy="1853160"/>
            <a:chOff x="3763825" y="1078139"/>
            <a:chExt cx="6019041" cy="1853160"/>
          </a:xfrm>
        </p:grpSpPr>
        <p:pic>
          <p:nvPicPr>
            <p:cNvPr descr="一張含有 相片, 標誌, 握住, 儀錶 的圖片&#10;&#10;自動產生的描述" id="395" name="Google Shape;395;p1"/>
            <p:cNvPicPr preferRelativeResize="0"/>
            <p:nvPr/>
          </p:nvPicPr>
          <p:blipFill rotWithShape="1">
            <a:blip r:embed="rId4">
              <a:alphaModFix/>
            </a:blip>
            <a:srcRect b="0" l="0" r="29589" t="0"/>
            <a:stretch/>
          </p:blipFill>
          <p:spPr>
            <a:xfrm>
              <a:off x="5108421" y="1320176"/>
              <a:ext cx="2642577" cy="1611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1"/>
            <p:cNvSpPr/>
            <p:nvPr/>
          </p:nvSpPr>
          <p:spPr>
            <a:xfrm>
              <a:off x="3763825" y="1215887"/>
              <a:ext cx="1384200" cy="834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Group By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     sess_ID</a:t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 txBox="1"/>
            <p:nvPr/>
          </p:nvSpPr>
          <p:spPr>
            <a:xfrm>
              <a:off x="5107366" y="1078139"/>
              <a:ext cx="46755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 [ product_ID ]   ,sess_id )</a:t>
              </a:r>
              <a:endParaRPr b="1" i="0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1"/>
          <p:cNvGrpSpPr/>
          <p:nvPr/>
        </p:nvGrpSpPr>
        <p:grpSpPr>
          <a:xfrm>
            <a:off x="2273366" y="898679"/>
            <a:ext cx="5282057" cy="287668"/>
            <a:chOff x="673705" y="1873563"/>
            <a:chExt cx="3799670" cy="287668"/>
          </a:xfrm>
        </p:grpSpPr>
        <p:sp>
          <p:nvSpPr>
            <p:cNvPr id="399" name="Google Shape;399;p1"/>
            <p:cNvSpPr/>
            <p:nvPr/>
          </p:nvSpPr>
          <p:spPr>
            <a:xfrm>
              <a:off x="673705" y="1873563"/>
              <a:ext cx="460613" cy="287668"/>
            </a:xfrm>
            <a:prstGeom prst="rect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3166170" y="1908931"/>
              <a:ext cx="1307205" cy="252300"/>
            </a:xfrm>
            <a:prstGeom prst="rect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"/>
          <p:cNvGrpSpPr/>
          <p:nvPr/>
        </p:nvGrpSpPr>
        <p:grpSpPr>
          <a:xfrm>
            <a:off x="4287791" y="2724149"/>
            <a:ext cx="4373861" cy="1603598"/>
            <a:chOff x="4519681" y="3183136"/>
            <a:chExt cx="4373861" cy="1603598"/>
          </a:xfrm>
        </p:grpSpPr>
        <p:grpSp>
          <p:nvGrpSpPr>
            <p:cNvPr id="402" name="Google Shape;402;p1"/>
            <p:cNvGrpSpPr/>
            <p:nvPr/>
          </p:nvGrpSpPr>
          <p:grpSpPr>
            <a:xfrm>
              <a:off x="4519681" y="3300055"/>
              <a:ext cx="4373861" cy="1486679"/>
              <a:chOff x="4472595" y="3305526"/>
              <a:chExt cx="4373861" cy="1486679"/>
            </a:xfrm>
          </p:grpSpPr>
          <p:sp>
            <p:nvSpPr>
              <p:cNvPr id="403" name="Google Shape;403;p1"/>
              <p:cNvSpPr/>
              <p:nvPr/>
            </p:nvSpPr>
            <p:spPr>
              <a:xfrm rot="-5400000">
                <a:off x="4442330" y="3335791"/>
                <a:ext cx="636530" cy="5760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4" name="Google Shape;404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72138" y="3499082"/>
                <a:ext cx="3774318" cy="12931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" name="Google Shape;405;p1"/>
              <p:cNvSpPr txBox="1"/>
              <p:nvPr/>
            </p:nvSpPr>
            <p:spPr>
              <a:xfrm>
                <a:off x="5953276" y="3547835"/>
                <a:ext cx="2529000" cy="2538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f([ so far path ]) =  next_click probability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6" name="Google Shape;406;p1"/>
            <p:cNvSpPr txBox="1"/>
            <p:nvPr/>
          </p:nvSpPr>
          <p:spPr>
            <a:xfrm>
              <a:off x="5072138" y="3183136"/>
              <a:ext cx="273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Trainable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a0fc9b92c_0_329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a0fc9b92c_0_329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aa0fc9b92c_0_329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aa0fc9b92c_0_329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aa0fc9b92c_0_329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aa0fc9b92c_0_329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gaa0fc9b92c_0_329"/>
          <p:cNvPicPr preferRelativeResize="0"/>
          <p:nvPr/>
        </p:nvPicPr>
        <p:blipFill rotWithShape="1">
          <a:blip r:embed="rId3">
            <a:alphaModFix/>
          </a:blip>
          <a:srcRect b="16628" l="0" r="0" t="12002"/>
          <a:stretch/>
        </p:blipFill>
        <p:spPr>
          <a:xfrm>
            <a:off x="634752" y="392125"/>
            <a:ext cx="1246467" cy="123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aa0fc9b92c_0_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941279" y="2096042"/>
            <a:ext cx="362001" cy="20291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gaa0fc9b92c_0_329"/>
          <p:cNvCxnSpPr>
            <a:stCxn id="420" idx="3"/>
            <a:endCxn id="418" idx="0"/>
          </p:cNvCxnSpPr>
          <p:nvPr/>
        </p:nvCxnSpPr>
        <p:spPr>
          <a:xfrm>
            <a:off x="3511716" y="2781587"/>
            <a:ext cx="596100" cy="3291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1" name="Google Shape;421;gaa0fc9b92c_0_3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8914" y="1723944"/>
            <a:ext cx="2212802" cy="197179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aa0fc9b92c_0_329"/>
          <p:cNvSpPr/>
          <p:nvPr/>
        </p:nvSpPr>
        <p:spPr>
          <a:xfrm>
            <a:off x="1323775" y="2658649"/>
            <a:ext cx="2187941" cy="24587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gaa0fc9b92c_0_329"/>
          <p:cNvCxnSpPr>
            <a:stCxn id="423" idx="2"/>
          </p:cNvCxnSpPr>
          <p:nvPr/>
        </p:nvCxnSpPr>
        <p:spPr>
          <a:xfrm flipH="1" rot="10800000">
            <a:off x="843025" y="2774052"/>
            <a:ext cx="468300" cy="1515900"/>
          </a:xfrm>
          <a:prstGeom prst="bentConnector4">
            <a:avLst>
              <a:gd fmla="val -48815" name="adj1"/>
              <a:gd fmla="val 105266" name="adj2"/>
            </a:avLst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gaa0fc9b92c_0_329"/>
          <p:cNvSpPr/>
          <p:nvPr/>
        </p:nvSpPr>
        <p:spPr>
          <a:xfrm>
            <a:off x="1969381" y="1408816"/>
            <a:ext cx="5307798" cy="40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Target session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aa0fc9b92c_0_329"/>
          <p:cNvSpPr txBox="1"/>
          <p:nvPr/>
        </p:nvSpPr>
        <p:spPr>
          <a:xfrm>
            <a:off x="2088628" y="3922172"/>
            <a:ext cx="27069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find first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-th similar sessions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gaa0fc9b92c_0_3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4610" y="1493105"/>
            <a:ext cx="1762371" cy="41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aa0fc9b92c_0_3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4610" y="1926728"/>
            <a:ext cx="1724266" cy="126700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aa0fc9b92c_0_329"/>
          <p:cNvSpPr/>
          <p:nvPr/>
        </p:nvSpPr>
        <p:spPr>
          <a:xfrm>
            <a:off x="843025" y="4001952"/>
            <a:ext cx="1037330" cy="576000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gaa0fc9b92c_0_329"/>
          <p:cNvCxnSpPr>
            <a:stCxn id="420" idx="3"/>
            <a:endCxn id="426" idx="1"/>
          </p:cNvCxnSpPr>
          <p:nvPr/>
        </p:nvCxnSpPr>
        <p:spPr>
          <a:xfrm flipH="1" rot="10800000">
            <a:off x="3511716" y="1702787"/>
            <a:ext cx="2982900" cy="1078800"/>
          </a:xfrm>
          <a:prstGeom prst="bentConnector3">
            <a:avLst>
              <a:gd fmla="val 9944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gaa0fc9b92c_0_329"/>
          <p:cNvCxnSpPr>
            <a:stCxn id="418" idx="1"/>
            <a:endCxn id="423" idx="4"/>
          </p:cNvCxnSpPr>
          <p:nvPr/>
        </p:nvCxnSpPr>
        <p:spPr>
          <a:xfrm rot="5400000">
            <a:off x="3002179" y="2169896"/>
            <a:ext cx="998400" cy="32418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gaa0fc9b92c_0_329"/>
          <p:cNvCxnSpPr>
            <a:stCxn id="423" idx="3"/>
            <a:endCxn id="427" idx="2"/>
          </p:cNvCxnSpPr>
          <p:nvPr/>
        </p:nvCxnSpPr>
        <p:spPr>
          <a:xfrm rot="-5400000">
            <a:off x="3667190" y="888252"/>
            <a:ext cx="1384200" cy="5995200"/>
          </a:xfrm>
          <a:prstGeom prst="bentConnector3">
            <a:avLst>
              <a:gd fmla="val -3303" name="adj1"/>
            </a:avLst>
          </a:prstGeom>
          <a:noFill/>
          <a:ln cap="flat" cmpd="sng" w="38100">
            <a:solidFill>
              <a:srgbClr val="002060"/>
            </a:solidFill>
            <a:prstDash val="lg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a0fc9b92c_0_342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a0fc9b92c_0_342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aa0fc9b92c_0_342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a0fc9b92c_0_342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a0fc9b92c_0_342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gaa0fc9b92c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1726887" y="-557206"/>
            <a:ext cx="576000" cy="322862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aa0fc9b92c_0_342"/>
          <p:cNvSpPr txBox="1"/>
          <p:nvPr/>
        </p:nvSpPr>
        <p:spPr>
          <a:xfrm>
            <a:off x="3677969" y="837294"/>
            <a:ext cx="50840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 KNN (K-nearest neighbors)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aa0fc9b92c_0_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573" y="1431051"/>
            <a:ext cx="4247500" cy="104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aa0fc9b92c_0_3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30" y="2567494"/>
            <a:ext cx="4241627" cy="125739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aa0fc9b92c_0_342"/>
          <p:cNvSpPr txBox="1"/>
          <p:nvPr/>
        </p:nvSpPr>
        <p:spPr>
          <a:xfrm>
            <a:off x="5005651" y="2205316"/>
            <a:ext cx="3922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Sorted by cosine similarity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sine Similarity in MapReduce (Hadoop) – Halalhassan" id="445" name="Google Shape;445;gaa0fc9b92c_0_3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4101" y="2277261"/>
            <a:ext cx="4033290" cy="104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aa0fc9b92c_0_3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829" y="2552632"/>
            <a:ext cx="4241627" cy="219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aa0fc9b92c_0_342"/>
          <p:cNvPicPr preferRelativeResize="0"/>
          <p:nvPr/>
        </p:nvPicPr>
        <p:blipFill rotWithShape="1">
          <a:blip r:embed="rId8">
            <a:alphaModFix/>
          </a:blip>
          <a:srcRect b="-6617" l="6894" r="4242" t="0"/>
          <a:stretch/>
        </p:blipFill>
        <p:spPr>
          <a:xfrm>
            <a:off x="4896398" y="3505736"/>
            <a:ext cx="3957145" cy="72300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aa0fc9b92c_0_342"/>
          <p:cNvSpPr txBox="1"/>
          <p:nvPr/>
        </p:nvSpPr>
        <p:spPr>
          <a:xfrm>
            <a:off x="4623727" y="4194982"/>
            <a:ext cx="44499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reduce computing time for one-hot space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 txBox="1"/>
          <p:nvPr/>
        </p:nvSpPr>
        <p:spPr>
          <a:xfrm>
            <a:off x="6629591" y="177378"/>
            <a:ext cx="2085950" cy="145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608167" y="10758"/>
            <a:ext cx="2016224" cy="750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634752" y="824125"/>
            <a:ext cx="7663732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Optimal number of neighbor session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533" y="1383632"/>
            <a:ext cx="5259751" cy="346380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7"/>
          <p:cNvSpPr txBox="1"/>
          <p:nvPr/>
        </p:nvSpPr>
        <p:spPr>
          <a:xfrm>
            <a:off x="6678359" y="24385"/>
            <a:ext cx="2228701" cy="7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 txBox="1"/>
          <p:nvPr/>
        </p:nvSpPr>
        <p:spPr>
          <a:xfrm rot="-1332273">
            <a:off x="2781071" y="2027137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k↑ better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 txBox="1"/>
          <p:nvPr/>
        </p:nvSpPr>
        <p:spPr>
          <a:xfrm rot="1200145">
            <a:off x="5020235" y="2745105"/>
            <a:ext cx="4343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↓ noise increase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a0fc9b92c_0_303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aa0fc9b92c_0_303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aa0fc9b92c_0_303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aa0fc9b92c_0_303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aa0fc9b92c_0_303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aa0fc9b92c_0_303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aa0fc9b92c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753" y="286101"/>
            <a:ext cx="5131206" cy="460929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aa0fc9b92c_0_303"/>
          <p:cNvSpPr/>
          <p:nvPr/>
        </p:nvSpPr>
        <p:spPr>
          <a:xfrm>
            <a:off x="1516612" y="1502389"/>
            <a:ext cx="3714176" cy="84987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611" y="660650"/>
            <a:ext cx="2305372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7676" y="1608306"/>
            <a:ext cx="6178215" cy="3121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28"/>
          <p:cNvGrpSpPr/>
          <p:nvPr/>
        </p:nvGrpSpPr>
        <p:grpSpPr>
          <a:xfrm>
            <a:off x="887388" y="2514819"/>
            <a:ext cx="8019672" cy="2221097"/>
            <a:chOff x="887388" y="2514819"/>
            <a:chExt cx="8019672" cy="2221097"/>
          </a:xfrm>
        </p:grpSpPr>
        <p:sp>
          <p:nvSpPr>
            <p:cNvPr id="488" name="Google Shape;488;p28"/>
            <p:cNvSpPr/>
            <p:nvPr/>
          </p:nvSpPr>
          <p:spPr>
            <a:xfrm>
              <a:off x="3133220" y="4391929"/>
              <a:ext cx="5773840" cy="343987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 txBox="1"/>
            <p:nvPr/>
          </p:nvSpPr>
          <p:spPr>
            <a:xfrm>
              <a:off x="887388" y="3613875"/>
              <a:ext cx="4343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Inter_embedding</a:t>
              </a:r>
              <a:endParaRPr b="1" i="0" sz="20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 txBox="1"/>
            <p:nvPr/>
          </p:nvSpPr>
          <p:spPr>
            <a:xfrm>
              <a:off x="887388" y="2514819"/>
              <a:ext cx="43434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Intra_embedding</a:t>
              </a:r>
              <a:endParaRPr b="1" i="0" sz="20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1" name="Google Shape;491;p28"/>
            <p:cNvCxnSpPr/>
            <p:nvPr/>
          </p:nvCxnSpPr>
          <p:spPr>
            <a:xfrm>
              <a:off x="887388" y="2714873"/>
              <a:ext cx="2245832" cy="1849049"/>
            </a:xfrm>
            <a:prstGeom prst="bentConnector3">
              <a:avLst>
                <a:gd fmla="val -22501" name="adj1"/>
              </a:avLst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92" name="Google Shape;492;p28"/>
            <p:cNvCxnSpPr>
              <a:stCxn id="489" idx="1"/>
            </p:cNvCxnSpPr>
            <p:nvPr/>
          </p:nvCxnSpPr>
          <p:spPr>
            <a:xfrm>
              <a:off x="887388" y="3813930"/>
              <a:ext cx="2245800" cy="615900"/>
            </a:xfrm>
            <a:prstGeom prst="bentConnector3">
              <a:avLst>
                <a:gd fmla="val -14464" name="adj1"/>
              </a:avLst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c74ab3e5_0_380"/>
          <p:cNvSpPr txBox="1"/>
          <p:nvPr>
            <p:ph idx="1" type="body"/>
          </p:nvPr>
        </p:nvSpPr>
        <p:spPr>
          <a:xfrm>
            <a:off x="1403648" y="3029108"/>
            <a:ext cx="6509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800"/>
              <a:t>Motivation </a:t>
            </a:r>
            <a:endParaRPr/>
          </a:p>
        </p:txBody>
      </p:sp>
      <p:sp>
        <p:nvSpPr>
          <p:cNvPr id="117" name="Google Shape;117;gb2c74ab3e5_0_380"/>
          <p:cNvSpPr txBox="1"/>
          <p:nvPr>
            <p:ph idx="2" type="body"/>
          </p:nvPr>
        </p:nvSpPr>
        <p:spPr>
          <a:xfrm>
            <a:off x="2024261" y="3635787"/>
            <a:ext cx="5090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problem,solution and pretreat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a0fc9b92c_0_369"/>
          <p:cNvSpPr/>
          <p:nvPr/>
        </p:nvSpPr>
        <p:spPr>
          <a:xfrm>
            <a:off x="215516" y="177378"/>
            <a:ext cx="8712900" cy="4889922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aa0fc9b92c_0_369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aa0fc9b92c_0_369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aa0fc9b92c_0_369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aa0fc9b92c_0_369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aa0fc9b92c_0_369"/>
          <p:cNvSpPr/>
          <p:nvPr/>
        </p:nvSpPr>
        <p:spPr>
          <a:xfrm>
            <a:off x="5402178" y="240052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gaa0fc9b92c_0_369"/>
          <p:cNvPicPr preferRelativeResize="0"/>
          <p:nvPr/>
        </p:nvPicPr>
        <p:blipFill rotWithShape="1">
          <a:blip r:embed="rId3">
            <a:alphaModFix/>
          </a:blip>
          <a:srcRect b="5643" l="0" r="0" t="0"/>
          <a:stretch/>
        </p:blipFill>
        <p:spPr>
          <a:xfrm>
            <a:off x="1081217" y="612413"/>
            <a:ext cx="2305372" cy="49438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aa0fc9b92c_0_369"/>
          <p:cNvSpPr txBox="1"/>
          <p:nvPr/>
        </p:nvSpPr>
        <p:spPr>
          <a:xfrm>
            <a:off x="757431" y="1022866"/>
            <a:ext cx="2354070" cy="3480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Mean-Pooling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Max-Pooling 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Fusion Gating</a:t>
            </a:r>
            <a:endParaRPr/>
          </a:p>
          <a:p>
            <a:pPr indent="-285750" lvl="0" marL="28575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gaa0fc9b92c_0_369"/>
          <p:cNvGrpSpPr/>
          <p:nvPr/>
        </p:nvGrpSpPr>
        <p:grpSpPr>
          <a:xfrm>
            <a:off x="3031406" y="1161377"/>
            <a:ext cx="2503997" cy="712104"/>
            <a:chOff x="3031406" y="1161377"/>
            <a:chExt cx="2503997" cy="712104"/>
          </a:xfrm>
        </p:grpSpPr>
        <p:pic>
          <p:nvPicPr>
            <p:cNvPr id="506" name="Google Shape;506;gaa0fc9b92c_0_3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3510316" y="1404206"/>
              <a:ext cx="711741" cy="226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gaa0fc9b92c_0_3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057723" y="1400020"/>
              <a:ext cx="711741" cy="234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gaa0fc9b92c_0_369"/>
            <p:cNvSpPr txBox="1"/>
            <p:nvPr/>
          </p:nvSpPr>
          <p:spPr>
            <a:xfrm>
              <a:off x="3031406" y="1412357"/>
              <a:ext cx="25039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Mean(          ,          )   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9" name="Google Shape;509;gaa0fc9b92c_0_369"/>
            <p:cNvPicPr preferRelativeResize="0"/>
            <p:nvPr/>
          </p:nvPicPr>
          <p:blipFill rotWithShape="1">
            <a:blip r:embed="rId6">
              <a:alphaModFix/>
            </a:blip>
            <a:srcRect b="-1" l="0" r="0" t="0"/>
            <a:stretch/>
          </p:blipFill>
          <p:spPr>
            <a:xfrm rot="5400000">
              <a:off x="4833175" y="1401705"/>
              <a:ext cx="709095" cy="2344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gaa0fc9b92c_0_369"/>
          <p:cNvGrpSpPr/>
          <p:nvPr/>
        </p:nvGrpSpPr>
        <p:grpSpPr>
          <a:xfrm>
            <a:off x="3009338" y="2675241"/>
            <a:ext cx="2503997" cy="712103"/>
            <a:chOff x="3009338" y="2675241"/>
            <a:chExt cx="2503997" cy="712103"/>
          </a:xfrm>
        </p:grpSpPr>
        <p:pic>
          <p:nvPicPr>
            <p:cNvPr id="511" name="Google Shape;511;gaa0fc9b92c_0_3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3488248" y="2918070"/>
              <a:ext cx="711741" cy="226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gaa0fc9b92c_0_3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035655" y="2913884"/>
              <a:ext cx="711741" cy="2344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gaa0fc9b92c_0_369"/>
            <p:cNvSpPr txBox="1"/>
            <p:nvPr/>
          </p:nvSpPr>
          <p:spPr>
            <a:xfrm>
              <a:off x="3009338" y="2926221"/>
              <a:ext cx="25039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Max (          ,          )     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gaa0fc9b92c_0_369"/>
            <p:cNvPicPr preferRelativeResize="0"/>
            <p:nvPr/>
          </p:nvPicPr>
          <p:blipFill rotWithShape="1">
            <a:blip r:embed="rId6">
              <a:alphaModFix/>
            </a:blip>
            <a:srcRect b="-1" l="0" r="0" t="0"/>
            <a:stretch/>
          </p:blipFill>
          <p:spPr>
            <a:xfrm rot="5400000">
              <a:off x="4817457" y="2915569"/>
              <a:ext cx="709095" cy="2344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gaa0fc9b92c_0_369"/>
          <p:cNvGrpSpPr/>
          <p:nvPr/>
        </p:nvGrpSpPr>
        <p:grpSpPr>
          <a:xfrm>
            <a:off x="2865100" y="1927700"/>
            <a:ext cx="4362450" cy="711742"/>
            <a:chOff x="2865100" y="1927700"/>
            <a:chExt cx="4362450" cy="711742"/>
          </a:xfrm>
        </p:grpSpPr>
        <p:grpSp>
          <p:nvGrpSpPr>
            <p:cNvPr id="516" name="Google Shape;516;gaa0fc9b92c_0_369"/>
            <p:cNvGrpSpPr/>
            <p:nvPr/>
          </p:nvGrpSpPr>
          <p:grpSpPr>
            <a:xfrm>
              <a:off x="2865100" y="1927700"/>
              <a:ext cx="4362450" cy="711742"/>
              <a:chOff x="2865100" y="1927700"/>
              <a:chExt cx="4362450" cy="711742"/>
            </a:xfrm>
          </p:grpSpPr>
          <p:pic>
            <p:nvPicPr>
              <p:cNvPr id="517" name="Google Shape;517;gaa0fc9b92c_0_3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3488248" y="2170529"/>
                <a:ext cx="711741" cy="226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8" name="Google Shape;518;gaa0fc9b92c_0_3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4035655" y="2166343"/>
                <a:ext cx="711741" cy="234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9" name="Google Shape;519;gaa0fc9b92c_0_369"/>
              <p:cNvSpPr txBox="1"/>
              <p:nvPr/>
            </p:nvSpPr>
            <p:spPr>
              <a:xfrm>
                <a:off x="2865100" y="2135384"/>
                <a:ext cx="43624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concat(          ,          )   =</a:t>
                </a:r>
                <a:endParaRPr b="1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20" name="Google Shape;520;gaa0fc9b92c_0_3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5046325" y="2202476"/>
                <a:ext cx="711741" cy="226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1" name="Google Shape;521;gaa0fc9b92c_0_3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10800000">
                <a:off x="5758047" y="2202640"/>
                <a:ext cx="711741" cy="223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2" name="Google Shape;522;gaa0fc9b92c_0_369"/>
            <p:cNvSpPr txBox="1"/>
            <p:nvPr/>
          </p:nvSpPr>
          <p:spPr>
            <a:xfrm>
              <a:off x="6401336" y="2051923"/>
              <a:ext cx="226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gaa0fc9b92c_0_369"/>
          <p:cNvGrpSpPr/>
          <p:nvPr/>
        </p:nvGrpSpPr>
        <p:grpSpPr>
          <a:xfrm>
            <a:off x="3009339" y="3412837"/>
            <a:ext cx="2295611" cy="740531"/>
            <a:chOff x="3009339" y="3412837"/>
            <a:chExt cx="2295611" cy="740531"/>
          </a:xfrm>
        </p:grpSpPr>
        <p:grpSp>
          <p:nvGrpSpPr>
            <p:cNvPr id="524" name="Google Shape;524;gaa0fc9b92c_0_369"/>
            <p:cNvGrpSpPr/>
            <p:nvPr/>
          </p:nvGrpSpPr>
          <p:grpSpPr>
            <a:xfrm>
              <a:off x="3009339" y="3412837"/>
              <a:ext cx="2295611" cy="740531"/>
              <a:chOff x="3009339" y="3412837"/>
              <a:chExt cx="2295611" cy="740531"/>
            </a:xfrm>
          </p:grpSpPr>
          <p:pic>
            <p:nvPicPr>
              <p:cNvPr id="525" name="Google Shape;525;gaa0fc9b92c_0_36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4109" t="0"/>
              <a:stretch/>
            </p:blipFill>
            <p:spPr>
              <a:xfrm>
                <a:off x="3009339" y="3520777"/>
                <a:ext cx="1851246" cy="381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6" name="Google Shape;526;gaa0fc9b92c_0_3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2970696" y="3655666"/>
                <a:ext cx="711741" cy="226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7" name="Google Shape;527;gaa0fc9b92c_0_3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5400000">
                <a:off x="4387485" y="3668342"/>
                <a:ext cx="711741" cy="2344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8" name="Google Shape;528;gaa0fc9b92c_0_369"/>
              <p:cNvPicPr preferRelativeResize="0"/>
              <p:nvPr/>
            </p:nvPicPr>
            <p:blipFill rotWithShape="1">
              <a:blip r:embed="rId6">
                <a:alphaModFix/>
              </a:blip>
              <a:srcRect b="-1" l="0" r="0" t="0"/>
              <a:stretch/>
            </p:blipFill>
            <p:spPr>
              <a:xfrm rot="5400000">
                <a:off x="4833175" y="3681593"/>
                <a:ext cx="709095" cy="2344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9" name="Google Shape;529;gaa0fc9b92c_0_369"/>
            <p:cNvSpPr txBox="1"/>
            <p:nvPr/>
          </p:nvSpPr>
          <p:spPr>
            <a:xfrm>
              <a:off x="4820242" y="3541906"/>
              <a:ext cx="226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gaa0fc9b92c_0_369"/>
          <p:cNvGrpSpPr/>
          <p:nvPr/>
        </p:nvGrpSpPr>
        <p:grpSpPr>
          <a:xfrm>
            <a:off x="3044366" y="4175809"/>
            <a:ext cx="2503997" cy="709095"/>
            <a:chOff x="3044366" y="4175809"/>
            <a:chExt cx="2503997" cy="709095"/>
          </a:xfrm>
        </p:grpSpPr>
        <p:pic>
          <p:nvPicPr>
            <p:cNvPr id="531" name="Google Shape;531;gaa0fc9b92c_0_369"/>
            <p:cNvPicPr preferRelativeResize="0"/>
            <p:nvPr/>
          </p:nvPicPr>
          <p:blipFill rotWithShape="1">
            <a:blip r:embed="rId6">
              <a:alphaModFix/>
            </a:blip>
            <a:srcRect b="-1" l="0" r="0" t="0"/>
            <a:stretch/>
          </p:blipFill>
          <p:spPr>
            <a:xfrm rot="5400000">
              <a:off x="4852145" y="4413129"/>
              <a:ext cx="709095" cy="2344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2" name="Google Shape;532;gaa0fc9b92c_0_369"/>
            <p:cNvGrpSpPr/>
            <p:nvPr/>
          </p:nvGrpSpPr>
          <p:grpSpPr>
            <a:xfrm>
              <a:off x="3734396" y="4202363"/>
              <a:ext cx="752267" cy="584200"/>
              <a:chOff x="2715104" y="4341943"/>
              <a:chExt cx="752267" cy="584200"/>
            </a:xfrm>
          </p:grpSpPr>
          <p:pic>
            <p:nvPicPr>
              <p:cNvPr id="533" name="Google Shape;533;gaa0fc9b92c_0_36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755630" y="4380696"/>
                <a:ext cx="711741" cy="226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4" name="Google Shape;534;gaa0fc9b92c_0_3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55630" y="4602583"/>
                <a:ext cx="711741" cy="234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" name="Google Shape;535;gaa0fc9b92c_0_369"/>
              <p:cNvSpPr/>
              <p:nvPr/>
            </p:nvSpPr>
            <p:spPr>
              <a:xfrm>
                <a:off x="2715104" y="4341943"/>
                <a:ext cx="327032" cy="504497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6" name="Google Shape;536;gaa0fc9b92c_0_369"/>
              <p:cNvCxnSpPr/>
              <p:nvPr/>
            </p:nvCxnSpPr>
            <p:spPr>
              <a:xfrm>
                <a:off x="2898883" y="4926143"/>
                <a:ext cx="42523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37" name="Google Shape;537;gaa0fc9b92c_0_369"/>
            <p:cNvSpPr txBox="1"/>
            <p:nvPr/>
          </p:nvSpPr>
          <p:spPr>
            <a:xfrm>
              <a:off x="3044366" y="4356659"/>
              <a:ext cx="25039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 (                     )     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8" name="Google Shape;538;gaa0fc9b92c_0_3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99142" y="2491266"/>
            <a:ext cx="3331967" cy="245425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aa0fc9b92c_0_369"/>
          <p:cNvSpPr/>
          <p:nvPr/>
        </p:nvSpPr>
        <p:spPr>
          <a:xfrm>
            <a:off x="542238" y="4125076"/>
            <a:ext cx="255163" cy="232080"/>
          </a:xfrm>
          <a:prstGeom prst="smileyFace">
            <a:avLst>
              <a:gd fmla="val 4653" name="adj"/>
            </a:avLst>
          </a:prstGeom>
          <a:solidFill>
            <a:srgbClr val="F9DA9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aa0fc9b92c_0_369"/>
          <p:cNvSpPr/>
          <p:nvPr/>
        </p:nvSpPr>
        <p:spPr>
          <a:xfrm>
            <a:off x="542239" y="2893594"/>
            <a:ext cx="255163" cy="232080"/>
          </a:xfrm>
          <a:prstGeom prst="smileyFace">
            <a:avLst>
              <a:gd fmla="val 4653" name="adj"/>
            </a:avLst>
          </a:prstGeom>
          <a:solidFill>
            <a:srgbClr val="F9DA9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2c74ab3e5_0_131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b2c74ab3e5_0_131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b2c74ab3e5_0_131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b2c74ab3e5_0_131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b2c74ab3e5_0_131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b2c74ab3e5_0_131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gb2c74ab3e5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752" y="267030"/>
            <a:ext cx="5131206" cy="460929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b2c74ab3e5_0_131"/>
          <p:cNvSpPr/>
          <p:nvPr/>
        </p:nvSpPr>
        <p:spPr>
          <a:xfrm>
            <a:off x="1616765" y="373539"/>
            <a:ext cx="2610678" cy="1270862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2c74ab3e5_0_266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b2c74ab3e5_0_266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b2c74ab3e5_0_266"/>
          <p:cNvSpPr txBox="1"/>
          <p:nvPr/>
        </p:nvSpPr>
        <p:spPr>
          <a:xfrm>
            <a:off x="6678359" y="24384"/>
            <a:ext cx="2228701" cy="162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b2c74ab3e5_0_266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b2c74ab3e5_0_266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b2c74ab3e5_0_266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b2c74ab3e5_0_266"/>
          <p:cNvPicPr preferRelativeResize="0"/>
          <p:nvPr/>
        </p:nvPicPr>
        <p:blipFill rotWithShape="1">
          <a:blip r:embed="rId3">
            <a:alphaModFix/>
          </a:blip>
          <a:srcRect b="4667" l="0" r="6454" t="0"/>
          <a:stretch/>
        </p:blipFill>
        <p:spPr>
          <a:xfrm>
            <a:off x="1528366" y="1995654"/>
            <a:ext cx="3600226" cy="1698266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b2c74ab3e5_0_266"/>
          <p:cNvSpPr/>
          <p:nvPr/>
        </p:nvSpPr>
        <p:spPr>
          <a:xfrm>
            <a:off x="3186386" y="2715766"/>
            <a:ext cx="398327" cy="31898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gb2c74ab3e5_0_266"/>
          <p:cNvGrpSpPr/>
          <p:nvPr/>
        </p:nvGrpSpPr>
        <p:grpSpPr>
          <a:xfrm>
            <a:off x="2006561" y="1644401"/>
            <a:ext cx="1447293" cy="1377036"/>
            <a:chOff x="2006561" y="1644401"/>
            <a:chExt cx="1447293" cy="1377036"/>
          </a:xfrm>
        </p:grpSpPr>
        <p:grpSp>
          <p:nvGrpSpPr>
            <p:cNvPr id="566" name="Google Shape;566;gb2c74ab3e5_0_266"/>
            <p:cNvGrpSpPr/>
            <p:nvPr/>
          </p:nvGrpSpPr>
          <p:grpSpPr>
            <a:xfrm>
              <a:off x="2915478" y="2391087"/>
              <a:ext cx="330543" cy="453700"/>
              <a:chOff x="2855843" y="1477617"/>
              <a:chExt cx="330543" cy="453700"/>
            </a:xfrm>
          </p:grpSpPr>
          <p:cxnSp>
            <p:nvCxnSpPr>
              <p:cNvPr id="567" name="Google Shape;567;gb2c74ab3e5_0_266"/>
              <p:cNvCxnSpPr/>
              <p:nvPr/>
            </p:nvCxnSpPr>
            <p:spPr>
              <a:xfrm>
                <a:off x="2869095" y="1477617"/>
                <a:ext cx="0" cy="453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68" name="Google Shape;568;gb2c74ab3e5_0_266"/>
              <p:cNvCxnSpPr/>
              <p:nvPr/>
            </p:nvCxnSpPr>
            <p:spPr>
              <a:xfrm rot="10800000">
                <a:off x="3179760" y="1477617"/>
                <a:ext cx="0" cy="32467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gb2c74ab3e5_0_266"/>
              <p:cNvCxnSpPr/>
              <p:nvPr/>
            </p:nvCxnSpPr>
            <p:spPr>
              <a:xfrm rot="10800000">
                <a:off x="2855843" y="1477617"/>
                <a:ext cx="330543" cy="1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0" name="Google Shape;570;gb2c74ab3e5_0_266"/>
            <p:cNvGrpSpPr/>
            <p:nvPr/>
          </p:nvGrpSpPr>
          <p:grpSpPr>
            <a:xfrm>
              <a:off x="2445026" y="2218476"/>
              <a:ext cx="906632" cy="703628"/>
              <a:chOff x="2279755" y="1477617"/>
              <a:chExt cx="906632" cy="703628"/>
            </a:xfrm>
          </p:grpSpPr>
          <p:cxnSp>
            <p:nvCxnSpPr>
              <p:cNvPr id="571" name="Google Shape;571;gb2c74ab3e5_0_266"/>
              <p:cNvCxnSpPr/>
              <p:nvPr/>
            </p:nvCxnSpPr>
            <p:spPr>
              <a:xfrm>
                <a:off x="2305878" y="1477617"/>
                <a:ext cx="0" cy="70362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2" name="Google Shape;572;gb2c74ab3e5_0_266"/>
              <p:cNvCxnSpPr/>
              <p:nvPr/>
            </p:nvCxnSpPr>
            <p:spPr>
              <a:xfrm rot="10800000">
                <a:off x="3179760" y="1477618"/>
                <a:ext cx="0" cy="50567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gb2c74ab3e5_0_266"/>
              <p:cNvCxnSpPr/>
              <p:nvPr/>
            </p:nvCxnSpPr>
            <p:spPr>
              <a:xfrm rot="10800000">
                <a:off x="2279755" y="1477617"/>
                <a:ext cx="906632" cy="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4" name="Google Shape;574;gb2c74ab3e5_0_266"/>
            <p:cNvGrpSpPr/>
            <p:nvPr/>
          </p:nvGrpSpPr>
          <p:grpSpPr>
            <a:xfrm>
              <a:off x="2006561" y="1995654"/>
              <a:ext cx="1447293" cy="1025783"/>
              <a:chOff x="1749286" y="1072464"/>
              <a:chExt cx="1447293" cy="1025783"/>
            </a:xfrm>
          </p:grpSpPr>
          <p:cxnSp>
            <p:nvCxnSpPr>
              <p:cNvPr id="575" name="Google Shape;575;gb2c74ab3e5_0_266"/>
              <p:cNvCxnSpPr/>
              <p:nvPr/>
            </p:nvCxnSpPr>
            <p:spPr>
              <a:xfrm>
                <a:off x="1749286" y="1072464"/>
                <a:ext cx="0" cy="1025783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6" name="Google Shape;576;gb2c74ab3e5_0_266"/>
              <p:cNvCxnSpPr/>
              <p:nvPr/>
            </p:nvCxnSpPr>
            <p:spPr>
              <a:xfrm flipH="1" rot="10800000">
                <a:off x="3179762" y="1072464"/>
                <a:ext cx="16817" cy="729834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gb2c74ab3e5_0_266"/>
              <p:cNvCxnSpPr/>
              <p:nvPr/>
            </p:nvCxnSpPr>
            <p:spPr>
              <a:xfrm rot="10800000">
                <a:off x="1749288" y="1072465"/>
                <a:ext cx="1447291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78" name="Google Shape;578;gb2c74ab3e5_0_266"/>
            <p:cNvSpPr txBox="1"/>
            <p:nvPr/>
          </p:nvSpPr>
          <p:spPr>
            <a:xfrm>
              <a:off x="2272748" y="1644401"/>
              <a:ext cx="11642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Attention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9" name="Google Shape;579;gb2c74ab3e5_0_266"/>
          <p:cNvSpPr txBox="1"/>
          <p:nvPr/>
        </p:nvSpPr>
        <p:spPr>
          <a:xfrm>
            <a:off x="966791" y="3723895"/>
            <a:ext cx="3240156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580" name="Google Shape;580;gb2c74ab3e5_0_266"/>
          <p:cNvGrpSpPr/>
          <p:nvPr/>
        </p:nvGrpSpPr>
        <p:grpSpPr>
          <a:xfrm>
            <a:off x="1808922" y="4099026"/>
            <a:ext cx="2998184" cy="590632"/>
            <a:chOff x="1808922" y="4099026"/>
            <a:chExt cx="2998184" cy="590632"/>
          </a:xfrm>
        </p:grpSpPr>
        <p:pic>
          <p:nvPicPr>
            <p:cNvPr id="581" name="Google Shape;581;gb2c74ab3e5_0_2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08922" y="4099026"/>
              <a:ext cx="1291690" cy="590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gb2c74ab3e5_0_266"/>
            <p:cNvSpPr txBox="1"/>
            <p:nvPr/>
          </p:nvSpPr>
          <p:spPr>
            <a:xfrm>
              <a:off x="3239395" y="4191208"/>
              <a:ext cx="11404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3" name="Google Shape;583;gb2c74ab3e5_0_2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06788" y="4133921"/>
              <a:ext cx="1200318" cy="3905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4" name="Google Shape;584;gb2c74ab3e5_0_266"/>
          <p:cNvGrpSpPr/>
          <p:nvPr/>
        </p:nvGrpSpPr>
        <p:grpSpPr>
          <a:xfrm>
            <a:off x="5624945" y="3132137"/>
            <a:ext cx="2995686" cy="1432101"/>
            <a:chOff x="5624945" y="3132137"/>
            <a:chExt cx="2995686" cy="1432101"/>
          </a:xfrm>
        </p:grpSpPr>
        <p:pic>
          <p:nvPicPr>
            <p:cNvPr id="585" name="Google Shape;585;gb2c74ab3e5_0_2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60866" y="3594925"/>
              <a:ext cx="1200318" cy="390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gb2c74ab3e5_0_266"/>
            <p:cNvPicPr preferRelativeResize="0"/>
            <p:nvPr/>
          </p:nvPicPr>
          <p:blipFill rotWithShape="1">
            <a:blip r:embed="rId8">
              <a:alphaModFix/>
            </a:blip>
            <a:srcRect b="12275" l="0" r="0" t="1"/>
            <a:stretch/>
          </p:blipFill>
          <p:spPr>
            <a:xfrm>
              <a:off x="5991822" y="3615678"/>
              <a:ext cx="369044" cy="303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gb2c74ab3e5_0_2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0866" y="4003634"/>
              <a:ext cx="1200318" cy="390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gb2c74ab3e5_0_266"/>
            <p:cNvSpPr txBox="1"/>
            <p:nvPr/>
          </p:nvSpPr>
          <p:spPr>
            <a:xfrm>
              <a:off x="5624945" y="3980916"/>
              <a:ext cx="27365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 (                              )     =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9" name="Google Shape;589;gb2c74ab3e5_0_26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53033" y="3132137"/>
              <a:ext cx="367598" cy="14321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0" name="Google Shape;590;gb2c74ab3e5_0_266"/>
          <p:cNvCxnSpPr>
            <a:endCxn id="586" idx="1"/>
          </p:cNvCxnSpPr>
          <p:nvPr/>
        </p:nvCxnSpPr>
        <p:spPr>
          <a:xfrm>
            <a:off x="4141422" y="3300032"/>
            <a:ext cx="1850400" cy="467400"/>
          </a:xfrm>
          <a:prstGeom prst="bentConnector3">
            <a:avLst>
              <a:gd fmla="val -135" name="adj1"/>
            </a:avLst>
          </a:prstGeom>
          <a:noFill/>
          <a:ln cap="flat" cmpd="sng" w="38100">
            <a:solidFill>
              <a:srgbClr val="795206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91" name="Google Shape;591;gb2c74ab3e5_0_266"/>
          <p:cNvCxnSpPr>
            <a:stCxn id="583" idx="2"/>
            <a:endCxn id="587" idx="2"/>
          </p:cNvCxnSpPr>
          <p:nvPr/>
        </p:nvCxnSpPr>
        <p:spPr>
          <a:xfrm rot="-5400000">
            <a:off x="5518847" y="3082401"/>
            <a:ext cx="130200" cy="2754000"/>
          </a:xfrm>
          <a:prstGeom prst="bentConnector3">
            <a:avLst>
              <a:gd fmla="val -175577" name="adj1"/>
            </a:avLst>
          </a:prstGeom>
          <a:noFill/>
          <a:ln cap="flat" cmpd="sng" w="38100">
            <a:solidFill>
              <a:srgbClr val="795206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gb2c74ab3e5_0_266"/>
          <p:cNvCxnSpPr>
            <a:stCxn id="589" idx="0"/>
          </p:cNvCxnSpPr>
          <p:nvPr/>
        </p:nvCxnSpPr>
        <p:spPr>
          <a:xfrm flipH="1" rot="5400000">
            <a:off x="6651232" y="1346537"/>
            <a:ext cx="324300" cy="3246900"/>
          </a:xfrm>
          <a:prstGeom prst="bentConnector2">
            <a:avLst/>
          </a:prstGeom>
          <a:noFill/>
          <a:ln cap="flat" cmpd="sng" w="38100">
            <a:solidFill>
              <a:srgbClr val="00B0F0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593" name="Google Shape;593;gb2c74ab3e5_0_2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20260" y="817577"/>
            <a:ext cx="3806997" cy="17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6804991" y="177378"/>
            <a:ext cx="2102069" cy="146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876106" y="1306948"/>
            <a:ext cx="5753485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good Session-bases recommendation system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1175039" y="1832778"/>
            <a:ext cx="53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customer behaviors</a:t>
            </a:r>
            <a:endParaRPr/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 without membership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(But if you have, it’ll be better   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similar session is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3981178" y="3175726"/>
            <a:ext cx="255163" cy="232080"/>
          </a:xfrm>
          <a:prstGeom prst="smileyFace">
            <a:avLst>
              <a:gd fmla="val 4653" name="adj"/>
            </a:avLst>
          </a:prstGeom>
          <a:solidFill>
            <a:srgbClr val="F9DA9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>
            <p:ph idx="1" type="body"/>
          </p:nvPr>
        </p:nvSpPr>
        <p:spPr>
          <a:xfrm>
            <a:off x="1314911" y="3148377"/>
            <a:ext cx="6509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sz="2400"/>
              <a:t>Q &amp; A</a:t>
            </a:r>
            <a:endParaRPr sz="3200"/>
          </a:p>
        </p:txBody>
      </p:sp>
      <p:sp>
        <p:nvSpPr>
          <p:cNvPr id="612" name="Google Shape;612;p30"/>
          <p:cNvSpPr txBox="1"/>
          <p:nvPr>
            <p:ph idx="2" type="body"/>
          </p:nvPr>
        </p:nvSpPr>
        <p:spPr>
          <a:xfrm>
            <a:off x="2136904" y="3734577"/>
            <a:ext cx="5090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0fc9b92c_0_6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aa0fc9b92c_0_6"/>
          <p:cNvSpPr/>
          <p:nvPr/>
        </p:nvSpPr>
        <p:spPr>
          <a:xfrm>
            <a:off x="6669438" y="0"/>
            <a:ext cx="2016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aa0fc9b92c_0_6"/>
          <p:cNvSpPr txBox="1"/>
          <p:nvPr/>
        </p:nvSpPr>
        <p:spPr>
          <a:xfrm>
            <a:off x="6682250" y="771302"/>
            <a:ext cx="2698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aa0fc9b92c_0_6"/>
          <p:cNvSpPr txBox="1"/>
          <p:nvPr/>
        </p:nvSpPr>
        <p:spPr>
          <a:xfrm>
            <a:off x="1996581" y="289674"/>
            <a:ext cx="48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Collaberative Filtering (CF)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gaa0fc9b92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43" y="1241255"/>
            <a:ext cx="2045274" cy="246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aa0fc9b92c_0_6"/>
          <p:cNvSpPr txBox="1"/>
          <p:nvPr/>
        </p:nvSpPr>
        <p:spPr>
          <a:xfrm>
            <a:off x="4572000" y="930263"/>
            <a:ext cx="9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userCF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aa0fc9b92c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909" y="1476974"/>
            <a:ext cx="2806216" cy="20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aa0fc9b92c_0_6"/>
          <p:cNvSpPr txBox="1"/>
          <p:nvPr/>
        </p:nvSpPr>
        <p:spPr>
          <a:xfrm>
            <a:off x="1515291" y="871923"/>
            <a:ext cx="94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itemCF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https://upload-images.jianshu.io/upload_images/5117213-b0c364c5a7321bd2.png?imageMogr2/auto-orient/strip|imageView2/2/format/webp" id="130" name="Google Shape;130;gaa0fc9b92c_0_6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aa0fc9b92c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0914" y="1028338"/>
            <a:ext cx="1416859" cy="806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aa0fc9b92c_0_6"/>
          <p:cNvSpPr/>
          <p:nvPr/>
        </p:nvSpPr>
        <p:spPr>
          <a:xfrm>
            <a:off x="2960376" y="1750325"/>
            <a:ext cx="141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gaa0fc9b92c_0_6"/>
          <p:cNvGrpSpPr/>
          <p:nvPr/>
        </p:nvGrpSpPr>
        <p:grpSpPr>
          <a:xfrm>
            <a:off x="1637201" y="3968418"/>
            <a:ext cx="4111970" cy="489838"/>
            <a:chOff x="0" y="1270545"/>
            <a:chExt cx="5482627" cy="504000"/>
          </a:xfrm>
        </p:grpSpPr>
        <p:sp>
          <p:nvSpPr>
            <p:cNvPr id="134" name="Google Shape;134;gaa0fc9b92c_0_6"/>
            <p:cNvSpPr/>
            <p:nvPr/>
          </p:nvSpPr>
          <p:spPr>
            <a:xfrm>
              <a:off x="323527" y="1270545"/>
              <a:ext cx="5159100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Cold Start: 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if we don’t have customer profile?</a:t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gaa0fc9b92c_0_6"/>
            <p:cNvSpPr/>
            <p:nvPr/>
          </p:nvSpPr>
          <p:spPr>
            <a:xfrm>
              <a:off x="0" y="1270545"/>
              <a:ext cx="323400" cy="504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0fc9b92c_0_23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aa0fc9b92c_0_23"/>
          <p:cNvSpPr/>
          <p:nvPr/>
        </p:nvSpPr>
        <p:spPr>
          <a:xfrm>
            <a:off x="6669438" y="0"/>
            <a:ext cx="2016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aa0fc9b92c_0_23"/>
          <p:cNvSpPr txBox="1"/>
          <p:nvPr/>
        </p:nvSpPr>
        <p:spPr>
          <a:xfrm>
            <a:off x="6682250" y="771302"/>
            <a:ext cx="2698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aa0fc9b92c_0_23"/>
          <p:cNvSpPr/>
          <p:nvPr/>
        </p:nvSpPr>
        <p:spPr>
          <a:xfrm>
            <a:off x="903423" y="97616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aa0fc9b92c_0_23"/>
          <p:cNvSpPr/>
          <p:nvPr/>
        </p:nvSpPr>
        <p:spPr>
          <a:xfrm>
            <a:off x="5499459" y="984547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" name="Google Shape;145;gaa0fc9b92c_0_23"/>
          <p:cNvGrpSpPr/>
          <p:nvPr/>
        </p:nvGrpSpPr>
        <p:grpSpPr>
          <a:xfrm>
            <a:off x="672025" y="3672904"/>
            <a:ext cx="5777235" cy="653083"/>
            <a:chOff x="0" y="1270545"/>
            <a:chExt cx="4582925" cy="504000"/>
          </a:xfrm>
        </p:grpSpPr>
        <p:sp>
          <p:nvSpPr>
            <p:cNvPr id="146" name="Google Shape;146;gaa0fc9b92c_0_23"/>
            <p:cNvSpPr/>
            <p:nvPr/>
          </p:nvSpPr>
          <p:spPr>
            <a:xfrm>
              <a:off x="138725" y="1270545"/>
              <a:ext cx="4444200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we consider the neighborhood relations between session,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we do much better?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gaa0fc9b92c_0_23"/>
            <p:cNvSpPr/>
            <p:nvPr/>
          </p:nvSpPr>
          <p:spPr>
            <a:xfrm>
              <a:off x="0" y="1270545"/>
              <a:ext cx="323400" cy="5040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8" name="Google Shape;148;gaa0fc9b92c_0_23"/>
          <p:cNvGrpSpPr/>
          <p:nvPr/>
        </p:nvGrpSpPr>
        <p:grpSpPr>
          <a:xfrm>
            <a:off x="678095" y="1502740"/>
            <a:ext cx="5557185" cy="800051"/>
            <a:chOff x="595366" y="2567478"/>
            <a:chExt cx="5557185" cy="800051"/>
          </a:xfrm>
        </p:grpSpPr>
        <p:sp>
          <p:nvSpPr>
            <p:cNvPr id="149" name="Google Shape;149;gaa0fc9b92c_0_23"/>
            <p:cNvSpPr txBox="1"/>
            <p:nvPr/>
          </p:nvSpPr>
          <p:spPr>
            <a:xfrm>
              <a:off x="595366" y="2567478"/>
              <a:ext cx="71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RNN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gaa0fc9b92c_0_23"/>
            <p:cNvSpPr txBox="1"/>
            <p:nvPr/>
          </p:nvSpPr>
          <p:spPr>
            <a:xfrm>
              <a:off x="771151" y="2844329"/>
              <a:ext cx="5381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have strong abilities to consider the relevance between node</a:t>
              </a:r>
              <a:b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1" name="Google Shape;151;gaa0fc9b92c_0_23"/>
          <p:cNvSpPr txBox="1"/>
          <p:nvPr/>
        </p:nvSpPr>
        <p:spPr>
          <a:xfrm>
            <a:off x="3010296" y="571570"/>
            <a:ext cx="3522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(即使沒有過去資料的新產品，仍能根據行為預測)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gaa0fc9b92c_0_23"/>
          <p:cNvGrpSpPr/>
          <p:nvPr/>
        </p:nvGrpSpPr>
        <p:grpSpPr>
          <a:xfrm>
            <a:off x="672026" y="2337634"/>
            <a:ext cx="5557185" cy="800051"/>
            <a:chOff x="595366" y="2567478"/>
            <a:chExt cx="5557185" cy="800051"/>
          </a:xfrm>
        </p:grpSpPr>
        <p:sp>
          <p:nvSpPr>
            <p:cNvPr id="153" name="Google Shape;153;gaa0fc9b92c_0_23"/>
            <p:cNvSpPr txBox="1"/>
            <p:nvPr/>
          </p:nvSpPr>
          <p:spPr>
            <a:xfrm>
              <a:off x="595366" y="2567478"/>
              <a:ext cx="482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SR-GNN 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gaa0fc9b92c_0_23"/>
            <p:cNvSpPr txBox="1"/>
            <p:nvPr/>
          </p:nvSpPr>
          <p:spPr>
            <a:xfrm>
              <a:off x="771151" y="2844329"/>
              <a:ext cx="5381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 complex transitions among item nodes on the graph</a:t>
              </a:r>
              <a:b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5" name="Google Shape;155;gaa0fc9b92c_0_23"/>
          <p:cNvGrpSpPr/>
          <p:nvPr/>
        </p:nvGrpSpPr>
        <p:grpSpPr>
          <a:xfrm>
            <a:off x="643895" y="499396"/>
            <a:ext cx="5585316" cy="1057021"/>
            <a:chOff x="593897" y="2589792"/>
            <a:chExt cx="5585316" cy="1057021"/>
          </a:xfrm>
        </p:grpSpPr>
        <p:sp>
          <p:nvSpPr>
            <p:cNvPr id="156" name="Google Shape;156;gaa0fc9b92c_0_23"/>
            <p:cNvSpPr txBox="1"/>
            <p:nvPr/>
          </p:nvSpPr>
          <p:spPr>
            <a:xfrm>
              <a:off x="593897" y="2589792"/>
              <a:ext cx="236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Session based method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gaa0fc9b92c_0_23"/>
            <p:cNvSpPr txBox="1"/>
            <p:nvPr/>
          </p:nvSpPr>
          <p:spPr>
            <a:xfrm>
              <a:off x="797813" y="2907913"/>
              <a:ext cx="5381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relies on anonymous user action clicks in an ongoing session to     predict the user’s next action</a:t>
              </a:r>
              <a:b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8" name="Google Shape;158;gaa0fc9b92c_0_23"/>
          <p:cNvSpPr txBox="1"/>
          <p:nvPr/>
        </p:nvSpPr>
        <p:spPr>
          <a:xfrm>
            <a:off x="2832932" y="1529959"/>
            <a:ext cx="2740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(問題:無法考慮到節點的上下文關聯性)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aa0fc9b92c_0_23"/>
          <p:cNvSpPr txBox="1"/>
          <p:nvPr/>
        </p:nvSpPr>
        <p:spPr>
          <a:xfrm>
            <a:off x="2701480" y="2414783"/>
            <a:ext cx="3162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(問題:無法考慮到會話間的鄰近關係)</a:t>
            </a:r>
            <a:endParaRPr b="0" i="0" sz="1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0fc9b92c_0_67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aa0fc9b92c_0_67"/>
          <p:cNvSpPr/>
          <p:nvPr/>
        </p:nvSpPr>
        <p:spPr>
          <a:xfrm>
            <a:off x="6629591" y="-1460"/>
            <a:ext cx="2016300" cy="12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aa0fc9b92c_0_67"/>
          <p:cNvSpPr txBox="1"/>
          <p:nvPr/>
        </p:nvSpPr>
        <p:spPr>
          <a:xfrm>
            <a:off x="6629591" y="177379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aa0fc9b92c_0_67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aa0fc9b92c_0_67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aa0fc9b92c_0_67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gaa0fc9b92c_0_67"/>
          <p:cNvGrpSpPr/>
          <p:nvPr/>
        </p:nvGrpSpPr>
        <p:grpSpPr>
          <a:xfrm>
            <a:off x="971611" y="1633112"/>
            <a:ext cx="6481749" cy="2053971"/>
            <a:chOff x="315718" y="2696870"/>
            <a:chExt cx="5901620" cy="1696936"/>
          </a:xfrm>
        </p:grpSpPr>
        <p:pic>
          <p:nvPicPr>
            <p:cNvPr id="171" name="Google Shape;171;gaa0fc9b92c_0_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58747" y="2696870"/>
              <a:ext cx="767700" cy="694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2" name="Google Shape;172;gaa0fc9b92c_0_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65272" y="3381637"/>
              <a:ext cx="767700" cy="694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3" name="Google Shape;173;gaa0fc9b92c_0_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98716" y="3426306"/>
              <a:ext cx="899400" cy="9675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4" name="Google Shape;174;gaa0fc9b92c_0_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37764" y="2740217"/>
              <a:ext cx="930900" cy="7731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75" name="Google Shape;175;gaa0fc9b92c_0_6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5718" y="3220510"/>
              <a:ext cx="747411" cy="70588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6" name="Google Shape;176;gaa0fc9b92c_0_67"/>
            <p:cNvCxnSpPr>
              <a:stCxn id="175" idx="3"/>
              <a:endCxn id="174" idx="2"/>
            </p:cNvCxnSpPr>
            <p:nvPr/>
          </p:nvCxnSpPr>
          <p:spPr>
            <a:xfrm flipH="1" rot="10800000">
              <a:off x="1063129" y="3126754"/>
              <a:ext cx="674700" cy="446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gaa0fc9b92c_0_67"/>
            <p:cNvCxnSpPr>
              <a:stCxn id="174" idx="5"/>
              <a:endCxn id="173" idx="1"/>
            </p:cNvCxnSpPr>
            <p:nvPr/>
          </p:nvCxnSpPr>
          <p:spPr>
            <a:xfrm>
              <a:off x="2532337" y="3400099"/>
              <a:ext cx="398100" cy="168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8" name="Google Shape;178;gaa0fc9b92c_0_67"/>
            <p:cNvCxnSpPr>
              <a:stCxn id="173" idx="7"/>
              <a:endCxn id="171" idx="3"/>
            </p:cNvCxnSpPr>
            <p:nvPr/>
          </p:nvCxnSpPr>
          <p:spPr>
            <a:xfrm flipH="1" rot="10800000">
              <a:off x="3566402" y="3289293"/>
              <a:ext cx="704700" cy="278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9" name="Google Shape;179;gaa0fc9b92c_0_67"/>
            <p:cNvCxnSpPr>
              <a:stCxn id="171" idx="5"/>
              <a:endCxn id="172" idx="1"/>
            </p:cNvCxnSpPr>
            <p:nvPr/>
          </p:nvCxnSpPr>
          <p:spPr>
            <a:xfrm>
              <a:off x="4814020" y="3289407"/>
              <a:ext cx="363600" cy="19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0" name="Google Shape;180;gaa0fc9b92c_0_67"/>
            <p:cNvSpPr/>
            <p:nvPr/>
          </p:nvSpPr>
          <p:spPr>
            <a:xfrm>
              <a:off x="5641338" y="3149455"/>
              <a:ext cx="576000" cy="469200"/>
            </a:xfrm>
            <a:prstGeom prst="heart">
              <a:avLst/>
            </a:prstGeom>
            <a:solidFill>
              <a:srgbClr val="E3A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</a:t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gaa0fc9b92c_0_67"/>
          <p:cNvSpPr/>
          <p:nvPr/>
        </p:nvSpPr>
        <p:spPr>
          <a:xfrm>
            <a:off x="1579582" y="1393832"/>
            <a:ext cx="5728800" cy="2330100"/>
          </a:xfrm>
          <a:prstGeom prst="rect">
            <a:avLst/>
          </a:prstGeom>
          <a:solidFill>
            <a:schemeClr val="accent1">
              <a:alpha val="1137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aa0fc9b92c_0_67"/>
          <p:cNvSpPr txBox="1"/>
          <p:nvPr/>
        </p:nvSpPr>
        <p:spPr>
          <a:xfrm>
            <a:off x="3601579" y="11509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aa0fc9b92c_0_67"/>
          <p:cNvSpPr txBox="1"/>
          <p:nvPr/>
        </p:nvSpPr>
        <p:spPr>
          <a:xfrm>
            <a:off x="622069" y="3123734"/>
            <a:ext cx="1682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web session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aa0fc9b92c_0_67"/>
          <p:cNvSpPr txBox="1"/>
          <p:nvPr/>
        </p:nvSpPr>
        <p:spPr>
          <a:xfrm>
            <a:off x="2501612" y="3856305"/>
            <a:ext cx="538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sequence can be handled by Neural Network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gaa0fc9b92c_0_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6897" y="3747059"/>
            <a:ext cx="1305262" cy="82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aa0fc9b92c_0_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5010" y="3270741"/>
            <a:ext cx="3088504" cy="34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a0fc9b92c_0_383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aa0fc9b92c_0_383"/>
          <p:cNvSpPr txBox="1"/>
          <p:nvPr/>
        </p:nvSpPr>
        <p:spPr>
          <a:xfrm>
            <a:off x="6629591" y="177378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aa0fc9b92c_0_383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aa0fc9b92c_0_383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aa0fc9b92c_0_383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aa0fc9b92c_0_383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aa0fc9b92c_0_383"/>
          <p:cNvSpPr txBox="1"/>
          <p:nvPr/>
        </p:nvSpPr>
        <p:spPr>
          <a:xfrm>
            <a:off x="6772392" y="188501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a0fc9b92c_0_383"/>
          <p:cNvSpPr txBox="1"/>
          <p:nvPr/>
        </p:nvSpPr>
        <p:spPr>
          <a:xfrm>
            <a:off x="828085" y="748688"/>
            <a:ext cx="7663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about DGTN? 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gaa0fc9b92c_0_383"/>
          <p:cNvGrpSpPr/>
          <p:nvPr/>
        </p:nvGrpSpPr>
        <p:grpSpPr>
          <a:xfrm>
            <a:off x="364611" y="1272145"/>
            <a:ext cx="4351593" cy="3171950"/>
            <a:chOff x="3443353" y="1074442"/>
            <a:chExt cx="4976093" cy="3320371"/>
          </a:xfrm>
        </p:grpSpPr>
        <p:pic>
          <p:nvPicPr>
            <p:cNvPr id="200" name="Google Shape;200;gaa0fc9b92c_0_3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43353" y="1533193"/>
              <a:ext cx="4976093" cy="2861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gaa0fc9b92c_0_383"/>
            <p:cNvSpPr/>
            <p:nvPr/>
          </p:nvSpPr>
          <p:spPr>
            <a:xfrm>
              <a:off x="7588051" y="2144352"/>
              <a:ext cx="503100" cy="2140800"/>
            </a:xfrm>
            <a:prstGeom prst="rect">
              <a:avLst/>
            </a:prstGeom>
            <a:solidFill>
              <a:srgbClr val="FF0000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aa0fc9b92c_0_383"/>
            <p:cNvSpPr txBox="1"/>
            <p:nvPr/>
          </p:nvSpPr>
          <p:spPr>
            <a:xfrm>
              <a:off x="4781155" y="1074442"/>
              <a:ext cx="289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Table from TAGNN paper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3" name="Google Shape;203;gaa0fc9b92c_0_383"/>
          <p:cNvGrpSpPr/>
          <p:nvPr/>
        </p:nvGrpSpPr>
        <p:grpSpPr>
          <a:xfrm>
            <a:off x="4605761" y="1384724"/>
            <a:ext cx="4492390" cy="3018841"/>
            <a:chOff x="4605761" y="1384724"/>
            <a:chExt cx="4492390" cy="3018841"/>
          </a:xfrm>
        </p:grpSpPr>
        <p:pic>
          <p:nvPicPr>
            <p:cNvPr id="204" name="Google Shape;204;gaa0fc9b92c_0_3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5761" y="1743762"/>
              <a:ext cx="4109780" cy="2659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gaa0fc9b92c_0_383"/>
            <p:cNvSpPr txBox="1"/>
            <p:nvPr/>
          </p:nvSpPr>
          <p:spPr>
            <a:xfrm>
              <a:off x="5528751" y="1384724"/>
              <a:ext cx="35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Table from DGTN paper</a:t>
              </a:r>
              <a:endPara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gaa0fc9b92c_0_383"/>
            <p:cNvSpPr/>
            <p:nvPr/>
          </p:nvSpPr>
          <p:spPr>
            <a:xfrm>
              <a:off x="7274252" y="2237014"/>
              <a:ext cx="439800" cy="2099400"/>
            </a:xfrm>
            <a:prstGeom prst="rect">
              <a:avLst/>
            </a:prstGeom>
            <a:solidFill>
              <a:srgbClr val="7030A0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aa0fc9b92c_0_383"/>
            <p:cNvSpPr/>
            <p:nvPr/>
          </p:nvSpPr>
          <p:spPr>
            <a:xfrm>
              <a:off x="5693397" y="2245180"/>
              <a:ext cx="439800" cy="2091300"/>
            </a:xfrm>
            <a:prstGeom prst="rect">
              <a:avLst/>
            </a:prstGeom>
            <a:solidFill>
              <a:srgbClr val="7030A0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aa0fc9b92c_0_383"/>
          <p:cNvSpPr/>
          <p:nvPr/>
        </p:nvSpPr>
        <p:spPr>
          <a:xfrm>
            <a:off x="2428571" y="2302329"/>
            <a:ext cx="439800" cy="2037000"/>
          </a:xfrm>
          <a:prstGeom prst="rect">
            <a:avLst/>
          </a:prstGeom>
          <a:solidFill>
            <a:srgbClr val="FF0000">
              <a:alpha val="1137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aa0fc9b92c_0_383"/>
          <p:cNvSpPr/>
          <p:nvPr/>
        </p:nvSpPr>
        <p:spPr>
          <a:xfrm>
            <a:off x="4315200" y="911472"/>
            <a:ext cx="1408800" cy="471900"/>
          </a:xfrm>
          <a:prstGeom prst="wedgeRectCallout">
            <a:avLst>
              <a:gd fmla="val -1605" name="adj1"/>
              <a:gd fmla="val 118421" name="adj2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a0fc9b92c_0_405"/>
          <p:cNvSpPr/>
          <p:nvPr/>
        </p:nvSpPr>
        <p:spPr>
          <a:xfrm>
            <a:off x="215516" y="177378"/>
            <a:ext cx="8712900" cy="4788600"/>
          </a:xfrm>
          <a:prstGeom prst="frame">
            <a:avLst>
              <a:gd fmla="val 89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aa0fc9b92c_0_405"/>
          <p:cNvSpPr txBox="1"/>
          <p:nvPr/>
        </p:nvSpPr>
        <p:spPr>
          <a:xfrm>
            <a:off x="6629591" y="177378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aa0fc9b92c_0_405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aa0fc9b92c_0_405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aa0fc9b92c_0_405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a0fc9b92c_0_405"/>
          <p:cNvSpPr/>
          <p:nvPr/>
        </p:nvSpPr>
        <p:spPr>
          <a:xfrm>
            <a:off x="6629591" y="-1461"/>
            <a:ext cx="2016300" cy="7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aa0fc9b92c_0_405"/>
          <p:cNvSpPr txBox="1"/>
          <p:nvPr/>
        </p:nvSpPr>
        <p:spPr>
          <a:xfrm>
            <a:off x="6772392" y="188501"/>
            <a:ext cx="20859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aa0fc9b92c_0_405"/>
          <p:cNvSpPr txBox="1"/>
          <p:nvPr/>
        </p:nvSpPr>
        <p:spPr>
          <a:xfrm>
            <a:off x="828085" y="748688"/>
            <a:ext cx="766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aa0fc9b92c_0_405"/>
          <p:cNvSpPr txBox="1"/>
          <p:nvPr/>
        </p:nvSpPr>
        <p:spPr>
          <a:xfrm>
            <a:off x="351791" y="4589189"/>
            <a:ext cx="71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</a:t>
            </a:r>
            <a:r>
              <a:rPr b="0" i="0" lang="en-US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https://paperswithcode.com/task/session-based-recommendations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a0fc9b92c_0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264" y="1042170"/>
            <a:ext cx="5927313" cy="34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c74ab3e5_0_375"/>
          <p:cNvSpPr txBox="1"/>
          <p:nvPr>
            <p:ph idx="1" type="body"/>
          </p:nvPr>
        </p:nvSpPr>
        <p:spPr>
          <a:xfrm>
            <a:off x="1403648" y="3029108"/>
            <a:ext cx="6509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/>
              <a:t>Graph Embedding</a:t>
            </a:r>
            <a:endParaRPr/>
          </a:p>
        </p:txBody>
      </p:sp>
      <p:sp>
        <p:nvSpPr>
          <p:cNvPr id="229" name="Google Shape;229;gb2c74ab3e5_0_375"/>
          <p:cNvSpPr txBox="1"/>
          <p:nvPr>
            <p:ph idx="2" type="body"/>
          </p:nvPr>
        </p:nvSpPr>
        <p:spPr>
          <a:xfrm>
            <a:off x="2024261" y="3635787"/>
            <a:ext cx="5090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How to do Graph Embedding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