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475" r:id="rId2"/>
    <p:sldId id="525" r:id="rId3"/>
    <p:sldId id="526" r:id="rId4"/>
    <p:sldId id="522" r:id="rId5"/>
    <p:sldId id="523" r:id="rId6"/>
    <p:sldId id="509" r:id="rId7"/>
    <p:sldId id="512" r:id="rId8"/>
    <p:sldId id="519" r:id="rId9"/>
    <p:sldId id="501" r:id="rId10"/>
    <p:sldId id="527" r:id="rId11"/>
  </p:sldIdLst>
  <p:sldSz cx="9144000" cy="5143500" type="screen16x9"/>
  <p:notesSz cx="6858000" cy="9144000"/>
  <p:defaultTextStyle>
    <a:defPPr>
      <a:defRPr lang="en-US"/>
    </a:defPPr>
    <a:lvl1pPr marL="0" algn="l" defTabSz="910618" rtl="0" eaLnBrk="1" latinLnBrk="0" hangingPunct="1">
      <a:defRPr sz="1800" kern="1200">
        <a:solidFill>
          <a:schemeClr val="tx1"/>
        </a:solidFill>
        <a:latin typeface="+mn-lt"/>
        <a:ea typeface="+mn-ea"/>
        <a:cs typeface="+mn-cs"/>
      </a:defRPr>
    </a:lvl1pPr>
    <a:lvl2pPr marL="455309" algn="l" defTabSz="910618" rtl="0" eaLnBrk="1" latinLnBrk="0" hangingPunct="1">
      <a:defRPr sz="1800" kern="1200">
        <a:solidFill>
          <a:schemeClr val="tx1"/>
        </a:solidFill>
        <a:latin typeface="+mn-lt"/>
        <a:ea typeface="+mn-ea"/>
        <a:cs typeface="+mn-cs"/>
      </a:defRPr>
    </a:lvl2pPr>
    <a:lvl3pPr marL="910618" algn="l" defTabSz="910618" rtl="0" eaLnBrk="1" latinLnBrk="0" hangingPunct="1">
      <a:defRPr sz="1800" kern="1200">
        <a:solidFill>
          <a:schemeClr val="tx1"/>
        </a:solidFill>
        <a:latin typeface="+mn-lt"/>
        <a:ea typeface="+mn-ea"/>
        <a:cs typeface="+mn-cs"/>
      </a:defRPr>
    </a:lvl3pPr>
    <a:lvl4pPr marL="1365916" algn="l" defTabSz="910618" rtl="0" eaLnBrk="1" latinLnBrk="0" hangingPunct="1">
      <a:defRPr sz="1800" kern="1200">
        <a:solidFill>
          <a:schemeClr val="tx1"/>
        </a:solidFill>
        <a:latin typeface="+mn-lt"/>
        <a:ea typeface="+mn-ea"/>
        <a:cs typeface="+mn-cs"/>
      </a:defRPr>
    </a:lvl4pPr>
    <a:lvl5pPr marL="1821226" algn="l" defTabSz="910618" rtl="0" eaLnBrk="1" latinLnBrk="0" hangingPunct="1">
      <a:defRPr sz="1800" kern="1200">
        <a:solidFill>
          <a:schemeClr val="tx1"/>
        </a:solidFill>
        <a:latin typeface="+mn-lt"/>
        <a:ea typeface="+mn-ea"/>
        <a:cs typeface="+mn-cs"/>
      </a:defRPr>
    </a:lvl5pPr>
    <a:lvl6pPr marL="2276529" algn="l" defTabSz="910618" rtl="0" eaLnBrk="1" latinLnBrk="0" hangingPunct="1">
      <a:defRPr sz="1800" kern="1200">
        <a:solidFill>
          <a:schemeClr val="tx1"/>
        </a:solidFill>
        <a:latin typeface="+mn-lt"/>
        <a:ea typeface="+mn-ea"/>
        <a:cs typeface="+mn-cs"/>
      </a:defRPr>
    </a:lvl6pPr>
    <a:lvl7pPr marL="2731834" algn="l" defTabSz="910618" rtl="0" eaLnBrk="1" latinLnBrk="0" hangingPunct="1">
      <a:defRPr sz="1800" kern="1200">
        <a:solidFill>
          <a:schemeClr val="tx1"/>
        </a:solidFill>
        <a:latin typeface="+mn-lt"/>
        <a:ea typeface="+mn-ea"/>
        <a:cs typeface="+mn-cs"/>
      </a:defRPr>
    </a:lvl7pPr>
    <a:lvl8pPr marL="3187137" algn="l" defTabSz="910618" rtl="0" eaLnBrk="1" latinLnBrk="0" hangingPunct="1">
      <a:defRPr sz="1800" kern="1200">
        <a:solidFill>
          <a:schemeClr val="tx1"/>
        </a:solidFill>
        <a:latin typeface="+mn-lt"/>
        <a:ea typeface="+mn-ea"/>
        <a:cs typeface="+mn-cs"/>
      </a:defRPr>
    </a:lvl8pPr>
    <a:lvl9pPr marL="3642445" algn="l" defTabSz="91061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5B1F115-A905-4A50-8D1D-6A29687A1FEC}">
          <p14:sldIdLst>
            <p14:sldId id="475"/>
            <p14:sldId id="525"/>
            <p14:sldId id="526"/>
            <p14:sldId id="522"/>
            <p14:sldId id="523"/>
            <p14:sldId id="509"/>
            <p14:sldId id="512"/>
            <p14:sldId id="519"/>
            <p14:sldId id="501"/>
            <p14:sldId id="527"/>
          </p14:sldIdLst>
        </p14:section>
      </p14:sectionLst>
    </p:ext>
    <p:ext uri="{EFAFB233-063F-42B5-8137-9DF3F51BA10A}">
      <p15:sldGuideLst xmlns:p15="http://schemas.microsoft.com/office/powerpoint/2012/main">
        <p15:guide id="1" orient="horz" pos="1692" userDrawn="1">
          <p15:clr>
            <a:srgbClr val="A4A3A4"/>
          </p15:clr>
        </p15:guide>
        <p15:guide id="2" pos="2880">
          <p15:clr>
            <a:srgbClr val="A4A3A4"/>
          </p15:clr>
        </p15:guide>
        <p15:guide id="3" pos="768" userDrawn="1">
          <p15:clr>
            <a:srgbClr val="A4A3A4"/>
          </p15:clr>
        </p15:guide>
        <p15:guide id="4" pos="17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mas, Andrea" initials="SA" lastIdx="1" clrIdx="0"/>
  <p:cmAuthor id="7" name="Twogood, Chris" initials="TC [12]" lastIdx="1" clrIdx="7"/>
  <p:cmAuthor id="1" name="Chris Twogood" initials="" lastIdx="25" clrIdx="1"/>
  <p:cmAuthor id="8" name="Twogood, Chris" initials="TC [13]" lastIdx="1" clrIdx="8"/>
  <p:cmAuthor id="2" name="Twogood, Chris" initials="TC [2]" lastIdx="1" clrIdx="2"/>
  <p:cmAuthor id="9" name="Twogood, Chris" initials="TC" lastIdx="4" clrIdx="9"/>
  <p:cmAuthor id="3" name="Twogood, Chris" initials="TC [4]" lastIdx="1" clrIdx="3"/>
  <p:cmAuthor id="10" name="Thatcher, Cindy" initials="CT" lastIdx="8" clrIdx="10"/>
  <p:cmAuthor id="4" name="Twogood, Chris" initials="TC [8]" lastIdx="1" clrIdx="4"/>
  <p:cmAuthor id="5" name="Twogood, Chris" initials="TC [9]" lastIdx="1" clrIdx="5"/>
  <p:cmAuthor id="6" name="Twogood, Chris" initials="TC [11]" lastIdx="1"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881D"/>
    <a:srgbClr val="DB892F"/>
    <a:srgbClr val="DC7B1F"/>
    <a:srgbClr val="E79237"/>
    <a:srgbClr val="37A6C4"/>
    <a:srgbClr val="FFFFFF"/>
    <a:srgbClr val="2E7EBE"/>
    <a:srgbClr val="2B79BB"/>
    <a:srgbClr val="5F6062"/>
    <a:srgbClr val="0079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57" autoAdjust="0"/>
    <p:restoredTop sz="93205" autoAdjust="0"/>
  </p:normalViewPr>
  <p:slideViewPr>
    <p:cSldViewPr snapToGrid="0" snapToObjects="1">
      <p:cViewPr varScale="1">
        <p:scale>
          <a:sx n="79" d="100"/>
          <a:sy n="79" d="100"/>
        </p:scale>
        <p:origin x="725" y="62"/>
      </p:cViewPr>
      <p:guideLst>
        <p:guide orient="horz" pos="1692"/>
        <p:guide pos="2880"/>
        <p:guide pos="768"/>
        <p:guide pos="1764"/>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p:scale>
          <a:sx n="80" d="100"/>
          <a:sy n="80" d="100"/>
        </p:scale>
        <p:origin x="-2586" y="6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610C0E-43C4-4C6B-ADC3-72FEA0A55427}" type="datetimeFigureOut">
              <a:rPr lang="en-US" smtClean="0"/>
              <a:pPr/>
              <a:t>9/15/2017</a:t>
            </a:fld>
            <a:endParaRPr lang="en-US" dirty="0"/>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dirty="0">
                <a:solidFill>
                  <a:schemeClr val="bg2"/>
                </a:solidFill>
              </a:rPr>
              <a:t>© 2015 Teradata</a:t>
            </a: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FEA1FF-4A34-4477-ABDE-9C72F8F54362}" type="datetimeFigureOut">
              <a:rPr lang="en-US" smtClean="0"/>
              <a:pPr/>
              <a:t>9/15/2017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dirty="0"/>
              <a:t>© 2015 Teradata</a:t>
            </a:r>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2318" indent="-172318" algn="l" defTabSz="910618"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2986" indent="-110672" algn="l" defTabSz="910618"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399976" indent="-116993" algn="l" defTabSz="910618"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0637" indent="-110672" algn="l" defTabSz="910618"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27628" indent="-116993" algn="l" defTabSz="910618"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76529" algn="l" defTabSz="910618" rtl="0" eaLnBrk="1" latinLnBrk="0" hangingPunct="1">
      <a:defRPr sz="1200" kern="1200">
        <a:solidFill>
          <a:schemeClr val="tx1"/>
        </a:solidFill>
        <a:latin typeface="+mn-lt"/>
        <a:ea typeface="+mn-ea"/>
        <a:cs typeface="+mn-cs"/>
      </a:defRPr>
    </a:lvl6pPr>
    <a:lvl7pPr marL="2731834" algn="l" defTabSz="910618" rtl="0" eaLnBrk="1" latinLnBrk="0" hangingPunct="1">
      <a:defRPr sz="1200" kern="1200">
        <a:solidFill>
          <a:schemeClr val="tx1"/>
        </a:solidFill>
        <a:latin typeface="+mn-lt"/>
        <a:ea typeface="+mn-ea"/>
        <a:cs typeface="+mn-cs"/>
      </a:defRPr>
    </a:lvl7pPr>
    <a:lvl8pPr marL="3187137" algn="l" defTabSz="910618" rtl="0" eaLnBrk="1" latinLnBrk="0" hangingPunct="1">
      <a:defRPr sz="1200" kern="1200">
        <a:solidFill>
          <a:schemeClr val="tx1"/>
        </a:solidFill>
        <a:latin typeface="+mn-lt"/>
        <a:ea typeface="+mn-ea"/>
        <a:cs typeface="+mn-cs"/>
      </a:defRPr>
    </a:lvl8pPr>
    <a:lvl9pPr marL="3642445" algn="l" defTabSz="9106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Footer Placeholder 3"/>
          <p:cNvSpPr>
            <a:spLocks noGrp="1"/>
          </p:cNvSpPr>
          <p:nvPr>
            <p:ph type="ftr" sz="quarter" idx="10"/>
          </p:nvPr>
        </p:nvSpPr>
        <p:spPr/>
        <p:txBody>
          <a:bodyPr/>
          <a:lstStyle/>
          <a:p>
            <a:r>
              <a:rPr lang="en-US" dirty="0"/>
              <a:t>© 2015 Teradata</a:t>
            </a:r>
          </a:p>
        </p:txBody>
      </p:sp>
    </p:spTree>
    <p:extLst>
      <p:ext uri="{BB962C8B-B14F-4D97-AF65-F5344CB8AC3E}">
        <p14:creationId xmlns:p14="http://schemas.microsoft.com/office/powerpoint/2010/main" val="3928081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194425" cy="34845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6C93E3-C923-4F67-B1BF-AD6043085822}" type="slidenum">
              <a:rPr lang="en-US" smtClean="0"/>
              <a:t>2</a:t>
            </a:fld>
            <a:endParaRPr lang="en-US" dirty="0"/>
          </a:p>
        </p:txBody>
      </p:sp>
    </p:spTree>
    <p:extLst>
      <p:ext uri="{BB962C8B-B14F-4D97-AF65-F5344CB8AC3E}">
        <p14:creationId xmlns:p14="http://schemas.microsoft.com/office/powerpoint/2010/main" val="973987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194425" cy="34845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6C93E3-C923-4F67-B1BF-AD6043085822}" type="slidenum">
              <a:rPr lang="en-US" smtClean="0"/>
              <a:t>3</a:t>
            </a:fld>
            <a:endParaRPr lang="en-US" dirty="0"/>
          </a:p>
        </p:txBody>
      </p:sp>
    </p:spTree>
    <p:extLst>
      <p:ext uri="{BB962C8B-B14F-4D97-AF65-F5344CB8AC3E}">
        <p14:creationId xmlns:p14="http://schemas.microsoft.com/office/powerpoint/2010/main" val="420480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Footer Placeholder 3"/>
          <p:cNvSpPr>
            <a:spLocks noGrp="1"/>
          </p:cNvSpPr>
          <p:nvPr>
            <p:ph type="ftr" sz="quarter" idx="10"/>
          </p:nvPr>
        </p:nvSpPr>
        <p:spPr/>
        <p:txBody>
          <a:bodyPr/>
          <a:lstStyle/>
          <a:p>
            <a:r>
              <a:rPr lang="en-US"/>
              <a:t>© 2015 Teradata</a:t>
            </a:r>
            <a:endParaRPr lang="en-US" dirty="0"/>
          </a:p>
        </p:txBody>
      </p:sp>
    </p:spTree>
    <p:extLst>
      <p:ext uri="{BB962C8B-B14F-4D97-AF65-F5344CB8AC3E}">
        <p14:creationId xmlns:p14="http://schemas.microsoft.com/office/powerpoint/2010/main" val="3308125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u="sng" dirty="0"/>
              <a:t>A RACE engagement can take on many forms…there’s nothing set in stone in how one can leverage</a:t>
            </a:r>
            <a:r>
              <a:rPr lang="en-US" u="sng" baseline="0" dirty="0"/>
              <a:t> the RACE process methodology. For some engagements it may begin simple with an analytical assessment which could lead to a POV engagement for example. For others, a company may want us to come in to begin a POV engagement using customer data to validate, or invalidate their hypothesis. It really depends on what challenges we are being asked to help with. Moreover, process and organizational readiness assessments or </a:t>
            </a:r>
            <a:r>
              <a:rPr lang="en-US" u="sng" baseline="0" dirty="0" err="1"/>
              <a:t>healthchecks</a:t>
            </a:r>
            <a:r>
              <a:rPr lang="en-US" u="sng" baseline="0" dirty="0"/>
              <a:t> can be performed using the same RACE methodology and adapting as necessary. In short, our BVF and supporting methodologies frameworks are agile and flexible to meet client needs.</a:t>
            </a:r>
            <a:endParaRPr lang="en-US" u="sng" dirty="0"/>
          </a:p>
          <a:p>
            <a:pPr marL="0" indent="0">
              <a:buNone/>
            </a:pPr>
            <a:endParaRPr lang="en-US" u="sng" dirty="0"/>
          </a:p>
          <a:p>
            <a:pPr marL="0" indent="0">
              <a:buNone/>
            </a:pPr>
            <a:r>
              <a:rPr lang="en-US" u="sng" dirty="0"/>
              <a:t>On example</a:t>
            </a:r>
            <a:r>
              <a:rPr lang="en-US" u="sng" baseline="0" dirty="0"/>
              <a:t> is shown here.</a:t>
            </a:r>
          </a:p>
          <a:p>
            <a:pPr marL="0" indent="0">
              <a:buNone/>
            </a:pPr>
            <a:r>
              <a:rPr lang="en-US" dirty="0"/>
              <a:t>6 weeks from start to finish, rather than 12 or 15. Because we start at week 5, not week 1.</a:t>
            </a:r>
            <a:endParaRPr lang="en-US" b="1" dirty="0"/>
          </a:p>
          <a:p>
            <a:pPr lvl="0">
              <a:buFont typeface="Arial" charset="0"/>
              <a:buChar char="•"/>
            </a:pPr>
            <a:r>
              <a:rPr lang="en-US" b="1" dirty="0"/>
              <a:t>Week 1 – Document the use case (i.e. reduce churn). </a:t>
            </a:r>
            <a:r>
              <a:rPr lang="en-US" dirty="0"/>
              <a:t>Fuses business consulting acumen with data science and data management to align around a use case and prove the value/outcome.</a:t>
            </a:r>
          </a:p>
          <a:p>
            <a:pPr lvl="0">
              <a:buFont typeface="Arial" charset="0"/>
              <a:buChar char="•"/>
            </a:pPr>
            <a:r>
              <a:rPr lang="en-US" b="1" dirty="0"/>
              <a:t>Weeks 2 – 5: </a:t>
            </a:r>
            <a:r>
              <a:rPr lang="en-US" dirty="0"/>
              <a:t>Load the data, fuse the analytics, finalize the insights, examine potential opportunities for increasing business value </a:t>
            </a:r>
          </a:p>
          <a:p>
            <a:pPr lvl="0">
              <a:buFont typeface="Arial" charset="0"/>
              <a:buChar char="•"/>
            </a:pPr>
            <a:r>
              <a:rPr lang="en-US" b="1" dirty="0"/>
              <a:t>Week 6: Evaluate. </a:t>
            </a:r>
            <a:r>
              <a:rPr lang="en-US" dirty="0"/>
              <a:t>What can be done to help you achieve the outcomes that matter most to you? </a:t>
            </a:r>
          </a:p>
          <a:p>
            <a:pPr marL="0" lvl="0" indent="0">
              <a:buNone/>
            </a:pPr>
            <a:r>
              <a:rPr lang="en-US" dirty="0"/>
              <a:t>In many cases, companies request several RACEs to be done, and several use cases to be identified and mapped, and then have the consultants create a roadmap for growth. Which one of these use cases should you tackle first, second, third, </a:t>
            </a:r>
            <a:r>
              <a:rPr lang="en-US" dirty="0" err="1"/>
              <a:t>etc</a:t>
            </a:r>
            <a:r>
              <a:rPr lang="mr-IN" dirty="0"/>
              <a:t>…</a:t>
            </a:r>
            <a:endParaRPr lang="en-US" dirty="0"/>
          </a:p>
          <a:p>
            <a:pPr marL="0" lvl="0" indent="0">
              <a:buNone/>
            </a:pPr>
            <a:endParaRPr lang="en-US" dirty="0"/>
          </a:p>
          <a:p>
            <a:pPr marL="0" marR="0" lvl="0" indent="0" algn="l" defTabSz="914400" rtl="0" eaLnBrk="1" fontAlgn="auto" latinLnBrk="0" hangingPunct="1">
              <a:lnSpc>
                <a:spcPct val="95000"/>
              </a:lnSpc>
              <a:spcBef>
                <a:spcPts val="400"/>
              </a:spcBef>
              <a:spcAft>
                <a:spcPts val="0"/>
              </a:spcAft>
              <a:buClrTx/>
              <a:buSzTx/>
              <a:buFont typeface="Arial" panose="020B0604020202020204" pitchFamily="34" charset="0"/>
              <a:buNone/>
              <a:tabLst/>
              <a:defRPr/>
            </a:pPr>
            <a:r>
              <a:rPr kumimoji="0" lang="en-US" sz="1200" i="0" u="none" strike="noStrike" kern="0" cap="none" normalizeH="0" baseline="0" noProof="0" dirty="0">
                <a:ln>
                  <a:noFill/>
                </a:ln>
                <a:solidFill>
                  <a:schemeClr val="bg2">
                    <a:lumMod val="25000"/>
                  </a:schemeClr>
                </a:solidFill>
                <a:effectLst/>
                <a:uLnTx/>
                <a:uFillTx/>
              </a:rPr>
              <a:t>Fuses business consulting acumen</a:t>
            </a:r>
            <a:r>
              <a:rPr lang="en-US" sz="1200" kern="0" noProof="0" dirty="0">
                <a:solidFill>
                  <a:schemeClr val="bg2">
                    <a:lumMod val="25000"/>
                  </a:schemeClr>
                </a:solidFill>
              </a:rPr>
              <a:t> </a:t>
            </a:r>
            <a:r>
              <a:rPr kumimoji="0" lang="en-US" sz="1200" i="0" u="none" strike="noStrike" kern="0" cap="none" normalizeH="0" baseline="0" noProof="0" dirty="0">
                <a:ln>
                  <a:noFill/>
                </a:ln>
                <a:solidFill>
                  <a:schemeClr val="bg2">
                    <a:lumMod val="25000"/>
                  </a:schemeClr>
                </a:solidFill>
                <a:effectLst/>
                <a:uLnTx/>
                <a:uFillTx/>
              </a:rPr>
              <a:t>to align</a:t>
            </a:r>
            <a:r>
              <a:rPr lang="en-US" sz="1200" kern="0" dirty="0">
                <a:solidFill>
                  <a:schemeClr val="bg2">
                    <a:lumMod val="25000"/>
                  </a:schemeClr>
                </a:solidFill>
              </a:rPr>
              <a:t> </a:t>
            </a:r>
            <a:r>
              <a:rPr kumimoji="0" lang="en-US" sz="1200" i="0" u="none" strike="noStrike" kern="0" cap="none" normalizeH="0" noProof="0" dirty="0">
                <a:ln>
                  <a:noFill/>
                </a:ln>
                <a:solidFill>
                  <a:schemeClr val="bg2">
                    <a:lumMod val="25000"/>
                  </a:schemeClr>
                </a:solidFill>
                <a:effectLst/>
                <a:uLnTx/>
                <a:uFillTx/>
              </a:rPr>
              <a:t>around </a:t>
            </a:r>
            <a:r>
              <a:rPr lang="en-US" sz="1200" kern="0" dirty="0">
                <a:solidFill>
                  <a:schemeClr val="bg2">
                    <a:lumMod val="25000"/>
                  </a:schemeClr>
                </a:solidFill>
              </a:rPr>
              <a:t>focused </a:t>
            </a:r>
            <a:r>
              <a:rPr kumimoji="0" lang="en-US" sz="1200" i="0" u="none" strike="noStrike" kern="0" cap="none" normalizeH="0" noProof="0" dirty="0">
                <a:ln>
                  <a:noFill/>
                </a:ln>
                <a:solidFill>
                  <a:schemeClr val="bg2">
                    <a:lumMod val="25000"/>
                  </a:schemeClr>
                </a:solidFill>
                <a:effectLst/>
                <a:uLnTx/>
                <a:uFillTx/>
              </a:rPr>
              <a:t>use case(s) </a:t>
            </a:r>
            <a:r>
              <a:rPr lang="en-US" sz="1200" kern="0" dirty="0">
                <a:solidFill>
                  <a:schemeClr val="bg2">
                    <a:lumMod val="25000"/>
                  </a:schemeClr>
                </a:solidFill>
              </a:rPr>
              <a:t>to</a:t>
            </a:r>
            <a:r>
              <a:rPr kumimoji="0" lang="en-US" sz="1200" i="0" u="none" strike="noStrike" kern="0" cap="none" normalizeH="0" noProof="0" dirty="0">
                <a:ln>
                  <a:noFill/>
                </a:ln>
                <a:solidFill>
                  <a:schemeClr val="bg2">
                    <a:lumMod val="25000"/>
                  </a:schemeClr>
                </a:solidFill>
                <a:effectLst/>
                <a:uLnTx/>
                <a:uFillTx/>
              </a:rPr>
              <a:t> prove  the value/outcome</a:t>
            </a:r>
            <a:endParaRPr kumimoji="0" lang="en-US" sz="1200" i="0" u="none" strike="noStrike" kern="0" cap="none" normalizeH="0" baseline="0" noProof="0" dirty="0">
              <a:ln>
                <a:noFill/>
              </a:ln>
              <a:solidFill>
                <a:schemeClr val="bg2">
                  <a:lumMod val="25000"/>
                </a:schemeClr>
              </a:solidFill>
              <a:effectLst/>
              <a:uLnTx/>
              <a:uFillTx/>
            </a:endParaRPr>
          </a:p>
          <a:p>
            <a:pPr marL="0" lvl="0" indent="0">
              <a:buNone/>
            </a:pPr>
            <a:endParaRPr lang="en-US" dirty="0"/>
          </a:p>
        </p:txBody>
      </p:sp>
      <p:sp>
        <p:nvSpPr>
          <p:cNvPr id="4" name="Footer Placeholder 3"/>
          <p:cNvSpPr>
            <a:spLocks noGrp="1"/>
          </p:cNvSpPr>
          <p:nvPr>
            <p:ph type="ftr" sz="quarter" idx="10"/>
          </p:nvPr>
        </p:nvSpPr>
        <p:spPr/>
        <p:txBody>
          <a:bodyPr/>
          <a:lstStyle/>
          <a:p>
            <a:r>
              <a:rPr lang="en-US" dirty="0"/>
              <a:t>© 2015 Teradata</a:t>
            </a:r>
          </a:p>
        </p:txBody>
      </p:sp>
    </p:spTree>
    <p:extLst>
      <p:ext uri="{BB962C8B-B14F-4D97-AF65-F5344CB8AC3E}">
        <p14:creationId xmlns:p14="http://schemas.microsoft.com/office/powerpoint/2010/main" val="302957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4250" y="1"/>
            <a:ext cx="9148250" cy="5143500"/>
          </a:xfrm>
          <a:prstGeom prst="rect">
            <a:avLst/>
          </a:prstGeom>
        </p:spPr>
      </p:pic>
      <p:sp>
        <p:nvSpPr>
          <p:cNvPr id="10" name="Text Placeholder 9"/>
          <p:cNvSpPr>
            <a:spLocks noGrp="1"/>
          </p:cNvSpPr>
          <p:nvPr>
            <p:ph type="body" sz="quarter" idx="10" hasCustomPrompt="1"/>
          </p:nvPr>
        </p:nvSpPr>
        <p:spPr bwMode="gray">
          <a:xfrm>
            <a:off x="0" y="1765763"/>
            <a:ext cx="9144000" cy="1611980"/>
          </a:xfrm>
          <a:solidFill>
            <a:schemeClr val="accent1">
              <a:alpha val="90000"/>
            </a:schemeClr>
          </a:solidFill>
        </p:spPr>
        <p:txBody>
          <a:bodyPr lIns="455309" tIns="136590" rIns="455309" bIns="136590" anchor="ctr" anchorCtr="1">
            <a:spAutoFit/>
          </a:bodyPr>
          <a:lstStyle>
            <a:lvl1pPr marL="0" indent="0" algn="ctr">
              <a:lnSpc>
                <a:spcPct val="85000"/>
              </a:lnSpc>
              <a:spcBef>
                <a:spcPts val="200"/>
              </a:spcBef>
              <a:spcAft>
                <a:spcPts val="200"/>
              </a:spcAft>
              <a:buFont typeface="Arial" panose="020B0604020202020204" pitchFamily="34" charset="0"/>
              <a:buChar char="​"/>
              <a:tabLst>
                <a:tab pos="455309"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userDrawn="1"/>
        </p:nvSpPr>
        <p:spPr bwMode="gray">
          <a:xfrm>
            <a:off x="457201"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068" tIns="45532" rIns="91068" bIns="45532" rtlCol="0" anchor="ctr"/>
          <a:lstStyle/>
          <a:p>
            <a:pPr algn="ctr"/>
            <a:endParaRPr lang="en-US" dirty="0"/>
          </a:p>
        </p:txBody>
      </p:sp>
      <p:grpSp>
        <p:nvGrpSpPr>
          <p:cNvPr id="12" name="Group 4"/>
          <p:cNvGrpSpPr>
            <a:grpSpLocks noChangeAspect="1"/>
          </p:cNvGrpSpPr>
          <p:nvPr userDrawn="1"/>
        </p:nvGrpSpPr>
        <p:grpSpPr bwMode="auto">
          <a:xfrm>
            <a:off x="994117" y="305496"/>
            <a:ext cx="1362335"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1345045"/>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0618"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
        <p:nvSpPr>
          <p:cNvPr id="5" name="Footer Placeholder 22"/>
          <p:cNvSpPr>
            <a:spLocks noGrp="1"/>
          </p:cNvSpPr>
          <p:nvPr>
            <p:ph type="ftr" sz="quarter" idx="3"/>
          </p:nvPr>
        </p:nvSpPr>
        <p:spPr bwMode="gray">
          <a:xfrm>
            <a:off x="320040" y="4832604"/>
            <a:ext cx="2273299" cy="204983"/>
          </a:xfrm>
          <a:prstGeom prst="rect">
            <a:avLst/>
          </a:prstGeom>
        </p:spPr>
        <p:txBody>
          <a:bodyPr lIns="91068" tIns="45532" rIns="91068" bIns="45532"/>
          <a:lstStyle>
            <a:lvl1pPr>
              <a:defRPr sz="600">
                <a:solidFill>
                  <a:schemeClr val="bg2">
                    <a:lumMod val="75000"/>
                  </a:schemeClr>
                </a:solidFill>
              </a:defRPr>
            </a:lvl1pPr>
          </a:lstStyle>
          <a:p>
            <a:r>
              <a:rPr lang="en-US"/>
              <a:t>© 2017 Think Big Analytics, Teradata</a:t>
            </a:r>
            <a:endParaRPr lang="en-US" dirty="0"/>
          </a:p>
        </p:txBody>
      </p:sp>
    </p:spTree>
    <p:extLst>
      <p:ext uri="{BB962C8B-B14F-4D97-AF65-F5344CB8AC3E}">
        <p14:creationId xmlns:p14="http://schemas.microsoft.com/office/powerpoint/2010/main" val="373906937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514722" y="777241"/>
            <a:ext cx="5629278" cy="914400"/>
          </a:xfrm>
          <a:solidFill>
            <a:srgbClr val="0079DB"/>
          </a:solidFill>
        </p:spPr>
        <p:txBody>
          <a:bodyPr wrap="square" lIns="227643" tIns="136590" rIns="455309" bIns="227643" anchor="b" anchorCtr="0">
            <a:noAutofit/>
          </a:bodyPr>
          <a:lstStyle>
            <a:lvl1pPr marL="0" indent="0" algn="l">
              <a:lnSpc>
                <a:spcPct val="85000"/>
              </a:lnSpc>
              <a:spcBef>
                <a:spcPts val="200"/>
              </a:spcBef>
              <a:spcAft>
                <a:spcPts val="200"/>
              </a:spcAft>
              <a:buFont typeface="Arial" panose="020B0604020202020204" pitchFamily="34" charset="0"/>
              <a:buChar char="​"/>
              <a:tabLst>
                <a:tab pos="455309" algn="l"/>
              </a:tabLst>
              <a:defRPr sz="2200">
                <a:solidFill>
                  <a:schemeClr val="bg1"/>
                </a:solidFill>
              </a:defRPr>
            </a:lvl1pPr>
            <a:lvl2pPr marL="0" indent="0" algn="l">
              <a:lnSpc>
                <a:spcPct val="85000"/>
              </a:lnSpc>
              <a:spcBef>
                <a:spcPts val="0"/>
              </a:spcBef>
              <a:spcAft>
                <a:spcPts val="200"/>
              </a:spcAft>
              <a:buFont typeface="Arial" panose="020B0604020202020204" pitchFamily="34" charset="0"/>
              <a:buChar char="​"/>
              <a:defRPr sz="18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Click To Edit Master Text Styles</a:t>
            </a:r>
          </a:p>
        </p:txBody>
      </p:sp>
      <p:sp>
        <p:nvSpPr>
          <p:cNvPr id="6" name="Picture Placeholder 4"/>
          <p:cNvSpPr>
            <a:spLocks noGrp="1"/>
          </p:cNvSpPr>
          <p:nvPr>
            <p:ph type="pic" sz="quarter" idx="14"/>
          </p:nvPr>
        </p:nvSpPr>
        <p:spPr>
          <a:xfrm>
            <a:off x="0" y="0"/>
            <a:ext cx="2971800" cy="5143500"/>
          </a:xfrm>
        </p:spPr>
        <p:txBody>
          <a:bodyPr anchor="t">
            <a:normAutofit/>
          </a:bodyPr>
          <a:lstStyle>
            <a:lvl1pPr marL="0" indent="0" algn="ctr">
              <a:buFontTx/>
              <a:buNone/>
              <a:defRPr sz="1600"/>
            </a:lvl1pPr>
          </a:lstStyle>
          <a:p>
            <a:r>
              <a:rPr lang="en-US" dirty="0"/>
              <a:t>Drag picture to placeholder or click icon to add</a:t>
            </a:r>
          </a:p>
        </p:txBody>
      </p:sp>
      <p:sp>
        <p:nvSpPr>
          <p:cNvPr id="10" name="Content Placeholder 2"/>
          <p:cNvSpPr>
            <a:spLocks noGrp="1"/>
          </p:cNvSpPr>
          <p:nvPr>
            <p:ph idx="12"/>
          </p:nvPr>
        </p:nvSpPr>
        <p:spPr bwMode="gray">
          <a:xfrm>
            <a:off x="3511296" y="1878314"/>
            <a:ext cx="5146943" cy="2783250"/>
          </a:xfrm>
        </p:spPr>
        <p:txBody>
          <a:bodyPr>
            <a:noAutofit/>
          </a:bodyPr>
          <a:lstStyle>
            <a:lvl1pPr>
              <a:spcBef>
                <a:spcPts val="400"/>
              </a:spcBef>
              <a:spcAft>
                <a:spcPts val="200"/>
              </a:spcAft>
              <a:defRPr sz="1800"/>
            </a:lvl1pPr>
            <a:lvl2pPr marL="513801" indent="-229231">
              <a:spcBef>
                <a:spcPts val="200"/>
              </a:spcBef>
              <a:spcAft>
                <a:spcPts val="200"/>
              </a:spcAft>
              <a:defRPr sz="1600"/>
            </a:lvl2pPr>
            <a:lvl3pPr marL="684540" indent="-170745">
              <a:spcBef>
                <a:spcPts val="200"/>
              </a:spcBef>
              <a:spcAft>
                <a:spcPts val="200"/>
              </a:spcAft>
              <a:defRPr sz="1400"/>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4" name="Picture Placeholder 3"/>
          <p:cNvSpPr>
            <a:spLocks noGrp="1"/>
          </p:cNvSpPr>
          <p:nvPr>
            <p:ph type="pic" sz="quarter" idx="18" hasCustomPrompt="1"/>
          </p:nvPr>
        </p:nvSpPr>
        <p:spPr>
          <a:xfrm>
            <a:off x="3505200" y="73152"/>
            <a:ext cx="1371600" cy="621792"/>
          </a:xfrm>
        </p:spPr>
        <p:txBody>
          <a:bodyPr anchor="ctr">
            <a:normAutofit/>
          </a:bodyPr>
          <a:lstStyle>
            <a:lvl1pPr marL="0" indent="0" algn="ctr">
              <a:buFontTx/>
              <a:buNone/>
              <a:defRPr sz="900" baseline="0">
                <a:solidFill>
                  <a:schemeClr val="tx1"/>
                </a:solidFill>
              </a:defRPr>
            </a:lvl1pPr>
          </a:lstStyle>
          <a:p>
            <a:r>
              <a:rPr lang="en-US" dirty="0"/>
              <a:t>Insert Case Study Logo</a:t>
            </a:r>
          </a:p>
        </p:txBody>
      </p:sp>
      <p:sp>
        <p:nvSpPr>
          <p:cNvPr id="8" name="Footer Placeholder 22"/>
          <p:cNvSpPr>
            <a:spLocks noGrp="1"/>
          </p:cNvSpPr>
          <p:nvPr>
            <p:ph type="ftr" sz="quarter" idx="3"/>
          </p:nvPr>
        </p:nvSpPr>
        <p:spPr bwMode="gray">
          <a:xfrm>
            <a:off x="312420" y="4861108"/>
            <a:ext cx="2273299" cy="204983"/>
          </a:xfrm>
          <a:prstGeom prst="rect">
            <a:avLst/>
          </a:prstGeom>
        </p:spPr>
        <p:txBody>
          <a:bodyPr lIns="91068" tIns="45532" rIns="91068" bIns="45532"/>
          <a:lstStyle>
            <a:lvl1pPr>
              <a:defRPr sz="600">
                <a:solidFill>
                  <a:schemeClr val="bg2">
                    <a:lumMod val="75000"/>
                  </a:schemeClr>
                </a:solidFill>
              </a:defRPr>
            </a:lvl1pPr>
          </a:lstStyle>
          <a:p>
            <a:r>
              <a:rPr lang="en-US" dirty="0"/>
              <a:t>© 2017 Think Big Analytics, Teradata</a:t>
            </a:r>
          </a:p>
        </p:txBody>
      </p:sp>
    </p:spTree>
    <p:extLst>
      <p:ext uri="{BB962C8B-B14F-4D97-AF65-F5344CB8AC3E}">
        <p14:creationId xmlns:p14="http://schemas.microsoft.com/office/powerpoint/2010/main" val="246090344"/>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495337" y="128017"/>
            <a:ext cx="5648693" cy="914400"/>
          </a:xfrm>
          <a:solidFill>
            <a:srgbClr val="0079DB"/>
          </a:solidFill>
        </p:spPr>
        <p:txBody>
          <a:bodyPr wrap="square" lIns="227643" tIns="136590" rIns="455309" bIns="227643" anchor="b" anchorCtr="0">
            <a:noAutofit/>
          </a:bodyPr>
          <a:lstStyle>
            <a:lvl1pPr marL="0" indent="0" algn="l">
              <a:lnSpc>
                <a:spcPct val="85000"/>
              </a:lnSpc>
              <a:spcBef>
                <a:spcPts val="200"/>
              </a:spcBef>
              <a:spcAft>
                <a:spcPts val="200"/>
              </a:spcAft>
              <a:buFont typeface="Arial" panose="020B0604020202020204" pitchFamily="34" charset="0"/>
              <a:buChar char="​"/>
              <a:tabLst>
                <a:tab pos="455309" algn="l"/>
              </a:tabLst>
              <a:defRPr sz="2200">
                <a:solidFill>
                  <a:schemeClr val="bg1"/>
                </a:solidFill>
              </a:defRPr>
            </a:lvl1pPr>
            <a:lvl2pPr marL="0" indent="0" algn="l">
              <a:lnSpc>
                <a:spcPct val="85000"/>
              </a:lnSpc>
              <a:spcBef>
                <a:spcPts val="0"/>
              </a:spcBef>
              <a:spcAft>
                <a:spcPts val="200"/>
              </a:spcAft>
              <a:buFont typeface="Arial" panose="020B0604020202020204" pitchFamily="34" charset="0"/>
              <a:buChar char="​"/>
              <a:defRPr sz="18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Click To Edit Master Text Styles</a:t>
            </a:r>
          </a:p>
        </p:txBody>
      </p:sp>
      <p:sp>
        <p:nvSpPr>
          <p:cNvPr id="6" name="Picture Placeholder 4"/>
          <p:cNvSpPr>
            <a:spLocks noGrp="1"/>
          </p:cNvSpPr>
          <p:nvPr>
            <p:ph type="pic" sz="quarter" idx="14"/>
          </p:nvPr>
        </p:nvSpPr>
        <p:spPr>
          <a:xfrm>
            <a:off x="0" y="0"/>
            <a:ext cx="2971800" cy="5143500"/>
          </a:xfrm>
        </p:spPr>
        <p:txBody>
          <a:bodyPr anchor="t">
            <a:normAutofit/>
          </a:bodyPr>
          <a:lstStyle>
            <a:lvl1pPr marL="0" indent="0" algn="ctr">
              <a:buFontTx/>
              <a:buNone/>
              <a:defRPr sz="1600"/>
            </a:lvl1pPr>
          </a:lstStyle>
          <a:p>
            <a:r>
              <a:rPr lang="en-US" dirty="0"/>
              <a:t>Drag picture to placeholder or click icon to add</a:t>
            </a:r>
          </a:p>
        </p:txBody>
      </p:sp>
      <p:sp>
        <p:nvSpPr>
          <p:cNvPr id="10" name="Content Placeholder 2"/>
          <p:cNvSpPr>
            <a:spLocks noGrp="1"/>
          </p:cNvSpPr>
          <p:nvPr>
            <p:ph idx="12"/>
          </p:nvPr>
        </p:nvSpPr>
        <p:spPr bwMode="gray">
          <a:xfrm>
            <a:off x="3511296" y="1152143"/>
            <a:ext cx="5164694" cy="3511296"/>
          </a:xfrm>
        </p:spPr>
        <p:txBody>
          <a:bodyPr>
            <a:noAutofit/>
          </a:bodyPr>
          <a:lstStyle>
            <a:lvl1pPr>
              <a:spcBef>
                <a:spcPts val="400"/>
              </a:spcBef>
              <a:spcAft>
                <a:spcPts val="200"/>
              </a:spcAft>
              <a:defRPr sz="2000"/>
            </a:lvl1pPr>
            <a:lvl2pPr marL="513801" indent="-229231">
              <a:spcBef>
                <a:spcPts val="200"/>
              </a:spcBef>
              <a:spcAft>
                <a:spcPts val="200"/>
              </a:spcAft>
              <a:defRPr sz="1800"/>
            </a:lvl2pPr>
            <a:lvl3pPr marL="684540" indent="-170745">
              <a:spcBef>
                <a:spcPts val="200"/>
              </a:spcBef>
              <a:spcAft>
                <a:spcPts val="200"/>
              </a:spcAft>
              <a:defRPr sz="1600"/>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1" name="Footer Placeholder 22"/>
          <p:cNvSpPr>
            <a:spLocks noGrp="1"/>
          </p:cNvSpPr>
          <p:nvPr>
            <p:ph type="ftr" sz="quarter" idx="3"/>
          </p:nvPr>
        </p:nvSpPr>
        <p:spPr bwMode="gray">
          <a:xfrm>
            <a:off x="342900" y="4849904"/>
            <a:ext cx="2273299" cy="204983"/>
          </a:xfrm>
          <a:prstGeom prst="rect">
            <a:avLst/>
          </a:prstGeom>
        </p:spPr>
        <p:txBody>
          <a:bodyPr lIns="91068" tIns="45532" rIns="91068" bIns="45532"/>
          <a:lstStyle>
            <a:lvl1pPr>
              <a:defRPr sz="600">
                <a:solidFill>
                  <a:schemeClr val="bg2">
                    <a:lumMod val="75000"/>
                  </a:schemeClr>
                </a:solidFill>
              </a:defRPr>
            </a:lvl1pPr>
          </a:lstStyle>
          <a:p>
            <a:r>
              <a:rPr lang="en-US"/>
              <a:t>© 2017 Think Big Analytics, Teradata</a:t>
            </a:r>
            <a:endParaRPr lang="en-US" dirty="0"/>
          </a:p>
        </p:txBody>
      </p:sp>
    </p:spTree>
    <p:extLst>
      <p:ext uri="{BB962C8B-B14F-4D97-AF65-F5344CB8AC3E}">
        <p14:creationId xmlns:p14="http://schemas.microsoft.com/office/powerpoint/2010/main" val="2717573952"/>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338793"/>
            <a:ext cx="9144000" cy="466007"/>
          </a:xfrm>
          <a:solidFill>
            <a:schemeClr val="bg1"/>
          </a:solidFill>
        </p:spPr>
        <p:txBody>
          <a:bodyPr lIns="455309" tIns="45532" rIns="455309" bIns="45532" anchor="ctr" anchorCtr="1">
            <a:spAutoFit/>
          </a:bodyPr>
          <a:lstStyle>
            <a:lvl1pPr marL="0" indent="0" algn="ctr">
              <a:lnSpc>
                <a:spcPct val="110000"/>
              </a:lnSpc>
              <a:spcBef>
                <a:spcPts val="200"/>
              </a:spcBef>
              <a:spcAft>
                <a:spcPts val="200"/>
              </a:spcAft>
              <a:buFontTx/>
              <a:buNone/>
              <a:defRPr sz="2200">
                <a:solidFill>
                  <a:schemeClr val="accent1"/>
                </a:solidFill>
              </a:defRPr>
            </a:lvl1pPr>
            <a:lvl2pPr marL="341489" indent="-341489" algn="ctr">
              <a:lnSpc>
                <a:spcPct val="100000"/>
              </a:lnSpc>
              <a:spcBef>
                <a:spcPts val="0"/>
              </a:spcBef>
              <a:spcAft>
                <a:spcPts val="200"/>
              </a:spcAft>
              <a:buFont typeface="Arial" panose="020B0604020202020204" pitchFamily="34" charset="0"/>
              <a:buChar char="​"/>
              <a:defRPr sz="1800">
                <a:solidFill>
                  <a:schemeClr val="accent1"/>
                </a:solidFill>
              </a:defRPr>
            </a:lvl2pPr>
            <a:lvl3pPr marL="284564" indent="-284564"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1489" indent="-341489"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1489" indent="-341489"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a:t>Click To Edit Master Text Styles</a:t>
            </a:r>
          </a:p>
        </p:txBody>
      </p:sp>
      <p:sp>
        <p:nvSpPr>
          <p:cNvPr id="8" name="TextBox 7"/>
          <p:cNvSpPr txBox="1"/>
          <p:nvPr userDrawn="1"/>
        </p:nvSpPr>
        <p:spPr>
          <a:xfrm>
            <a:off x="141509" y="4837206"/>
            <a:ext cx="144966" cy="142457"/>
          </a:xfrm>
          <a:prstGeom prst="rect">
            <a:avLst/>
          </a:prstGeom>
          <a:noFill/>
        </p:spPr>
        <p:txBody>
          <a:bodyPr wrap="none" lIns="0" tIns="0" rIns="0" bIns="0" rtlCol="0">
            <a:spAutoFit/>
          </a:bodyPr>
          <a:lstStyle/>
          <a:p>
            <a:pPr algn="r"/>
            <a:fld id="{0C8E8817-043E-4BA1-A90E-6FB9FA409362}" type="slidenum">
              <a:rPr lang="en-US" sz="900" smtClean="0">
                <a:solidFill>
                  <a:schemeClr val="bg2"/>
                </a:solidFill>
              </a:rPr>
              <a:pPr algn="r"/>
              <a:t>‹#›</a:t>
            </a:fld>
            <a:endParaRPr lang="en-US" sz="900" dirty="0">
              <a:solidFill>
                <a:schemeClr val="bg2"/>
              </a:solidFill>
            </a:endParaRPr>
          </a:p>
        </p:txBody>
      </p:sp>
      <p:sp>
        <p:nvSpPr>
          <p:cNvPr id="6" name="Text Placeholder 15"/>
          <p:cNvSpPr>
            <a:spLocks noGrp="1"/>
          </p:cNvSpPr>
          <p:nvPr>
            <p:ph type="body" sz="quarter" idx="15" hasCustomPrompt="1"/>
          </p:nvPr>
        </p:nvSpPr>
        <p:spPr bwMode="gray">
          <a:xfrm>
            <a:off x="3242536" y="4855464"/>
            <a:ext cx="2658930" cy="106186"/>
          </a:xfrm>
        </p:spPr>
        <p:txBody>
          <a:bodyPr wrap="square">
            <a:noAutofit/>
          </a:bodyPr>
          <a:lstStyle>
            <a:lvl1pPr marL="0" indent="0" algn="ctr" defTabSz="910618" rtl="0" eaLnBrk="1" latinLnBrk="0" hangingPunct="1">
              <a:lnSpc>
                <a:spcPct val="85000"/>
              </a:lnSpc>
              <a:spcBef>
                <a:spcPts val="0"/>
              </a:spcBef>
              <a:spcAft>
                <a:spcPts val="0"/>
              </a:spcAft>
              <a:buFontTx/>
              <a:buNone/>
              <a:defRPr lang="en-US" sz="700" b="1" kern="1200" dirty="0">
                <a:solidFill>
                  <a:schemeClr val="bg1"/>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
        <p:nvSpPr>
          <p:cNvPr id="9" name="Footer Placeholder 22"/>
          <p:cNvSpPr>
            <a:spLocks noGrp="1"/>
          </p:cNvSpPr>
          <p:nvPr>
            <p:ph type="ftr" sz="quarter" idx="16"/>
          </p:nvPr>
        </p:nvSpPr>
        <p:spPr bwMode="gray">
          <a:xfrm>
            <a:off x="457201" y="4801538"/>
            <a:ext cx="2019299" cy="204983"/>
          </a:xfrm>
          <a:prstGeom prst="rect">
            <a:avLst/>
          </a:prstGeom>
        </p:spPr>
        <p:txBody>
          <a:bodyPr lIns="91068" tIns="45532" rIns="91068" bIns="45532"/>
          <a:lstStyle>
            <a:lvl1pPr>
              <a:defRPr sz="800">
                <a:solidFill>
                  <a:schemeClr val="bg1"/>
                </a:solidFill>
              </a:defRPr>
            </a:lvl1pPr>
          </a:lstStyle>
          <a:p>
            <a:r>
              <a:rPr lang="en-US" dirty="0"/>
              <a:t>© 2017 Think Big Analytics, Teradata</a:t>
            </a:r>
          </a:p>
        </p:txBody>
      </p:sp>
    </p:spTree>
    <p:extLst>
      <p:ext uri="{BB962C8B-B14F-4D97-AF65-F5344CB8AC3E}">
        <p14:creationId xmlns:p14="http://schemas.microsoft.com/office/powerpoint/2010/main" val="347106531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TextBox 8"/>
          <p:cNvSpPr txBox="1"/>
          <p:nvPr userDrawn="1"/>
        </p:nvSpPr>
        <p:spPr>
          <a:xfrm>
            <a:off x="174604" y="4837176"/>
            <a:ext cx="111863" cy="10958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10" name="TextBox 9"/>
          <p:cNvSpPr txBox="1"/>
          <p:nvPr userDrawn="1"/>
        </p:nvSpPr>
        <p:spPr>
          <a:xfrm>
            <a:off x="141509" y="4837206"/>
            <a:ext cx="144966" cy="142457"/>
          </a:xfrm>
          <a:prstGeom prst="rect">
            <a:avLst/>
          </a:prstGeom>
          <a:solidFill>
            <a:schemeClr val="bg1"/>
          </a:solidFill>
        </p:spPr>
        <p:txBody>
          <a:bodyPr wrap="none" lIns="0" tIns="0" rIns="0" bIns="0" rtlCol="0">
            <a:spAutoFit/>
          </a:bodyPr>
          <a:lstStyle/>
          <a:p>
            <a:pPr algn="r"/>
            <a:fld id="{0C8E8817-043E-4BA1-A90E-6FB9FA409362}" type="slidenum">
              <a:rPr lang="en-US" sz="900" smtClean="0">
                <a:solidFill>
                  <a:schemeClr val="bg2">
                    <a:lumMod val="50000"/>
                  </a:schemeClr>
                </a:solidFill>
              </a:rPr>
              <a:pPr algn="r"/>
              <a:t>‹#›</a:t>
            </a:fld>
            <a:endParaRPr lang="en-US" sz="900" dirty="0">
              <a:solidFill>
                <a:schemeClr val="bg2">
                  <a:lumMod val="50000"/>
                </a:schemeClr>
              </a:solidFill>
            </a:endParaRPr>
          </a:p>
        </p:txBody>
      </p:sp>
      <p:grpSp>
        <p:nvGrpSpPr>
          <p:cNvPr id="11" name="Group 4"/>
          <p:cNvGrpSpPr>
            <a:grpSpLocks noChangeAspect="1"/>
          </p:cNvGrpSpPr>
          <p:nvPr userDrawn="1"/>
        </p:nvGrpSpPr>
        <p:grpSpPr bwMode="gray">
          <a:xfrm>
            <a:off x="2742407" y="2158208"/>
            <a:ext cx="3659188"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5" name="Footer Placeholder 22"/>
          <p:cNvSpPr>
            <a:spLocks noGrp="1"/>
          </p:cNvSpPr>
          <p:nvPr>
            <p:ph type="ftr" sz="quarter" idx="3"/>
          </p:nvPr>
        </p:nvSpPr>
        <p:spPr bwMode="gray">
          <a:xfrm>
            <a:off x="373380" y="4837176"/>
            <a:ext cx="2273299" cy="204983"/>
          </a:xfrm>
          <a:prstGeom prst="rect">
            <a:avLst/>
          </a:prstGeom>
        </p:spPr>
        <p:txBody>
          <a:bodyPr lIns="91068" tIns="45532" rIns="91068" bIns="45532"/>
          <a:lstStyle>
            <a:lvl1pPr>
              <a:defRPr sz="600">
                <a:solidFill>
                  <a:schemeClr val="bg2">
                    <a:lumMod val="75000"/>
                  </a:schemeClr>
                </a:solidFill>
              </a:defRPr>
            </a:lvl1pPr>
          </a:lstStyle>
          <a:p>
            <a:r>
              <a:rPr lang="en-US"/>
              <a:t>© 2017 Think Big Analytics, Teradata</a:t>
            </a:r>
            <a:endParaRPr lang="en-US" dirty="0"/>
          </a:p>
        </p:txBody>
      </p:sp>
    </p:spTree>
    <p:extLst>
      <p:ext uri="{BB962C8B-B14F-4D97-AF65-F5344CB8AC3E}">
        <p14:creationId xmlns:p14="http://schemas.microsoft.com/office/powerpoint/2010/main" val="59567934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Footer Placeholder 22"/>
          <p:cNvSpPr>
            <a:spLocks noGrp="1"/>
          </p:cNvSpPr>
          <p:nvPr>
            <p:ph type="ftr" sz="quarter" idx="3"/>
          </p:nvPr>
        </p:nvSpPr>
        <p:spPr bwMode="gray">
          <a:xfrm>
            <a:off x="327660" y="4838248"/>
            <a:ext cx="2273299" cy="204983"/>
          </a:xfrm>
          <a:prstGeom prst="rect">
            <a:avLst/>
          </a:prstGeom>
        </p:spPr>
        <p:txBody>
          <a:bodyPr lIns="91068" tIns="45532" rIns="91068" bIns="45532"/>
          <a:lstStyle>
            <a:lvl1pPr>
              <a:defRPr sz="600">
                <a:solidFill>
                  <a:schemeClr val="bg2">
                    <a:lumMod val="75000"/>
                  </a:schemeClr>
                </a:solidFill>
              </a:defRPr>
            </a:lvl1pPr>
          </a:lstStyle>
          <a:p>
            <a:r>
              <a:rPr lang="en-US"/>
              <a:t>© 2017 Think Big Analytics, Teradata</a:t>
            </a:r>
            <a:endParaRPr lang="en-US" dirty="0"/>
          </a:p>
        </p:txBody>
      </p:sp>
    </p:spTree>
    <p:extLst>
      <p:ext uri="{BB962C8B-B14F-4D97-AF65-F5344CB8AC3E}">
        <p14:creationId xmlns:p14="http://schemas.microsoft.com/office/powerpoint/2010/main" val="1375960241"/>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 Line 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6330" y="370332"/>
            <a:ext cx="8473020" cy="429768"/>
          </a:xfrm>
        </p:spPr>
        <p:txBody>
          <a:bodyPr/>
          <a:lstStyle>
            <a:lvl1pPr>
              <a:defRPr baseline="0"/>
            </a:lvl1pPr>
          </a:lstStyle>
          <a:p>
            <a:r>
              <a:rPr lang="en-US"/>
              <a:t>Click to edit Master title style</a:t>
            </a:r>
            <a:endParaRPr lang="en-US" dirty="0"/>
          </a:p>
        </p:txBody>
      </p:sp>
      <p:sp>
        <p:nvSpPr>
          <p:cNvPr id="10" name="Text Placeholder 19"/>
          <p:cNvSpPr>
            <a:spLocks noGrp="1"/>
          </p:cNvSpPr>
          <p:nvPr>
            <p:ph type="body" sz="quarter" idx="13"/>
          </p:nvPr>
        </p:nvSpPr>
        <p:spPr>
          <a:xfrm>
            <a:off x="285749" y="729855"/>
            <a:ext cx="8476488" cy="285750"/>
          </a:xfrm>
          <a:prstGeom prst="rect">
            <a:avLst/>
          </a:prstGeom>
        </p:spPr>
        <p:txBody>
          <a:bodyPr/>
          <a:lstStyle>
            <a:lvl1pPr>
              <a:buNone/>
              <a:defRPr lang="en-US" sz="2000" baseline="0" dirty="0" smtClean="0">
                <a:solidFill>
                  <a:srgbClr val="595959"/>
                </a:solidFill>
                <a:latin typeface="+mn-lt"/>
                <a:ea typeface="+mn-ea"/>
                <a:cs typeface="+mn-cs"/>
              </a:defRPr>
            </a:lvl1pPr>
            <a:lvl2pPr>
              <a:buNone/>
              <a:defRPr>
                <a:solidFill>
                  <a:srgbClr val="C00000"/>
                </a:solidFill>
              </a:defRPr>
            </a:lvl2pPr>
            <a:lvl3pPr>
              <a:buNone/>
              <a:defRPr>
                <a:solidFill>
                  <a:srgbClr val="C00000"/>
                </a:solidFill>
              </a:defRPr>
            </a:lvl3pPr>
            <a:lvl4pPr>
              <a:buNone/>
              <a:defRPr>
                <a:solidFill>
                  <a:srgbClr val="C00000"/>
                </a:solidFill>
              </a:defRPr>
            </a:lvl4pPr>
            <a:lvl5pPr>
              <a:buNone/>
              <a:defRPr>
                <a:solidFill>
                  <a:srgbClr val="C00000"/>
                </a:solidFill>
              </a:defRPr>
            </a:lvl5pPr>
          </a:lstStyle>
          <a:p>
            <a:pPr lvl="0"/>
            <a:r>
              <a:rPr lang="en-US"/>
              <a:t>Click to edit Master text styles</a:t>
            </a:r>
          </a:p>
        </p:txBody>
      </p:sp>
      <p:sp>
        <p:nvSpPr>
          <p:cNvPr id="8" name="Text Placeholder 8"/>
          <p:cNvSpPr>
            <a:spLocks noGrp="1"/>
          </p:cNvSpPr>
          <p:nvPr>
            <p:ph type="body" sz="quarter" idx="12"/>
          </p:nvPr>
        </p:nvSpPr>
        <p:spPr>
          <a:xfrm>
            <a:off x="292608" y="1301354"/>
            <a:ext cx="8476488" cy="3335961"/>
          </a:xfrm>
          <a:prstGeom prst="rect">
            <a:avLst/>
          </a:prstGeom>
        </p:spPr>
        <p:txBody>
          <a:bodyPr/>
          <a:lstStyle>
            <a:lvl1pPr marL="228588" indent="-228588">
              <a:lnSpc>
                <a:spcPct val="100000"/>
              </a:lnSpc>
              <a:spcBef>
                <a:spcPts val="480"/>
              </a:spcBef>
              <a:buClr>
                <a:schemeClr val="tx1"/>
              </a:buClr>
              <a:buFont typeface="Arial"/>
              <a:buChar char="•"/>
              <a:defRPr/>
            </a:lvl1pPr>
            <a:lvl2pPr>
              <a:lnSpc>
                <a:spcPct val="100000"/>
              </a:lnSpc>
              <a:spcBef>
                <a:spcPts val="480"/>
              </a:spcBef>
              <a:buClr>
                <a:schemeClr val="tx1"/>
              </a:buClr>
              <a:buFont typeface="Lucida Grande"/>
              <a:buChar char="-"/>
              <a:defRPr sz="1800"/>
            </a:lvl2pPr>
            <a:lvl3pPr>
              <a:lnSpc>
                <a:spcPct val="100000"/>
              </a:lnSpc>
              <a:spcBef>
                <a:spcPts val="480"/>
              </a:spcBef>
              <a:buClr>
                <a:schemeClr val="tx1"/>
              </a:buClr>
              <a:buFont typeface="Arial"/>
              <a:buChar char="•"/>
              <a:defRPr/>
            </a:lvl3pPr>
            <a:lvl4pPr>
              <a:lnSpc>
                <a:spcPct val="100000"/>
              </a:lnSpc>
              <a:spcBef>
                <a:spcPts val="480"/>
              </a:spcBef>
              <a:buClr>
                <a:schemeClr val="tx2"/>
              </a:buClr>
              <a:buFont typeface="Arial"/>
              <a:buNone/>
              <a:defRPr/>
            </a:lvl4pPr>
            <a:lvl5pPr>
              <a:lnSpc>
                <a:spcPct val="100000"/>
              </a:lnSpc>
              <a:spcBef>
                <a:spcPts val="480"/>
              </a:spcBef>
              <a:buClr>
                <a:schemeClr val="tx2"/>
              </a:buClr>
              <a:buFont typeface="Arial"/>
              <a:buChar char="•"/>
              <a:defRPr/>
            </a:lvl5pPr>
          </a:lstStyle>
          <a:p>
            <a:pPr lvl="0"/>
            <a:r>
              <a:rPr lang="en-US"/>
              <a:t>Click to edit Master text styles</a:t>
            </a:r>
          </a:p>
          <a:p>
            <a:pPr lvl="1"/>
            <a:r>
              <a:rPr lang="en-US"/>
              <a:t>Second level</a:t>
            </a:r>
          </a:p>
          <a:p>
            <a:pPr lvl="2"/>
            <a:r>
              <a:rPr lang="en-US"/>
              <a:t>Third level</a:t>
            </a:r>
          </a:p>
        </p:txBody>
      </p:sp>
      <p:sp>
        <p:nvSpPr>
          <p:cNvPr id="5" name="Footer Placeholder 22"/>
          <p:cNvSpPr>
            <a:spLocks noGrp="1"/>
          </p:cNvSpPr>
          <p:nvPr>
            <p:ph type="ftr" sz="quarter" idx="3"/>
          </p:nvPr>
        </p:nvSpPr>
        <p:spPr bwMode="gray">
          <a:xfrm>
            <a:off x="381000" y="4853488"/>
            <a:ext cx="2273299" cy="204983"/>
          </a:xfrm>
          <a:prstGeom prst="rect">
            <a:avLst/>
          </a:prstGeom>
        </p:spPr>
        <p:txBody>
          <a:bodyPr lIns="91068" tIns="45532" rIns="91068" bIns="45532"/>
          <a:lstStyle>
            <a:lvl1pPr>
              <a:defRPr sz="600">
                <a:solidFill>
                  <a:schemeClr val="bg2">
                    <a:lumMod val="75000"/>
                  </a:schemeClr>
                </a:solidFill>
              </a:defRPr>
            </a:lvl1pPr>
          </a:lstStyle>
          <a:p>
            <a:r>
              <a:rPr lang="en-US"/>
              <a:t>© 2017 Think Big Analytics, Teradata</a:t>
            </a:r>
            <a:endParaRPr lang="en-US" dirty="0"/>
          </a:p>
        </p:txBody>
      </p:sp>
    </p:spTree>
    <p:extLst>
      <p:ext uri="{BB962C8B-B14F-4D97-AF65-F5344CB8AC3E}">
        <p14:creationId xmlns:p14="http://schemas.microsoft.com/office/powerpoint/2010/main" val="109867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15806"/>
            <a:ext cx="8229600" cy="3507581"/>
          </a:xfrm>
        </p:spPr>
        <p:txBody>
          <a:bodyPr>
            <a:normAutofit/>
          </a:bodyPr>
          <a:lstStyle>
            <a:lvl1pPr>
              <a:defRPr sz="1350">
                <a:solidFill>
                  <a:schemeClr val="tx1"/>
                </a:solidFill>
              </a:defRPr>
            </a:lvl1pPr>
            <a:lvl2pPr marL="386954" indent="-172641">
              <a:defRPr sz="1200">
                <a:solidFill>
                  <a:schemeClr val="tx1"/>
                </a:solidFill>
              </a:defRPr>
            </a:lvl2pPr>
            <a:lvl3pPr marL="557213" indent="-170260">
              <a:defRPr sz="1050">
                <a:solidFill>
                  <a:schemeClr val="tx1"/>
                </a:solidFill>
              </a:defRPr>
            </a:lvl3pPr>
            <a:lvl4pPr>
              <a:defRPr sz="1350">
                <a:solidFill>
                  <a:schemeClr val="tx1"/>
                </a:solidFill>
              </a:defRPr>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10" hasCustomPrompt="1"/>
          </p:nvPr>
        </p:nvSpPr>
        <p:spPr bwMode="gray">
          <a:xfrm>
            <a:off x="457200" y="703405"/>
            <a:ext cx="8229600" cy="353174"/>
          </a:xfrm>
        </p:spPr>
        <p:txBody>
          <a:bodyPr wrap="square">
            <a:noAutofit/>
          </a:bodyPr>
          <a:lstStyle>
            <a:lvl1pPr marL="0" indent="0">
              <a:lnSpc>
                <a:spcPct val="85000"/>
              </a:lnSpc>
              <a:spcBef>
                <a:spcPts val="0"/>
              </a:spcBef>
              <a:spcAft>
                <a:spcPts val="0"/>
              </a:spcAft>
              <a:buFontTx/>
              <a:buNone/>
              <a:defRPr sz="1350" baseline="0">
                <a:solidFill>
                  <a:schemeClr val="tx1"/>
                </a:solidFill>
              </a:defRPr>
            </a:lvl1pPr>
            <a:lvl2pPr>
              <a:buFontTx/>
              <a:buNone/>
              <a:defRPr sz="1200">
                <a:solidFill>
                  <a:schemeClr val="accent2"/>
                </a:solidFill>
              </a:defRPr>
            </a:lvl2pPr>
            <a:lvl3pPr>
              <a:buFontTx/>
              <a:buNone/>
              <a:defRPr sz="1200">
                <a:solidFill>
                  <a:schemeClr val="accent2"/>
                </a:solidFill>
              </a:defRPr>
            </a:lvl3pPr>
            <a:lvl4pPr>
              <a:buFontTx/>
              <a:buNone/>
              <a:defRPr sz="1200">
                <a:solidFill>
                  <a:schemeClr val="accent2"/>
                </a:solidFill>
              </a:defRPr>
            </a:lvl4pPr>
            <a:lvl5pPr marL="0" indent="0">
              <a:buFontTx/>
              <a:buNone/>
              <a:defRPr sz="1200">
                <a:solidFill>
                  <a:schemeClr val="accent2"/>
                </a:solidFill>
              </a:defRPr>
            </a:lvl5pPr>
          </a:lstStyle>
          <a:p>
            <a:pPr lvl="0"/>
            <a:r>
              <a:rPr lang="en-US" dirty="0"/>
              <a:t>Click To Edit Master Text Styles</a:t>
            </a:r>
          </a:p>
        </p:txBody>
      </p:sp>
      <p:sp>
        <p:nvSpPr>
          <p:cNvPr id="17" name="Title 16"/>
          <p:cNvSpPr>
            <a:spLocks noGrp="1"/>
          </p:cNvSpPr>
          <p:nvPr>
            <p:ph type="title" hasCustomPrompt="1"/>
          </p:nvPr>
        </p:nvSpPr>
        <p:spPr bwMode="gray">
          <a:xfrm>
            <a:off x="457200" y="128588"/>
            <a:ext cx="8229600" cy="526298"/>
          </a:xfrm>
          <a:prstGeom prst="rect">
            <a:avLst/>
          </a:prstGeom>
        </p:spPr>
        <p:txBody>
          <a:bodyPr anchor="b" anchorCtr="0"/>
          <a:lstStyle>
            <a:lvl1pPr>
              <a:defRPr/>
            </a:lvl1pPr>
          </a:lstStyle>
          <a:p>
            <a:r>
              <a:rPr lang="en-US" dirty="0"/>
              <a:t>Click To Edit Master Title Style</a:t>
            </a:r>
          </a:p>
        </p:txBody>
      </p:sp>
      <p:sp>
        <p:nvSpPr>
          <p:cNvPr id="9"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685800" rtl="0" eaLnBrk="1" latinLnBrk="0" hangingPunct="1">
              <a:lnSpc>
                <a:spcPct val="85000"/>
              </a:lnSpc>
              <a:spcBef>
                <a:spcPts val="0"/>
              </a:spcBef>
              <a:spcAft>
                <a:spcPts val="0"/>
              </a:spcAft>
              <a:buFontTx/>
              <a:buNone/>
              <a:defRPr lang="en-US" sz="525" b="1" kern="1200" dirty="0">
                <a:solidFill>
                  <a:schemeClr val="tx2">
                    <a:lumMod val="60000"/>
                    <a:lumOff val="40000"/>
                  </a:schemeClr>
                </a:solidFill>
                <a:latin typeface="+mn-lt"/>
                <a:ea typeface="+mn-ea"/>
                <a:cs typeface="+mn-cs"/>
              </a:defRPr>
            </a:lvl1pPr>
            <a:lvl2pPr>
              <a:buFontTx/>
              <a:buNone/>
              <a:defRPr sz="1200">
                <a:solidFill>
                  <a:schemeClr val="accent2"/>
                </a:solidFill>
              </a:defRPr>
            </a:lvl2pPr>
            <a:lvl3pPr>
              <a:buFontTx/>
              <a:buNone/>
              <a:defRPr sz="1200">
                <a:solidFill>
                  <a:schemeClr val="accent2"/>
                </a:solidFill>
              </a:defRPr>
            </a:lvl3pPr>
            <a:lvl4pPr>
              <a:buFontTx/>
              <a:buNone/>
              <a:defRPr sz="1200">
                <a:solidFill>
                  <a:schemeClr val="accent2"/>
                </a:solidFill>
              </a:defRPr>
            </a:lvl4pPr>
            <a:lvl5pPr marL="0" indent="0">
              <a:buFontTx/>
              <a:buNone/>
              <a:defRPr sz="1200">
                <a:solidFill>
                  <a:schemeClr val="accent2"/>
                </a:solidFill>
              </a:defRPr>
            </a:lvl5pPr>
          </a:lstStyle>
          <a:p>
            <a:pPr lvl="0"/>
            <a:r>
              <a:rPr lang="en-US" dirty="0"/>
              <a:t>#Insert Hashtag</a:t>
            </a:r>
          </a:p>
        </p:txBody>
      </p:sp>
      <p:sp>
        <p:nvSpPr>
          <p:cNvPr id="7" name="Footer Placeholder 22"/>
          <p:cNvSpPr>
            <a:spLocks noGrp="1"/>
          </p:cNvSpPr>
          <p:nvPr>
            <p:ph type="ftr" sz="quarter" idx="3"/>
          </p:nvPr>
        </p:nvSpPr>
        <p:spPr bwMode="gray">
          <a:xfrm>
            <a:off x="381000" y="4841211"/>
            <a:ext cx="2273299" cy="204983"/>
          </a:xfrm>
          <a:prstGeom prst="rect">
            <a:avLst/>
          </a:prstGeom>
        </p:spPr>
        <p:txBody>
          <a:bodyPr lIns="91068" tIns="45532" rIns="91068" bIns="45532"/>
          <a:lstStyle>
            <a:lvl1pPr>
              <a:defRPr sz="600">
                <a:solidFill>
                  <a:schemeClr val="bg2">
                    <a:lumMod val="75000"/>
                  </a:schemeClr>
                </a:solidFill>
              </a:defRPr>
            </a:lvl1pPr>
          </a:lstStyle>
          <a:p>
            <a:r>
              <a:rPr lang="en-US"/>
              <a:t>© 2017 Think Big Analytics, Teradata</a:t>
            </a:r>
            <a:endParaRPr lang="en-US" dirty="0"/>
          </a:p>
        </p:txBody>
      </p:sp>
    </p:spTree>
    <p:extLst>
      <p:ext uri="{BB962C8B-B14F-4D97-AF65-F5344CB8AC3E}">
        <p14:creationId xmlns:p14="http://schemas.microsoft.com/office/powerpoint/2010/main" val="310797824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DFC17A17-9993-47CA-8C6E-86FC477AB090}" type="slidenum">
              <a:rPr lang="en-US" smtClean="0"/>
              <a:t>‹#›</a:t>
            </a:fld>
            <a:endParaRPr lang="en-US"/>
          </a:p>
        </p:txBody>
      </p:sp>
      <p:sp>
        <p:nvSpPr>
          <p:cNvPr id="8" name="Footer Placeholder 22"/>
          <p:cNvSpPr>
            <a:spLocks noGrp="1"/>
          </p:cNvSpPr>
          <p:nvPr>
            <p:ph type="ftr" sz="quarter" idx="3"/>
          </p:nvPr>
        </p:nvSpPr>
        <p:spPr bwMode="gray">
          <a:xfrm>
            <a:off x="381000" y="4841211"/>
            <a:ext cx="2273299" cy="204983"/>
          </a:xfrm>
          <a:prstGeom prst="rect">
            <a:avLst/>
          </a:prstGeom>
        </p:spPr>
        <p:txBody>
          <a:bodyPr lIns="91068" tIns="45532" rIns="91068" bIns="45532"/>
          <a:lstStyle>
            <a:lvl1pPr>
              <a:defRPr sz="600">
                <a:solidFill>
                  <a:schemeClr val="bg2">
                    <a:lumMod val="75000"/>
                  </a:schemeClr>
                </a:solidFill>
              </a:defRPr>
            </a:lvl1pPr>
          </a:lstStyle>
          <a:p>
            <a:r>
              <a:rPr lang="en-US"/>
              <a:t>© 2017 Think Big Analytics, Teradata</a:t>
            </a:r>
            <a:endParaRPr lang="en-US" dirty="0"/>
          </a:p>
        </p:txBody>
      </p:sp>
    </p:spTree>
    <p:extLst>
      <p:ext uri="{BB962C8B-B14F-4D97-AF65-F5344CB8AC3E}">
        <p14:creationId xmlns:p14="http://schemas.microsoft.com/office/powerpoint/2010/main" val="30263533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2"/>
          <p:cNvSpPr>
            <a:spLocks noGrp="1"/>
          </p:cNvSpPr>
          <p:nvPr>
            <p:ph type="ftr" sz="quarter" idx="3"/>
          </p:nvPr>
        </p:nvSpPr>
        <p:spPr bwMode="gray">
          <a:xfrm>
            <a:off x="381000" y="4841211"/>
            <a:ext cx="2273299" cy="204983"/>
          </a:xfrm>
          <a:prstGeom prst="rect">
            <a:avLst/>
          </a:prstGeom>
        </p:spPr>
        <p:txBody>
          <a:bodyPr lIns="91068" tIns="45532" rIns="91068" bIns="45532"/>
          <a:lstStyle>
            <a:lvl1pPr>
              <a:defRPr sz="600">
                <a:solidFill>
                  <a:schemeClr val="bg2">
                    <a:lumMod val="75000"/>
                  </a:schemeClr>
                </a:solidFill>
              </a:defRPr>
            </a:lvl1pPr>
          </a:lstStyle>
          <a:p>
            <a:r>
              <a:rPr lang="en-US"/>
              <a:t>© 2017 Think Big Analytics, Teradata</a:t>
            </a:r>
            <a:endParaRPr lang="en-US" dirty="0"/>
          </a:p>
        </p:txBody>
      </p:sp>
    </p:spTree>
    <p:extLst>
      <p:ext uri="{BB962C8B-B14F-4D97-AF65-F5344CB8AC3E}">
        <p14:creationId xmlns:p14="http://schemas.microsoft.com/office/powerpoint/2010/main" val="3739529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216154"/>
            <a:ext cx="3886200" cy="3349777"/>
          </a:xfrm>
        </p:spPr>
        <p:txBody>
          <a:bodyPr>
            <a:noAutofit/>
          </a:bodyPr>
          <a:lstStyle>
            <a:lvl1pPr>
              <a:defRPr sz="1800">
                <a:solidFill>
                  <a:schemeClr val="tx1"/>
                </a:solidFill>
              </a:defRPr>
            </a:lvl1pPr>
            <a:lvl2pPr marL="513801" indent="-229231">
              <a:spcBef>
                <a:spcPts val="200"/>
              </a:spcBef>
              <a:defRPr sz="1600">
                <a:solidFill>
                  <a:schemeClr val="tx1"/>
                </a:solidFill>
              </a:defRPr>
            </a:lvl2pPr>
            <a:lvl3pPr marL="684540" indent="-170745">
              <a:spcBef>
                <a:spcPts val="200"/>
              </a:spcBef>
              <a:defRPr sz="1400">
                <a:solidFill>
                  <a:schemeClr val="tx1"/>
                </a:solidFill>
              </a:defRPr>
            </a:lvl3pPr>
            <a:lvl4pPr>
              <a:spcBef>
                <a:spcPts val="600"/>
              </a:spcBef>
              <a:spcAft>
                <a:spcPts val="200"/>
              </a:spcAft>
              <a:defRPr sz="1800">
                <a:solidFill>
                  <a:schemeClr val="tx1"/>
                </a:solidFill>
              </a:defRPr>
            </a:lvl4pPr>
            <a:lvl5pPr>
              <a:spcBef>
                <a:spcPts val="600"/>
              </a:spcBef>
              <a:spcAft>
                <a:spcPts val="2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6"/>
          <p:cNvSpPr>
            <a:spLocks noGrp="1"/>
          </p:cNvSpPr>
          <p:nvPr>
            <p:ph type="title" hasCustomPrompt="1"/>
          </p:nvPr>
        </p:nvSpPr>
        <p:spPr bwMode="gray">
          <a:xfrm>
            <a:off x="4800600" y="263385"/>
            <a:ext cx="3886200" cy="704088"/>
          </a:xfrm>
          <a:prstGeom prst="rect">
            <a:avLst/>
          </a:prstGeom>
        </p:spPr>
        <p:txBody>
          <a:bodyPr/>
          <a:lstStyle>
            <a:lvl1pPr>
              <a:lnSpc>
                <a:spcPct val="90000"/>
              </a:lnSpc>
              <a:defRPr/>
            </a:lvl1pPr>
          </a:lstStyle>
          <a:p>
            <a:r>
              <a:rPr lang="en-US" dirty="0"/>
              <a:t>Click To Edit Master </a:t>
            </a:r>
            <a:br>
              <a:rPr lang="en-US" dirty="0"/>
            </a:br>
            <a:r>
              <a:rPr lang="en-US" dirty="0"/>
              <a:t>Title Style</a:t>
            </a:r>
          </a:p>
        </p:txBody>
      </p:sp>
      <p:sp>
        <p:nvSpPr>
          <p:cNvPr id="6" name="Rectangle 5"/>
          <p:cNvSpPr/>
          <p:nvPr userDrawn="1"/>
        </p:nvSpPr>
        <p:spPr>
          <a:xfrm>
            <a:off x="99060" y="4858117"/>
            <a:ext cx="236220" cy="177165"/>
          </a:xfrm>
          <a:prstGeom prst="rect">
            <a:avLst/>
          </a:prstGeom>
          <a:solidFill>
            <a:schemeClr val="bg1"/>
          </a:solidFill>
          <a:ln w="9525">
            <a:noFill/>
            <a:miter lim="800000"/>
            <a:headEnd/>
            <a:tailEnd/>
          </a:ln>
          <a:effectLst/>
        </p:spPr>
        <p:txBody>
          <a:bodyPr wrap="square" lIns="91068" tIns="91068" rIns="91068" bIns="91068" rtlCol="0" anchor="t">
            <a:prstTxWarp prst="textNoShape">
              <a:avLst/>
            </a:prstTxWarp>
            <a:noAutofit/>
          </a:bodyPr>
          <a:lstStyle/>
          <a:p>
            <a:pPr algn="ctr"/>
            <a:endParaRPr lang="en-US" kern="0" dirty="0">
              <a:solidFill>
                <a:prstClr val="white"/>
              </a:solidFill>
            </a:endParaRPr>
          </a:p>
        </p:txBody>
      </p:sp>
      <p:sp>
        <p:nvSpPr>
          <p:cNvPr id="5" name="Picture Placeholder 4"/>
          <p:cNvSpPr>
            <a:spLocks noGrp="1"/>
          </p:cNvSpPr>
          <p:nvPr>
            <p:ph type="pic" sz="quarter" idx="13"/>
          </p:nvPr>
        </p:nvSpPr>
        <p:spPr>
          <a:xfrm>
            <a:off x="0" y="0"/>
            <a:ext cx="4343400" cy="5143500"/>
          </a:xfrm>
          <a:noFill/>
        </p:spPr>
        <p:txBody>
          <a:bodyPr anchor="t">
            <a:normAutofit/>
          </a:bodyPr>
          <a:lstStyle>
            <a:lvl1pPr marL="0" indent="0" algn="ctr">
              <a:buFontTx/>
              <a:buNone/>
              <a:defRPr sz="1200"/>
            </a:lvl1pPr>
          </a:lstStyle>
          <a:p>
            <a:r>
              <a:rPr lang="en-US" dirty="0"/>
              <a:t>Drag picture to placeholder or click icon to add</a:t>
            </a:r>
          </a:p>
        </p:txBody>
      </p:sp>
      <p:sp>
        <p:nvSpPr>
          <p:cNvPr id="7" name="Footer Placeholder 22"/>
          <p:cNvSpPr>
            <a:spLocks noGrp="1"/>
          </p:cNvSpPr>
          <p:nvPr>
            <p:ph type="ftr" sz="quarter" idx="3"/>
          </p:nvPr>
        </p:nvSpPr>
        <p:spPr bwMode="gray">
          <a:xfrm>
            <a:off x="457200" y="4830299"/>
            <a:ext cx="2273299" cy="204983"/>
          </a:xfrm>
          <a:prstGeom prst="rect">
            <a:avLst/>
          </a:prstGeom>
        </p:spPr>
        <p:txBody>
          <a:bodyPr lIns="91068" tIns="45532" rIns="91068" bIns="45532"/>
          <a:lstStyle>
            <a:lvl1pPr>
              <a:defRPr sz="600">
                <a:solidFill>
                  <a:schemeClr val="bg2">
                    <a:lumMod val="75000"/>
                  </a:schemeClr>
                </a:solidFill>
              </a:defRPr>
            </a:lvl1pPr>
          </a:lstStyle>
          <a:p>
            <a:r>
              <a:rPr lang="en-US"/>
              <a:t>© 2017 Think Big Analytics, Teradata</a:t>
            </a:r>
            <a:endParaRPr lang="en-US" dirty="0"/>
          </a:p>
        </p:txBody>
      </p:sp>
    </p:spTree>
    <p:extLst>
      <p:ext uri="{BB962C8B-B14F-4D97-AF65-F5344CB8AC3E}">
        <p14:creationId xmlns:p14="http://schemas.microsoft.com/office/powerpoint/2010/main" val="3387318716"/>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1" y="173736"/>
            <a:ext cx="8229600" cy="698572"/>
          </a:xfrm>
          <a:prstGeom prst="rect">
            <a:avLst/>
          </a:prstGeom>
        </p:spPr>
        <p:txBody>
          <a:bodyPr anchor="b" anchorCtr="0"/>
          <a:lstStyle>
            <a:lvl1pPr>
              <a:defRPr/>
            </a:lvl1pPr>
          </a:lstStyle>
          <a:p>
            <a:r>
              <a:rPr lang="en-US" dirty="0"/>
              <a:t>Click To Edit Master Title Style</a:t>
            </a:r>
          </a:p>
        </p:txBody>
      </p:sp>
      <p:sp>
        <p:nvSpPr>
          <p:cNvPr id="3" name="Content Placeholder 2"/>
          <p:cNvSpPr>
            <a:spLocks noGrp="1"/>
          </p:cNvSpPr>
          <p:nvPr>
            <p:ph idx="1"/>
          </p:nvPr>
        </p:nvSpPr>
        <p:spPr bwMode="gray">
          <a:xfrm>
            <a:off x="457201" y="1216152"/>
            <a:ext cx="8229600" cy="3344033"/>
          </a:xfrm>
        </p:spPr>
        <p:txBody>
          <a:bodyPr>
            <a:noAutofit/>
          </a:bodyPr>
          <a:lstStyle>
            <a:lvl1pPr>
              <a:defRPr sz="1800">
                <a:solidFill>
                  <a:schemeClr val="tx1"/>
                </a:solidFill>
              </a:defRPr>
            </a:lvl1pPr>
            <a:lvl2pPr marL="513801" indent="-229231">
              <a:defRPr sz="1600">
                <a:solidFill>
                  <a:schemeClr val="tx1"/>
                </a:solidFill>
              </a:defRPr>
            </a:lvl2pPr>
            <a:lvl3pPr marL="684540" indent="-170745">
              <a:defRPr sz="1400">
                <a:solidFill>
                  <a:schemeClr val="tx1"/>
                </a:solidFill>
              </a:defRPr>
            </a:lvl3pPr>
            <a:lvl4pPr>
              <a:defRPr sz="1800">
                <a:solidFill>
                  <a:schemeClr val="tx1"/>
                </a:solidFill>
              </a:defRPr>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0618"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
        <p:nvSpPr>
          <p:cNvPr id="6" name="Footer Placeholder 22"/>
          <p:cNvSpPr>
            <a:spLocks noGrp="1"/>
          </p:cNvSpPr>
          <p:nvPr>
            <p:ph type="ftr" sz="quarter" idx="3"/>
          </p:nvPr>
        </p:nvSpPr>
        <p:spPr bwMode="gray">
          <a:xfrm>
            <a:off x="381000" y="4851428"/>
            <a:ext cx="2273299" cy="204983"/>
          </a:xfrm>
          <a:prstGeom prst="rect">
            <a:avLst/>
          </a:prstGeom>
        </p:spPr>
        <p:txBody>
          <a:bodyPr lIns="91068" tIns="45532" rIns="91068" bIns="45532"/>
          <a:lstStyle>
            <a:lvl1pPr>
              <a:defRPr sz="600">
                <a:solidFill>
                  <a:schemeClr val="bg2">
                    <a:lumMod val="75000"/>
                  </a:schemeClr>
                </a:solidFill>
              </a:defRPr>
            </a:lvl1pPr>
          </a:lstStyle>
          <a:p>
            <a:r>
              <a:rPr lang="en-US"/>
              <a:t>© 2017 Think Big Analytics, Teradata</a:t>
            </a:r>
            <a:endParaRPr lang="en-US" dirty="0"/>
          </a:p>
        </p:txBody>
      </p:sp>
    </p:spTree>
    <p:extLst>
      <p:ext uri="{BB962C8B-B14F-4D97-AF65-F5344CB8AC3E}">
        <p14:creationId xmlns:p14="http://schemas.microsoft.com/office/powerpoint/2010/main" val="1728525797"/>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216152"/>
            <a:ext cx="3886200" cy="3069714"/>
          </a:xfrm>
        </p:spPr>
        <p:txBody>
          <a:bodyPr>
            <a:normAutofit/>
          </a:bodyPr>
          <a:lstStyle>
            <a:lvl1pPr>
              <a:defRPr sz="1800"/>
            </a:lvl1pPr>
          </a:lstStyle>
          <a:p>
            <a:r>
              <a:rPr lang="en-US" dirty="0"/>
              <a:t>Drag picture to placeholder or click icon to add</a:t>
            </a:r>
          </a:p>
        </p:txBody>
      </p:sp>
      <p:sp>
        <p:nvSpPr>
          <p:cNvPr id="3" name="Content Placeholder 2"/>
          <p:cNvSpPr>
            <a:spLocks noGrp="1"/>
          </p:cNvSpPr>
          <p:nvPr>
            <p:ph idx="1"/>
          </p:nvPr>
        </p:nvSpPr>
        <p:spPr bwMode="gray">
          <a:xfrm>
            <a:off x="457201" y="1216152"/>
            <a:ext cx="3886200" cy="3350596"/>
          </a:xfrm>
        </p:spPr>
        <p:txBody>
          <a:bodyPr>
            <a:noAutofit/>
          </a:bodyPr>
          <a:lstStyle>
            <a:lvl1pPr>
              <a:defRPr sz="1800"/>
            </a:lvl1pPr>
            <a:lvl2pPr marL="513801" indent="-229231">
              <a:defRPr sz="1600"/>
            </a:lvl2pPr>
            <a:lvl3pPr marL="684540" indent="-170745">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0618"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
        <p:nvSpPr>
          <p:cNvPr id="14" name="Title 16"/>
          <p:cNvSpPr>
            <a:spLocks noGrp="1"/>
          </p:cNvSpPr>
          <p:nvPr>
            <p:ph type="title" hasCustomPrompt="1"/>
          </p:nvPr>
        </p:nvSpPr>
        <p:spPr bwMode="gray">
          <a:xfrm>
            <a:off x="457201" y="173736"/>
            <a:ext cx="8229600" cy="704088"/>
          </a:xfrm>
          <a:prstGeom prst="rect">
            <a:avLst/>
          </a:prstGeom>
        </p:spPr>
        <p:txBody>
          <a:bodyPr anchor="b" anchorCtr="0"/>
          <a:lstStyle>
            <a:lvl1pPr>
              <a:defRPr/>
            </a:lvl1pPr>
          </a:lstStyle>
          <a:p>
            <a:r>
              <a:rPr lang="en-US" dirty="0"/>
              <a:t>Click To Edit Master Title Style</a:t>
            </a:r>
          </a:p>
        </p:txBody>
      </p:sp>
      <p:sp>
        <p:nvSpPr>
          <p:cNvPr id="8" name="Footer Placeholder 22"/>
          <p:cNvSpPr>
            <a:spLocks noGrp="1"/>
          </p:cNvSpPr>
          <p:nvPr>
            <p:ph type="ftr" sz="quarter" idx="3"/>
          </p:nvPr>
        </p:nvSpPr>
        <p:spPr bwMode="gray">
          <a:xfrm>
            <a:off x="320040" y="4840224"/>
            <a:ext cx="2273299" cy="204983"/>
          </a:xfrm>
          <a:prstGeom prst="rect">
            <a:avLst/>
          </a:prstGeom>
        </p:spPr>
        <p:txBody>
          <a:bodyPr lIns="91068" tIns="45532" rIns="91068" bIns="45532"/>
          <a:lstStyle>
            <a:lvl1pPr>
              <a:defRPr sz="600">
                <a:solidFill>
                  <a:schemeClr val="bg2">
                    <a:lumMod val="75000"/>
                  </a:schemeClr>
                </a:solidFill>
              </a:defRPr>
            </a:lvl1pPr>
          </a:lstStyle>
          <a:p>
            <a:r>
              <a:rPr lang="en-US"/>
              <a:t>© 2017 Think Big Analytics, Teradata</a:t>
            </a:r>
            <a:endParaRPr lang="en-US" dirty="0"/>
          </a:p>
        </p:txBody>
      </p:sp>
    </p:spTree>
    <p:extLst>
      <p:ext uri="{BB962C8B-B14F-4D97-AF65-F5344CB8AC3E}">
        <p14:creationId xmlns:p14="http://schemas.microsoft.com/office/powerpoint/2010/main" val="133219618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216188"/>
            <a:ext cx="3886200" cy="3343998"/>
          </a:xfrm>
        </p:spPr>
        <p:txBody>
          <a:bodyPr>
            <a:noAutofit/>
          </a:bodyPr>
          <a:lstStyle>
            <a:lvl1pPr>
              <a:defRPr sz="1800"/>
            </a:lvl1pPr>
            <a:lvl2pPr>
              <a:defRPr sz="1600"/>
            </a:lvl2pPr>
            <a:lvl3pPr marL="684540" indent="-169158">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idx="1"/>
          </p:nvPr>
        </p:nvSpPr>
        <p:spPr bwMode="gray">
          <a:xfrm>
            <a:off x="457201" y="1216152"/>
            <a:ext cx="3886200" cy="3344436"/>
          </a:xfrm>
        </p:spPr>
        <p:txBody>
          <a:bodyPr>
            <a:noAutofit/>
          </a:bodyPr>
          <a:lstStyle>
            <a:lvl1pPr>
              <a:defRPr sz="1800"/>
            </a:lvl1pPr>
            <a:lvl2pPr marL="513801" indent="-229231">
              <a:defRPr sz="1600"/>
            </a:lvl2pPr>
            <a:lvl3pPr marL="684540" indent="-170745">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0618"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
        <p:nvSpPr>
          <p:cNvPr id="14" name="Title 16"/>
          <p:cNvSpPr>
            <a:spLocks noGrp="1"/>
          </p:cNvSpPr>
          <p:nvPr>
            <p:ph type="title" hasCustomPrompt="1"/>
          </p:nvPr>
        </p:nvSpPr>
        <p:spPr bwMode="gray">
          <a:xfrm>
            <a:off x="457201" y="173737"/>
            <a:ext cx="8229600" cy="700031"/>
          </a:xfrm>
          <a:prstGeom prst="rect">
            <a:avLst/>
          </a:prstGeom>
        </p:spPr>
        <p:txBody>
          <a:bodyPr anchor="b" anchorCtr="0"/>
          <a:lstStyle>
            <a:lvl1pPr>
              <a:defRPr/>
            </a:lvl1pPr>
          </a:lstStyle>
          <a:p>
            <a:r>
              <a:rPr lang="en-US" dirty="0"/>
              <a:t>Click To Edit Master Title Style</a:t>
            </a:r>
          </a:p>
        </p:txBody>
      </p:sp>
      <p:sp>
        <p:nvSpPr>
          <p:cNvPr id="8" name="Footer Placeholder 22"/>
          <p:cNvSpPr>
            <a:spLocks noGrp="1"/>
          </p:cNvSpPr>
          <p:nvPr>
            <p:ph type="ftr" sz="quarter" idx="3"/>
          </p:nvPr>
        </p:nvSpPr>
        <p:spPr bwMode="gray">
          <a:xfrm>
            <a:off x="373380" y="4836188"/>
            <a:ext cx="2273299" cy="204983"/>
          </a:xfrm>
          <a:prstGeom prst="rect">
            <a:avLst/>
          </a:prstGeom>
        </p:spPr>
        <p:txBody>
          <a:bodyPr lIns="91068" tIns="45532" rIns="91068" bIns="45532"/>
          <a:lstStyle>
            <a:lvl1pPr>
              <a:defRPr sz="600">
                <a:solidFill>
                  <a:schemeClr val="bg2">
                    <a:lumMod val="75000"/>
                  </a:schemeClr>
                </a:solidFill>
              </a:defRPr>
            </a:lvl1pPr>
          </a:lstStyle>
          <a:p>
            <a:r>
              <a:rPr lang="en-US"/>
              <a:t>© 2017 Think Big Analytics, Teradata</a:t>
            </a:r>
            <a:endParaRPr lang="en-US" dirty="0"/>
          </a:p>
        </p:txBody>
      </p:sp>
    </p:spTree>
    <p:extLst>
      <p:ext uri="{BB962C8B-B14F-4D97-AF65-F5344CB8AC3E}">
        <p14:creationId xmlns:p14="http://schemas.microsoft.com/office/powerpoint/2010/main" val="4238924616"/>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1" y="1216152"/>
            <a:ext cx="2438400" cy="3344034"/>
          </a:xfrm>
        </p:spPr>
        <p:txBody>
          <a:bodyPr>
            <a:noAutofit/>
          </a:bodyPr>
          <a:lstStyle>
            <a:lvl1pPr>
              <a:defRPr sz="1800"/>
            </a:lvl1pPr>
            <a:lvl2pPr marL="513801" indent="-229231">
              <a:defRPr sz="1600"/>
            </a:lvl2pPr>
            <a:lvl3pPr marL="684540" indent="-170745">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1"/>
          </p:nvPr>
        </p:nvSpPr>
        <p:spPr bwMode="gray">
          <a:xfrm>
            <a:off x="3352801" y="1216152"/>
            <a:ext cx="2438400" cy="3344034"/>
          </a:xfrm>
        </p:spPr>
        <p:txBody>
          <a:bodyPr>
            <a:noAutofit/>
          </a:bodyPr>
          <a:lstStyle>
            <a:lvl1pPr>
              <a:defRPr sz="1800"/>
            </a:lvl1pPr>
            <a:lvl2pPr marL="513801" indent="-229231">
              <a:defRPr sz="1600"/>
            </a:lvl2pPr>
            <a:lvl3pPr marL="684540" indent="-170745">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bwMode="gray">
          <a:xfrm>
            <a:off x="6248400" y="1216152"/>
            <a:ext cx="2438400" cy="3344034"/>
          </a:xfrm>
        </p:spPr>
        <p:txBody>
          <a:bodyPr>
            <a:noAutofit/>
          </a:bodyPr>
          <a:lstStyle>
            <a:lvl1pPr>
              <a:defRPr sz="1800"/>
            </a:lvl1pPr>
            <a:lvl2pPr marL="513801" indent="-229231">
              <a:defRPr sz="1600"/>
            </a:lvl2pPr>
            <a:lvl3pPr marL="684540" indent="-170745">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0618"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
        <p:nvSpPr>
          <p:cNvPr id="18" name="Title 16"/>
          <p:cNvSpPr>
            <a:spLocks noGrp="1"/>
          </p:cNvSpPr>
          <p:nvPr>
            <p:ph type="title" hasCustomPrompt="1"/>
          </p:nvPr>
        </p:nvSpPr>
        <p:spPr bwMode="gray">
          <a:xfrm>
            <a:off x="457201" y="173736"/>
            <a:ext cx="8229600" cy="704088"/>
          </a:xfrm>
          <a:prstGeom prst="rect">
            <a:avLst/>
          </a:prstGeom>
        </p:spPr>
        <p:txBody>
          <a:bodyPr anchor="b" anchorCtr="0"/>
          <a:lstStyle>
            <a:lvl1pPr>
              <a:defRPr/>
            </a:lvl1pPr>
          </a:lstStyle>
          <a:p>
            <a:r>
              <a:rPr lang="en-US" dirty="0"/>
              <a:t>Click To Edit Master Title Style</a:t>
            </a:r>
          </a:p>
        </p:txBody>
      </p:sp>
      <p:sp>
        <p:nvSpPr>
          <p:cNvPr id="9" name="Footer Placeholder 22"/>
          <p:cNvSpPr>
            <a:spLocks noGrp="1"/>
          </p:cNvSpPr>
          <p:nvPr>
            <p:ph type="ftr" sz="quarter" idx="3"/>
          </p:nvPr>
        </p:nvSpPr>
        <p:spPr bwMode="gray">
          <a:xfrm>
            <a:off x="312420" y="4831232"/>
            <a:ext cx="2273299" cy="204983"/>
          </a:xfrm>
          <a:prstGeom prst="rect">
            <a:avLst/>
          </a:prstGeom>
        </p:spPr>
        <p:txBody>
          <a:bodyPr lIns="91068" tIns="45532" rIns="91068" bIns="45532"/>
          <a:lstStyle>
            <a:lvl1pPr>
              <a:defRPr sz="600">
                <a:solidFill>
                  <a:schemeClr val="bg2">
                    <a:lumMod val="75000"/>
                  </a:schemeClr>
                </a:solidFill>
              </a:defRPr>
            </a:lvl1pPr>
          </a:lstStyle>
          <a:p>
            <a:r>
              <a:rPr lang="en-US"/>
              <a:t>© 2017 Think Big Analytics, Teradata</a:t>
            </a:r>
            <a:endParaRPr lang="en-US" dirty="0"/>
          </a:p>
        </p:txBody>
      </p:sp>
    </p:spTree>
    <p:extLst>
      <p:ext uri="{BB962C8B-B14F-4D97-AF65-F5344CB8AC3E}">
        <p14:creationId xmlns:p14="http://schemas.microsoft.com/office/powerpoint/2010/main" val="3120800298"/>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216153"/>
            <a:ext cx="2438400" cy="3068356"/>
          </a:xfrm>
        </p:spPr>
        <p:txBody>
          <a:bodyPr>
            <a:normAutofit/>
          </a:bodyPr>
          <a:lstStyle>
            <a:lvl1pPr>
              <a:defRPr sz="1800"/>
            </a:lvl1pPr>
          </a:lstStyle>
          <a:p>
            <a:r>
              <a:rPr lang="en-US" dirty="0"/>
              <a:t>Drag picture to placeholder or click icon to add</a:t>
            </a:r>
          </a:p>
        </p:txBody>
      </p:sp>
      <p:sp>
        <p:nvSpPr>
          <p:cNvPr id="3" name="Content Placeholder 2"/>
          <p:cNvSpPr>
            <a:spLocks noGrp="1"/>
          </p:cNvSpPr>
          <p:nvPr>
            <p:ph idx="1"/>
          </p:nvPr>
        </p:nvSpPr>
        <p:spPr bwMode="gray">
          <a:xfrm>
            <a:off x="457201" y="1216182"/>
            <a:ext cx="5334000" cy="3344035"/>
          </a:xfrm>
        </p:spPr>
        <p:txBody>
          <a:bodyPr>
            <a:noAutofit/>
          </a:bodyPr>
          <a:lstStyle>
            <a:lvl1pPr>
              <a:defRPr sz="1800"/>
            </a:lvl1pPr>
            <a:lvl2pPr marL="513801" indent="-229231">
              <a:defRPr sz="1600"/>
            </a:lvl2pPr>
            <a:lvl3pPr marL="684540" indent="-170745">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0618"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
        <p:nvSpPr>
          <p:cNvPr id="12" name="Title 16"/>
          <p:cNvSpPr>
            <a:spLocks noGrp="1"/>
          </p:cNvSpPr>
          <p:nvPr>
            <p:ph type="title" hasCustomPrompt="1"/>
          </p:nvPr>
        </p:nvSpPr>
        <p:spPr bwMode="gray">
          <a:xfrm>
            <a:off x="457201" y="173736"/>
            <a:ext cx="8229600" cy="704088"/>
          </a:xfrm>
          <a:prstGeom prst="rect">
            <a:avLst/>
          </a:prstGeom>
        </p:spPr>
        <p:txBody>
          <a:bodyPr anchor="b" anchorCtr="0"/>
          <a:lstStyle>
            <a:lvl1pPr>
              <a:defRPr/>
            </a:lvl1pPr>
          </a:lstStyle>
          <a:p>
            <a:r>
              <a:rPr lang="en-US" dirty="0"/>
              <a:t>Click To Edit Master Title Style</a:t>
            </a:r>
          </a:p>
        </p:txBody>
      </p:sp>
      <p:sp>
        <p:nvSpPr>
          <p:cNvPr id="8" name="Footer Placeholder 22"/>
          <p:cNvSpPr>
            <a:spLocks noGrp="1"/>
          </p:cNvSpPr>
          <p:nvPr>
            <p:ph type="ftr" sz="quarter" idx="3"/>
          </p:nvPr>
        </p:nvSpPr>
        <p:spPr bwMode="gray">
          <a:xfrm>
            <a:off x="327660" y="4836188"/>
            <a:ext cx="2273299" cy="204983"/>
          </a:xfrm>
          <a:prstGeom prst="rect">
            <a:avLst/>
          </a:prstGeom>
        </p:spPr>
        <p:txBody>
          <a:bodyPr lIns="91068" tIns="45532" rIns="91068" bIns="45532"/>
          <a:lstStyle>
            <a:lvl1pPr>
              <a:defRPr sz="600">
                <a:solidFill>
                  <a:schemeClr val="bg2">
                    <a:lumMod val="75000"/>
                  </a:schemeClr>
                </a:solidFill>
              </a:defRPr>
            </a:lvl1pPr>
          </a:lstStyle>
          <a:p>
            <a:r>
              <a:rPr lang="en-US"/>
              <a:t>© 2017 Think Big Analytics, Teradata</a:t>
            </a:r>
            <a:endParaRPr lang="en-US" dirty="0"/>
          </a:p>
        </p:txBody>
      </p:sp>
    </p:spTree>
    <p:extLst>
      <p:ext uri="{BB962C8B-B14F-4D97-AF65-F5344CB8AC3E}">
        <p14:creationId xmlns:p14="http://schemas.microsoft.com/office/powerpoint/2010/main" val="356744195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1" y="1216182"/>
            <a:ext cx="2438400" cy="3070129"/>
          </a:xfrm>
        </p:spPr>
        <p:txBody>
          <a:bodyPr>
            <a:normAutofit/>
          </a:bodyPr>
          <a:lstStyle>
            <a:lvl1pPr>
              <a:defRPr sz="1800"/>
            </a:lvl1pPr>
          </a:lstStyle>
          <a:p>
            <a:r>
              <a:rPr lang="en-US" dirty="0"/>
              <a:t>Drag picture to placeholder or click icon to add</a:t>
            </a:r>
          </a:p>
        </p:txBody>
      </p:sp>
      <p:sp>
        <p:nvSpPr>
          <p:cNvPr id="15" name="Content Placeholder 2"/>
          <p:cNvSpPr>
            <a:spLocks noGrp="1"/>
          </p:cNvSpPr>
          <p:nvPr>
            <p:ph idx="12"/>
          </p:nvPr>
        </p:nvSpPr>
        <p:spPr bwMode="gray">
          <a:xfrm>
            <a:off x="3352800" y="1216152"/>
            <a:ext cx="5334000" cy="3344034"/>
          </a:xfrm>
        </p:spPr>
        <p:txBody>
          <a:bodyPr>
            <a:noAutofit/>
          </a:bodyPr>
          <a:lstStyle>
            <a:lvl1pPr>
              <a:defRPr sz="1800"/>
            </a:lvl1pPr>
            <a:lvl2pPr marL="513801" indent="-229231">
              <a:defRPr sz="1600"/>
            </a:lvl2pPr>
            <a:lvl3pPr marL="684540" indent="-170745">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0618"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
        <p:nvSpPr>
          <p:cNvPr id="12" name="Title 16"/>
          <p:cNvSpPr>
            <a:spLocks noGrp="1"/>
          </p:cNvSpPr>
          <p:nvPr>
            <p:ph type="title" hasCustomPrompt="1"/>
          </p:nvPr>
        </p:nvSpPr>
        <p:spPr bwMode="gray">
          <a:xfrm>
            <a:off x="457201" y="173736"/>
            <a:ext cx="8229600" cy="704088"/>
          </a:xfrm>
          <a:prstGeom prst="rect">
            <a:avLst/>
          </a:prstGeom>
        </p:spPr>
        <p:txBody>
          <a:bodyPr anchor="b" anchorCtr="0"/>
          <a:lstStyle>
            <a:lvl1pPr>
              <a:defRPr/>
            </a:lvl1pPr>
          </a:lstStyle>
          <a:p>
            <a:r>
              <a:rPr lang="en-US" dirty="0"/>
              <a:t>Click To Edit Master Title Style</a:t>
            </a:r>
          </a:p>
        </p:txBody>
      </p:sp>
      <p:sp>
        <p:nvSpPr>
          <p:cNvPr id="8" name="Footer Placeholder 22"/>
          <p:cNvSpPr>
            <a:spLocks noGrp="1"/>
          </p:cNvSpPr>
          <p:nvPr>
            <p:ph type="ftr" sz="quarter" idx="3"/>
          </p:nvPr>
        </p:nvSpPr>
        <p:spPr bwMode="gray">
          <a:xfrm>
            <a:off x="335280" y="4855464"/>
            <a:ext cx="2273299" cy="204983"/>
          </a:xfrm>
          <a:prstGeom prst="rect">
            <a:avLst/>
          </a:prstGeom>
        </p:spPr>
        <p:txBody>
          <a:bodyPr lIns="91068" tIns="45532" rIns="91068" bIns="45532"/>
          <a:lstStyle>
            <a:lvl1pPr>
              <a:defRPr sz="600">
                <a:solidFill>
                  <a:schemeClr val="bg2">
                    <a:lumMod val="75000"/>
                  </a:schemeClr>
                </a:solidFill>
              </a:defRPr>
            </a:lvl1pPr>
          </a:lstStyle>
          <a:p>
            <a:r>
              <a:rPr lang="en-US"/>
              <a:t>© 2017 Think Big Analytics, Teradata</a:t>
            </a:r>
            <a:endParaRPr lang="en-US" dirty="0"/>
          </a:p>
        </p:txBody>
      </p:sp>
    </p:spTree>
    <p:extLst>
      <p:ext uri="{BB962C8B-B14F-4D97-AF65-F5344CB8AC3E}">
        <p14:creationId xmlns:p14="http://schemas.microsoft.com/office/powerpoint/2010/main" val="237137055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0"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0618"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
        <p:nvSpPr>
          <p:cNvPr id="12" name="Title 16"/>
          <p:cNvSpPr>
            <a:spLocks noGrp="1"/>
          </p:cNvSpPr>
          <p:nvPr>
            <p:ph type="title" hasCustomPrompt="1"/>
          </p:nvPr>
        </p:nvSpPr>
        <p:spPr bwMode="gray">
          <a:xfrm>
            <a:off x="457201" y="173736"/>
            <a:ext cx="8229600" cy="704088"/>
          </a:xfrm>
          <a:prstGeom prst="rect">
            <a:avLst/>
          </a:prstGeom>
        </p:spPr>
        <p:txBody>
          <a:bodyPr anchor="b" anchorCtr="0"/>
          <a:lstStyle>
            <a:lvl1pPr>
              <a:defRPr/>
            </a:lvl1pPr>
          </a:lstStyle>
          <a:p>
            <a:r>
              <a:rPr lang="en-US" dirty="0"/>
              <a:t>Click To Edit Master Title Style</a:t>
            </a:r>
          </a:p>
        </p:txBody>
      </p:sp>
      <p:sp>
        <p:nvSpPr>
          <p:cNvPr id="6" name="Footer Placeholder 22"/>
          <p:cNvSpPr>
            <a:spLocks noGrp="1"/>
          </p:cNvSpPr>
          <p:nvPr>
            <p:ph type="ftr" sz="quarter" idx="3"/>
          </p:nvPr>
        </p:nvSpPr>
        <p:spPr bwMode="gray">
          <a:xfrm>
            <a:off x="335280" y="4851428"/>
            <a:ext cx="2273299" cy="204983"/>
          </a:xfrm>
          <a:prstGeom prst="rect">
            <a:avLst/>
          </a:prstGeom>
        </p:spPr>
        <p:txBody>
          <a:bodyPr lIns="91068" tIns="45532" rIns="91068" bIns="45532"/>
          <a:lstStyle>
            <a:lvl1pPr>
              <a:defRPr sz="600">
                <a:solidFill>
                  <a:schemeClr val="bg2">
                    <a:lumMod val="75000"/>
                  </a:schemeClr>
                </a:solidFill>
              </a:defRPr>
            </a:lvl1pPr>
          </a:lstStyle>
          <a:p>
            <a:r>
              <a:rPr lang="en-US"/>
              <a:t>© 2017 Think Big Analytics, Teradata</a:t>
            </a:r>
            <a:endParaRPr lang="en-US" dirty="0"/>
          </a:p>
        </p:txBody>
      </p:sp>
    </p:spTree>
    <p:extLst>
      <p:ext uri="{BB962C8B-B14F-4D97-AF65-F5344CB8AC3E}">
        <p14:creationId xmlns:p14="http://schemas.microsoft.com/office/powerpoint/2010/main" val="245944525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216402"/>
            <a:ext cx="8229600" cy="3340559"/>
          </a:xfrm>
          <a:prstGeom prst="rect">
            <a:avLst/>
          </a:prstGeom>
        </p:spPr>
        <p:txBody>
          <a:bodyPr vert="horz" lIns="0" tIns="0" rIns="0" bIns="0" rtlCol="0">
            <a:noAutofit/>
          </a:bodyPr>
          <a:lstStyle/>
          <a:p>
            <a:pPr lvl="0"/>
            <a:r>
              <a:rPr lang="en-US" dirty="0"/>
              <a:t>Click to edit Master text styles: Standard bullet</a:t>
            </a:r>
          </a:p>
          <a:p>
            <a:pPr lvl="1"/>
            <a:r>
              <a:rPr lang="en-US" dirty="0"/>
              <a:t>Second level: Sub bullet</a:t>
            </a:r>
          </a:p>
          <a:p>
            <a:pPr lvl="2"/>
            <a:r>
              <a:rPr lang="en-US" dirty="0"/>
              <a:t>Third level: Tertiary bullet</a:t>
            </a:r>
          </a:p>
          <a:p>
            <a:pPr lvl="3"/>
            <a:r>
              <a:rPr lang="en-US" dirty="0"/>
              <a:t>Fourth level: Body copy</a:t>
            </a:r>
          </a:p>
          <a:p>
            <a:pPr lvl="4"/>
            <a:r>
              <a:rPr lang="en-US" dirty="0"/>
              <a:t>Fifth level: Main Heading</a:t>
            </a:r>
          </a:p>
          <a:p>
            <a:pPr lvl="5"/>
            <a:r>
              <a:rPr lang="en-US" dirty="0"/>
              <a:t>Sixth level: Subheading</a:t>
            </a:r>
          </a:p>
          <a:p>
            <a:pPr lvl="6"/>
            <a:r>
              <a:rPr lang="en-US" dirty="0"/>
              <a:t>Seventh level: Tertiary heading</a:t>
            </a:r>
          </a:p>
          <a:p>
            <a:pPr lvl="7"/>
            <a:r>
              <a:rPr lang="en-US" dirty="0"/>
              <a:t>Eighth level: Numbered lists</a:t>
            </a:r>
          </a:p>
          <a:p>
            <a:pPr lvl="8"/>
            <a:r>
              <a:rPr lang="en-US" dirty="0"/>
              <a:t>Ninth level: Source</a:t>
            </a:r>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41509" y="4835621"/>
            <a:ext cx="144966" cy="142457"/>
          </a:xfrm>
          <a:prstGeom prst="rect">
            <a:avLst/>
          </a:prstGeom>
          <a:noFill/>
        </p:spPr>
        <p:txBody>
          <a:bodyPr wrap="none" lIns="0" tIns="0" rIns="0" bIns="0" rtlCol="0">
            <a:spAutoFit/>
          </a:bodyPr>
          <a:lstStyle/>
          <a:p>
            <a:pPr algn="r"/>
            <a:fld id="{0C8E8817-043E-4BA1-A90E-6FB9FA409362}" type="slidenum">
              <a:rPr lang="en-US" sz="900" smtClean="0">
                <a:solidFill>
                  <a:schemeClr val="bg2">
                    <a:lumMod val="50000"/>
                  </a:schemeClr>
                </a:solidFill>
              </a:rPr>
              <a:pPr algn="r"/>
              <a:t>‹#›</a:t>
            </a:fld>
            <a:endParaRPr lang="en-US" sz="900" dirty="0">
              <a:solidFill>
                <a:schemeClr val="bg2">
                  <a:lumMod val="50000"/>
                </a:schemeClr>
              </a:solidFill>
            </a:endParaRPr>
          </a:p>
        </p:txBody>
      </p:sp>
      <p:sp>
        <p:nvSpPr>
          <p:cNvPr id="35" name="Title Placeholder 1"/>
          <p:cNvSpPr>
            <a:spLocks noGrp="1"/>
          </p:cNvSpPr>
          <p:nvPr>
            <p:ph type="title"/>
          </p:nvPr>
        </p:nvSpPr>
        <p:spPr>
          <a:xfrm>
            <a:off x="457201" y="164592"/>
            <a:ext cx="8229600" cy="704088"/>
          </a:xfrm>
          <a:prstGeom prst="rect">
            <a:avLst/>
          </a:prstGeom>
        </p:spPr>
        <p:txBody>
          <a:bodyPr vert="horz" lIns="0" tIns="0" rIns="0" bIns="0" rtlCol="0" anchor="b" anchorCtr="0">
            <a:noAutofit/>
          </a:bodyPr>
          <a:lstStyle/>
          <a:p>
            <a:r>
              <a:rPr lang="en-US"/>
              <a:t>Click to edit Master title style</a:t>
            </a:r>
            <a:endParaRPr lang="en-US" dirty="0"/>
          </a:p>
        </p:txBody>
      </p:sp>
      <p:grpSp>
        <p:nvGrpSpPr>
          <p:cNvPr id="41" name="Group 40"/>
          <p:cNvGrpSpPr>
            <a:grpSpLocks noChangeAspect="1"/>
          </p:cNvGrpSpPr>
          <p:nvPr/>
        </p:nvGrpSpPr>
        <p:grpSpPr bwMode="auto">
          <a:xfrm>
            <a:off x="7772401" y="4762919"/>
            <a:ext cx="914400" cy="204717"/>
            <a:chOff x="5137" y="4139"/>
            <a:chExt cx="335" cy="75"/>
          </a:xfrm>
          <a:solidFill>
            <a:schemeClr val="accent1"/>
          </a:solidFill>
        </p:grpSpPr>
        <p:sp>
          <p:nvSpPr>
            <p:cNvPr id="4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Footer Placeholder 22"/>
          <p:cNvSpPr>
            <a:spLocks noGrp="1"/>
          </p:cNvSpPr>
          <p:nvPr>
            <p:ph type="ftr" sz="quarter" idx="3"/>
          </p:nvPr>
        </p:nvSpPr>
        <p:spPr bwMode="gray">
          <a:xfrm>
            <a:off x="358140" y="4818741"/>
            <a:ext cx="2273299" cy="204983"/>
          </a:xfrm>
          <a:prstGeom prst="rect">
            <a:avLst/>
          </a:prstGeom>
        </p:spPr>
        <p:txBody>
          <a:bodyPr lIns="91068" tIns="45532" rIns="91068" bIns="45532"/>
          <a:lstStyle>
            <a:lvl1pPr>
              <a:defRPr sz="600">
                <a:solidFill>
                  <a:schemeClr val="bg2">
                    <a:lumMod val="75000"/>
                  </a:schemeClr>
                </a:solidFill>
              </a:defRPr>
            </a:lvl1pPr>
          </a:lstStyle>
          <a:p>
            <a:r>
              <a:rPr lang="en-US"/>
              <a:t>© 2017 Think Big Analytics, Teradata</a:t>
            </a:r>
            <a:endParaRPr lang="en-US" dirty="0"/>
          </a:p>
        </p:txBody>
      </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667" r:id="rId2"/>
    <p:sldLayoutId id="2147483650" r:id="rId3"/>
    <p:sldLayoutId id="2147483658" r:id="rId4"/>
    <p:sldLayoutId id="2147483709" r:id="rId5"/>
    <p:sldLayoutId id="2147483659" r:id="rId6"/>
    <p:sldLayoutId id="2147483662" r:id="rId7"/>
    <p:sldLayoutId id="2147483663" r:id="rId8"/>
    <p:sldLayoutId id="2147483654" r:id="rId9"/>
    <p:sldLayoutId id="2147483655" r:id="rId10"/>
    <p:sldLayoutId id="2147483670" r:id="rId11"/>
    <p:sldLayoutId id="2147483710" r:id="rId12"/>
    <p:sldLayoutId id="2147483660" r:id="rId13"/>
    <p:sldLayoutId id="2147483661" r:id="rId14"/>
    <p:sldLayoutId id="2147483711" r:id="rId15"/>
    <p:sldLayoutId id="2147483816" r:id="rId16"/>
    <p:sldLayoutId id="2147483820" r:id="rId17"/>
    <p:sldLayoutId id="2147483823" r:id="rId18"/>
    <p:sldLayoutId id="2147483824" r:id="rId19"/>
  </p:sldLayoutIdLst>
  <p:transition spd="med">
    <p:fade/>
  </p:transition>
  <p:hf sldNum="0" hdr="0" dt="0"/>
  <p:txStyles>
    <p:titleStyle>
      <a:lvl1pPr algn="l" defTabSz="910618" rtl="0" eaLnBrk="1" latinLnBrk="0" hangingPunct="1">
        <a:lnSpc>
          <a:spcPct val="95000"/>
        </a:lnSpc>
        <a:spcBef>
          <a:spcPct val="0"/>
        </a:spcBef>
        <a:buNone/>
        <a:defRPr sz="2200" b="1" kern="1200" baseline="0">
          <a:solidFill>
            <a:schemeClr val="accent1"/>
          </a:solidFill>
          <a:latin typeface="+mj-lt"/>
          <a:ea typeface="+mj-ea"/>
          <a:cs typeface="+mj-cs"/>
        </a:defRPr>
      </a:lvl1pPr>
    </p:titleStyle>
    <p:bodyStyle>
      <a:lvl1pPr marL="169158" indent="-169158" algn="l" defTabSz="910618"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5309" indent="-227643" algn="l" defTabSz="910618"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565962" indent="-110672" algn="l" defTabSz="910618"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0618"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0618"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0618" rtl="0" eaLnBrk="1" latinLnBrk="0" hangingPunct="1">
        <a:lnSpc>
          <a:spcPct val="95000"/>
        </a:lnSpc>
        <a:spcBef>
          <a:spcPts val="600"/>
        </a:spcBef>
        <a:spcAft>
          <a:spcPts val="200"/>
        </a:spcAft>
        <a:buFont typeface="Arial" panose="020B0604020202020204" pitchFamily="34" charset="0"/>
        <a:buChar char="​"/>
        <a:defRPr sz="1800" b="0" kern="1200">
          <a:solidFill>
            <a:schemeClr val="accent2"/>
          </a:solidFill>
          <a:latin typeface="+mn-lt"/>
          <a:ea typeface="+mn-ea"/>
          <a:cs typeface="+mn-cs"/>
        </a:defRPr>
      </a:lvl6pPr>
      <a:lvl7pPr marL="0" indent="0" algn="l" defTabSz="910618"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7643" indent="-227643" algn="l" defTabSz="910618"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0618"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0618" rtl="0" eaLnBrk="1" latinLnBrk="0" hangingPunct="1">
        <a:defRPr sz="1800" kern="1200">
          <a:solidFill>
            <a:schemeClr val="tx1"/>
          </a:solidFill>
          <a:latin typeface="+mn-lt"/>
          <a:ea typeface="+mn-ea"/>
          <a:cs typeface="+mn-cs"/>
        </a:defRPr>
      </a:lvl1pPr>
      <a:lvl2pPr marL="455309" algn="l" defTabSz="910618" rtl="0" eaLnBrk="1" latinLnBrk="0" hangingPunct="1">
        <a:defRPr sz="1800" kern="1200">
          <a:solidFill>
            <a:schemeClr val="tx1"/>
          </a:solidFill>
          <a:latin typeface="+mn-lt"/>
          <a:ea typeface="+mn-ea"/>
          <a:cs typeface="+mn-cs"/>
        </a:defRPr>
      </a:lvl2pPr>
      <a:lvl3pPr marL="910618" algn="l" defTabSz="910618" rtl="0" eaLnBrk="1" latinLnBrk="0" hangingPunct="1">
        <a:defRPr sz="1800" kern="1200">
          <a:solidFill>
            <a:schemeClr val="tx1"/>
          </a:solidFill>
          <a:latin typeface="+mn-lt"/>
          <a:ea typeface="+mn-ea"/>
          <a:cs typeface="+mn-cs"/>
        </a:defRPr>
      </a:lvl3pPr>
      <a:lvl4pPr marL="1365916" algn="l" defTabSz="910618" rtl="0" eaLnBrk="1" latinLnBrk="0" hangingPunct="1">
        <a:defRPr sz="1800" kern="1200">
          <a:solidFill>
            <a:schemeClr val="tx1"/>
          </a:solidFill>
          <a:latin typeface="+mn-lt"/>
          <a:ea typeface="+mn-ea"/>
          <a:cs typeface="+mn-cs"/>
        </a:defRPr>
      </a:lvl4pPr>
      <a:lvl5pPr marL="1821226" algn="l" defTabSz="910618" rtl="0" eaLnBrk="1" latinLnBrk="0" hangingPunct="1">
        <a:defRPr sz="1800" kern="1200">
          <a:solidFill>
            <a:schemeClr val="tx1"/>
          </a:solidFill>
          <a:latin typeface="+mn-lt"/>
          <a:ea typeface="+mn-ea"/>
          <a:cs typeface="+mn-cs"/>
        </a:defRPr>
      </a:lvl5pPr>
      <a:lvl6pPr marL="2276529" algn="l" defTabSz="910618" rtl="0" eaLnBrk="1" latinLnBrk="0" hangingPunct="1">
        <a:defRPr sz="1800" kern="1200">
          <a:solidFill>
            <a:schemeClr val="tx1"/>
          </a:solidFill>
          <a:latin typeface="+mn-lt"/>
          <a:ea typeface="+mn-ea"/>
          <a:cs typeface="+mn-cs"/>
        </a:defRPr>
      </a:lvl6pPr>
      <a:lvl7pPr marL="2731834" algn="l" defTabSz="910618" rtl="0" eaLnBrk="1" latinLnBrk="0" hangingPunct="1">
        <a:defRPr sz="1800" kern="1200">
          <a:solidFill>
            <a:schemeClr val="tx1"/>
          </a:solidFill>
          <a:latin typeface="+mn-lt"/>
          <a:ea typeface="+mn-ea"/>
          <a:cs typeface="+mn-cs"/>
        </a:defRPr>
      </a:lvl7pPr>
      <a:lvl8pPr marL="3187137" algn="l" defTabSz="910618" rtl="0" eaLnBrk="1" latinLnBrk="0" hangingPunct="1">
        <a:defRPr sz="1800" kern="1200">
          <a:solidFill>
            <a:schemeClr val="tx1"/>
          </a:solidFill>
          <a:latin typeface="+mn-lt"/>
          <a:ea typeface="+mn-ea"/>
          <a:cs typeface="+mn-cs"/>
        </a:defRPr>
      </a:lvl8pPr>
      <a:lvl9pPr marL="3642445" algn="l" defTabSz="9106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0"/>
            <a:ext cx="9148249" cy="5143500"/>
          </a:xfrm>
          <a:prstGeom prst="rect">
            <a:avLst/>
          </a:prstGeom>
        </p:spPr>
      </p:pic>
      <p:sp>
        <p:nvSpPr>
          <p:cNvPr id="290" name="Rectangle 289"/>
          <p:cNvSpPr/>
          <p:nvPr/>
        </p:nvSpPr>
        <p:spPr>
          <a:xfrm>
            <a:off x="-1" y="2967926"/>
            <a:ext cx="5372933" cy="1372590"/>
          </a:xfrm>
          <a:prstGeom prst="rect">
            <a:avLst/>
          </a:prstGeom>
          <a:solidFill>
            <a:schemeClr val="accent1">
              <a:alpha val="90000"/>
            </a:schemeClr>
          </a:solidFill>
          <a:ln w="9525">
            <a:noFill/>
            <a:miter lim="800000"/>
            <a:headEnd/>
            <a:tailEnd/>
          </a:ln>
          <a:effectLst/>
        </p:spPr>
        <p:txBody>
          <a:bodyPr wrap="square" lIns="548640" tIns="91440" bIns="91440" rtlCol="0" anchor="ctr">
            <a:prstTxWarp prst="textNoShape">
              <a:avLst/>
            </a:prstTxWarp>
            <a:noAutofit/>
          </a:bodyPr>
          <a:lstStyle/>
          <a:p>
            <a:pPr>
              <a:lnSpc>
                <a:spcPct val="95000"/>
              </a:lnSpc>
              <a:spcBef>
                <a:spcPts val="400"/>
              </a:spcBef>
            </a:pPr>
            <a:endParaRPr lang="en-US" sz="1400" dirty="0">
              <a:solidFill>
                <a:schemeClr val="bg1"/>
              </a:solidFill>
            </a:endParaRPr>
          </a:p>
          <a:p>
            <a:pPr>
              <a:lnSpc>
                <a:spcPct val="95000"/>
              </a:lnSpc>
              <a:spcBef>
                <a:spcPts val="400"/>
              </a:spcBef>
            </a:pPr>
            <a:r>
              <a:rPr lang="en-US" sz="1400" dirty="0">
                <a:solidFill>
                  <a:schemeClr val="bg1"/>
                </a:solidFill>
              </a:rPr>
              <a:t>Analytic Development Recommendation</a:t>
            </a:r>
          </a:p>
          <a:p>
            <a:pPr>
              <a:lnSpc>
                <a:spcPct val="95000"/>
              </a:lnSpc>
              <a:spcBef>
                <a:spcPts val="400"/>
              </a:spcBef>
            </a:pPr>
            <a:r>
              <a:rPr lang="en-US" sz="2400" dirty="0">
                <a:solidFill>
                  <a:schemeClr val="bg1"/>
                </a:solidFill>
              </a:rPr>
              <a:t>&lt;Insert Business Problem&gt;</a:t>
            </a:r>
          </a:p>
          <a:p>
            <a:pPr>
              <a:lnSpc>
                <a:spcPct val="95000"/>
              </a:lnSpc>
              <a:spcBef>
                <a:spcPts val="400"/>
              </a:spcBef>
            </a:pPr>
            <a:endParaRPr lang="en-US" sz="2400" dirty="0">
              <a:solidFill>
                <a:schemeClr val="bg1"/>
              </a:solidFill>
            </a:endParaRPr>
          </a:p>
        </p:txBody>
      </p:sp>
      <p:sp>
        <p:nvSpPr>
          <p:cNvPr id="296" name="Rectangle 295"/>
          <p:cNvSpPr/>
          <p:nvPr/>
        </p:nvSpPr>
        <p:spPr>
          <a:xfrm>
            <a:off x="0" y="4342495"/>
            <a:ext cx="5372932" cy="275689"/>
          </a:xfrm>
          <a:prstGeom prst="rect">
            <a:avLst/>
          </a:prstGeom>
          <a:solidFill>
            <a:srgbClr val="000000">
              <a:alpha val="70000"/>
            </a:srgbClr>
          </a:solidFill>
          <a:ln w="9525">
            <a:noFill/>
            <a:miter lim="800000"/>
            <a:headEnd/>
            <a:tailEnd/>
          </a:ln>
          <a:effectLst/>
        </p:spPr>
        <p:txBody>
          <a:bodyPr wrap="square" lIns="548640" tIns="91440" bIns="91440" rtlCol="0" anchor="ctr">
            <a:prstTxWarp prst="textNoShape">
              <a:avLst/>
            </a:prstTxWarp>
            <a:noAutofit/>
          </a:bodyPr>
          <a:lstStyle/>
          <a:p>
            <a:pPr>
              <a:lnSpc>
                <a:spcPct val="85000"/>
              </a:lnSpc>
            </a:pPr>
            <a:r>
              <a:rPr lang="en-US" sz="1400" kern="0" dirty="0">
                <a:solidFill>
                  <a:schemeClr val="bg1"/>
                </a:solidFill>
              </a:rPr>
              <a:t>&lt;Insert Team Name&gt;</a:t>
            </a:r>
            <a:endParaRPr lang="en-US" sz="1050" kern="0" dirty="0">
              <a:solidFill>
                <a:schemeClr val="bg1"/>
              </a:solidFill>
            </a:endParaRPr>
          </a:p>
        </p:txBody>
      </p:sp>
      <p:grpSp>
        <p:nvGrpSpPr>
          <p:cNvPr id="6" name="Group 5"/>
          <p:cNvGrpSpPr>
            <a:grpSpLocks noChangeAspect="1"/>
          </p:cNvGrpSpPr>
          <p:nvPr/>
        </p:nvGrpSpPr>
        <p:grpSpPr bwMode="auto">
          <a:xfrm>
            <a:off x="7633403" y="4485615"/>
            <a:ext cx="1388678" cy="310899"/>
            <a:chOff x="5137" y="4139"/>
            <a:chExt cx="335" cy="75"/>
          </a:xfrm>
          <a:solidFill>
            <a:schemeClr val="bg1">
              <a:lumMod val="50000"/>
            </a:schemeClr>
          </a:solidFill>
        </p:grpSpPr>
        <p:sp>
          <p:nvSpPr>
            <p:cNvPr id="7"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8"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2" name="TextBox 1"/>
          <p:cNvSpPr txBox="1"/>
          <p:nvPr/>
        </p:nvSpPr>
        <p:spPr>
          <a:xfrm>
            <a:off x="7295321" y="109331"/>
            <a:ext cx="1726759" cy="530915"/>
          </a:xfrm>
          <a:prstGeom prst="rect">
            <a:avLst/>
          </a:prstGeom>
          <a:noFill/>
        </p:spPr>
        <p:txBody>
          <a:bodyPr wrap="square" rtlCol="0">
            <a:spAutoFit/>
          </a:bodyPr>
          <a:lstStyle/>
          <a:p>
            <a:pPr>
              <a:lnSpc>
                <a:spcPct val="95000"/>
              </a:lnSpc>
              <a:spcBef>
                <a:spcPts val="400"/>
              </a:spcBef>
            </a:pPr>
            <a:r>
              <a:rPr lang="en-US" dirty="0">
                <a:solidFill>
                  <a:srgbClr val="231F20"/>
                </a:solidFill>
              </a:rPr>
              <a:t>SPAR Training </a:t>
            </a:r>
            <a:r>
              <a:rPr lang="en-US" sz="1200" dirty="0">
                <a:solidFill>
                  <a:srgbClr val="231F20"/>
                </a:solidFill>
              </a:rPr>
              <a:t>Exercise Template</a:t>
            </a:r>
          </a:p>
        </p:txBody>
      </p:sp>
      <p:sp>
        <p:nvSpPr>
          <p:cNvPr id="10" name="Footer Placeholder 4"/>
          <p:cNvSpPr txBox="1">
            <a:spLocks/>
          </p:cNvSpPr>
          <p:nvPr/>
        </p:nvSpPr>
        <p:spPr>
          <a:xfrm>
            <a:off x="3542614" y="4874148"/>
            <a:ext cx="3240000" cy="18553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chemeClr val="bg1"/>
                </a:solidFill>
              </a:rPr>
              <a:t>© 2017 Think Big Analytics, Teradata</a:t>
            </a:r>
          </a:p>
        </p:txBody>
      </p:sp>
    </p:spTree>
    <p:extLst>
      <p:ext uri="{BB962C8B-B14F-4D97-AF65-F5344CB8AC3E}">
        <p14:creationId xmlns:p14="http://schemas.microsoft.com/office/powerpoint/2010/main" val="171365728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0"/>
                                        </p:tgtEl>
                                        <p:attrNameLst>
                                          <p:attrName>style.visibility</p:attrName>
                                        </p:attrNameLst>
                                      </p:cBhvr>
                                      <p:to>
                                        <p:strVal val="visible"/>
                                      </p:to>
                                    </p:set>
                                    <p:anim calcmode="lin" valueType="num">
                                      <p:cBhvr additive="base">
                                        <p:cTn id="7" dur="1000" fill="hold"/>
                                        <p:tgtEl>
                                          <p:spTgt spid="290"/>
                                        </p:tgtEl>
                                        <p:attrNameLst>
                                          <p:attrName>ppt_x</p:attrName>
                                        </p:attrNameLst>
                                      </p:cBhvr>
                                      <p:tavLst>
                                        <p:tav tm="0">
                                          <p:val>
                                            <p:strVal val="0-#ppt_w/2"/>
                                          </p:val>
                                        </p:tav>
                                        <p:tav tm="100000">
                                          <p:val>
                                            <p:strVal val="#ppt_x"/>
                                          </p:val>
                                        </p:tav>
                                      </p:tavLst>
                                    </p:anim>
                                    <p:anim calcmode="lin" valueType="num">
                                      <p:cBhvr additive="base">
                                        <p:cTn id="8" dur="1000" fill="hold"/>
                                        <p:tgtEl>
                                          <p:spTgt spid="29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296"/>
                                        </p:tgtEl>
                                        <p:attrNameLst>
                                          <p:attrName>style.visibility</p:attrName>
                                        </p:attrNameLst>
                                      </p:cBhvr>
                                      <p:to>
                                        <p:strVal val="visible"/>
                                      </p:to>
                                    </p:set>
                                    <p:animEffect transition="in" filter="fade">
                                      <p:cBhvr>
                                        <p:cTn id="11"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animBg="1"/>
      <p:bldP spid="29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2" y="2685"/>
            <a:ext cx="2800868" cy="3098326"/>
          </a:xfrm>
          <a:prstGeom prst="rect">
            <a:avLst/>
          </a:prstGeom>
          <a:solidFill>
            <a:schemeClr val="accent6"/>
          </a:solidFill>
          <a:ln w="9525">
            <a:noFill/>
            <a:miter lim="800000"/>
            <a:headEnd/>
            <a:tailEnd/>
          </a:ln>
          <a:effectLst/>
        </p:spPr>
        <p:txBody>
          <a:bodyPr wrap="square" lIns="108852" tIns="108852" rIns="81639" bIns="108852" rtlCol="0" anchor="ctr">
            <a:prstTxWarp prst="textNoShape">
              <a:avLst/>
            </a:prstTxWarp>
            <a:noAutofit/>
          </a:bodyPr>
          <a:lstStyle/>
          <a:p>
            <a:pPr algn="ctr">
              <a:lnSpc>
                <a:spcPct val="75000"/>
              </a:lnSpc>
              <a:spcBef>
                <a:spcPts val="476"/>
              </a:spcBef>
            </a:pPr>
            <a:endParaRPr lang="en-US" sz="2875" dirty="0">
              <a:solidFill>
                <a:prstClr val="white"/>
              </a:solidFill>
            </a:endParaRPr>
          </a:p>
        </p:txBody>
      </p:sp>
      <p:grpSp>
        <p:nvGrpSpPr>
          <p:cNvPr id="4" name="Group 3"/>
          <p:cNvGrpSpPr/>
          <p:nvPr/>
        </p:nvGrpSpPr>
        <p:grpSpPr>
          <a:xfrm>
            <a:off x="94498" y="123068"/>
            <a:ext cx="8655050" cy="3523456"/>
            <a:chOff x="249238" y="1112498"/>
            <a:chExt cx="8655050" cy="3567112"/>
          </a:xfrm>
        </p:grpSpPr>
        <p:sp>
          <p:nvSpPr>
            <p:cNvPr id="5" name="Oval 122"/>
            <p:cNvSpPr>
              <a:spLocks noChangeArrowheads="1"/>
            </p:cNvSpPr>
            <p:nvPr/>
          </p:nvSpPr>
          <p:spPr bwMode="auto">
            <a:xfrm>
              <a:off x="249238" y="1112498"/>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6" name="Oval 123"/>
            <p:cNvSpPr>
              <a:spLocks noChangeArrowheads="1"/>
            </p:cNvSpPr>
            <p:nvPr/>
          </p:nvSpPr>
          <p:spPr bwMode="auto">
            <a:xfrm>
              <a:off x="638176" y="1112498"/>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7" name="Oval 124"/>
            <p:cNvSpPr>
              <a:spLocks noChangeArrowheads="1"/>
            </p:cNvSpPr>
            <p:nvPr/>
          </p:nvSpPr>
          <p:spPr bwMode="auto">
            <a:xfrm>
              <a:off x="1042540" y="1126588"/>
              <a:ext cx="59635" cy="6072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8" name="Oval 125"/>
            <p:cNvSpPr>
              <a:spLocks noChangeArrowheads="1"/>
            </p:cNvSpPr>
            <p:nvPr/>
          </p:nvSpPr>
          <p:spPr bwMode="auto">
            <a:xfrm>
              <a:off x="1417638" y="1112498"/>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9" name="Oval 126"/>
            <p:cNvSpPr>
              <a:spLocks noChangeArrowheads="1"/>
            </p:cNvSpPr>
            <p:nvPr/>
          </p:nvSpPr>
          <p:spPr bwMode="auto">
            <a:xfrm>
              <a:off x="1825935" y="1131857"/>
              <a:ext cx="50182" cy="5018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0" name="Oval 127"/>
            <p:cNvSpPr>
              <a:spLocks noChangeArrowheads="1"/>
            </p:cNvSpPr>
            <p:nvPr/>
          </p:nvSpPr>
          <p:spPr bwMode="auto">
            <a:xfrm>
              <a:off x="2210940" y="1126588"/>
              <a:ext cx="59635" cy="6072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1" name="Oval 128"/>
            <p:cNvSpPr>
              <a:spLocks noChangeArrowheads="1"/>
            </p:cNvSpPr>
            <p:nvPr/>
          </p:nvSpPr>
          <p:spPr bwMode="auto">
            <a:xfrm>
              <a:off x="2586038" y="1112498"/>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2" name="Oval 129"/>
            <p:cNvSpPr>
              <a:spLocks noChangeArrowheads="1"/>
            </p:cNvSpPr>
            <p:nvPr/>
          </p:nvSpPr>
          <p:spPr bwMode="auto">
            <a:xfrm>
              <a:off x="2993990" y="1131857"/>
              <a:ext cx="49285" cy="5018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3" name="Oval 130"/>
            <p:cNvSpPr>
              <a:spLocks noChangeArrowheads="1"/>
            </p:cNvSpPr>
            <p:nvPr/>
          </p:nvSpPr>
          <p:spPr bwMode="auto">
            <a:xfrm>
              <a:off x="3363913" y="1112498"/>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4" name="Oval 131"/>
            <p:cNvSpPr>
              <a:spLocks noChangeArrowheads="1"/>
            </p:cNvSpPr>
            <p:nvPr/>
          </p:nvSpPr>
          <p:spPr bwMode="auto">
            <a:xfrm>
              <a:off x="3766941" y="1126588"/>
              <a:ext cx="60720" cy="6072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5" name="Oval 132"/>
            <p:cNvSpPr>
              <a:spLocks noChangeArrowheads="1"/>
            </p:cNvSpPr>
            <p:nvPr/>
          </p:nvSpPr>
          <p:spPr bwMode="auto">
            <a:xfrm>
              <a:off x="4143376" y="1112498"/>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6" name="Oval 133"/>
            <p:cNvSpPr>
              <a:spLocks noChangeArrowheads="1"/>
            </p:cNvSpPr>
            <p:nvPr/>
          </p:nvSpPr>
          <p:spPr bwMode="auto">
            <a:xfrm>
              <a:off x="4532313" y="1112498"/>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7" name="Oval 134"/>
            <p:cNvSpPr>
              <a:spLocks noChangeArrowheads="1"/>
            </p:cNvSpPr>
            <p:nvPr/>
          </p:nvSpPr>
          <p:spPr bwMode="auto">
            <a:xfrm>
              <a:off x="4936677" y="1126588"/>
              <a:ext cx="59635" cy="6072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8" name="Oval 135"/>
            <p:cNvSpPr>
              <a:spLocks noChangeArrowheads="1"/>
            </p:cNvSpPr>
            <p:nvPr/>
          </p:nvSpPr>
          <p:spPr bwMode="auto">
            <a:xfrm>
              <a:off x="5311776" y="1112498"/>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9" name="Oval 136"/>
            <p:cNvSpPr>
              <a:spLocks noChangeArrowheads="1"/>
            </p:cNvSpPr>
            <p:nvPr/>
          </p:nvSpPr>
          <p:spPr bwMode="auto">
            <a:xfrm>
              <a:off x="5700713" y="1112498"/>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0" name="Oval 137"/>
            <p:cNvSpPr>
              <a:spLocks noChangeArrowheads="1"/>
            </p:cNvSpPr>
            <p:nvPr/>
          </p:nvSpPr>
          <p:spPr bwMode="auto">
            <a:xfrm>
              <a:off x="6108665" y="1131857"/>
              <a:ext cx="49285" cy="5018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1" name="Oval 138"/>
            <p:cNvSpPr>
              <a:spLocks noChangeArrowheads="1"/>
            </p:cNvSpPr>
            <p:nvPr/>
          </p:nvSpPr>
          <p:spPr bwMode="auto">
            <a:xfrm>
              <a:off x="6478588" y="1112498"/>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2" name="Oval 139"/>
            <p:cNvSpPr>
              <a:spLocks noChangeArrowheads="1"/>
            </p:cNvSpPr>
            <p:nvPr/>
          </p:nvSpPr>
          <p:spPr bwMode="auto">
            <a:xfrm>
              <a:off x="6886885" y="1131857"/>
              <a:ext cx="50182" cy="5018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3" name="Oval 140"/>
            <p:cNvSpPr>
              <a:spLocks noChangeArrowheads="1"/>
            </p:cNvSpPr>
            <p:nvPr/>
          </p:nvSpPr>
          <p:spPr bwMode="auto">
            <a:xfrm>
              <a:off x="7258051" y="1112498"/>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4" name="Oval 141"/>
            <p:cNvSpPr>
              <a:spLocks noChangeArrowheads="1"/>
            </p:cNvSpPr>
            <p:nvPr/>
          </p:nvSpPr>
          <p:spPr bwMode="auto">
            <a:xfrm>
              <a:off x="7646988" y="1112498"/>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5" name="Oval 142"/>
            <p:cNvSpPr>
              <a:spLocks noChangeArrowheads="1"/>
            </p:cNvSpPr>
            <p:nvPr/>
          </p:nvSpPr>
          <p:spPr bwMode="auto">
            <a:xfrm>
              <a:off x="8051352" y="1126588"/>
              <a:ext cx="59635" cy="6072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6" name="Oval 143"/>
            <p:cNvSpPr>
              <a:spLocks noChangeArrowheads="1"/>
            </p:cNvSpPr>
            <p:nvPr/>
          </p:nvSpPr>
          <p:spPr bwMode="auto">
            <a:xfrm>
              <a:off x="8426451" y="1112498"/>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7" name="Oval 144"/>
            <p:cNvSpPr>
              <a:spLocks noChangeArrowheads="1"/>
            </p:cNvSpPr>
            <p:nvPr/>
          </p:nvSpPr>
          <p:spPr bwMode="auto">
            <a:xfrm>
              <a:off x="8815388" y="1112498"/>
              <a:ext cx="88900"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8" name="Oval 151"/>
            <p:cNvSpPr>
              <a:spLocks noChangeArrowheads="1"/>
            </p:cNvSpPr>
            <p:nvPr/>
          </p:nvSpPr>
          <p:spPr bwMode="auto">
            <a:xfrm>
              <a:off x="263077" y="1515274"/>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9" name="Oval 152"/>
            <p:cNvSpPr>
              <a:spLocks noChangeArrowheads="1"/>
            </p:cNvSpPr>
            <p:nvPr/>
          </p:nvSpPr>
          <p:spPr bwMode="auto">
            <a:xfrm>
              <a:off x="652015" y="1515274"/>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30" name="Oval 153"/>
            <p:cNvSpPr>
              <a:spLocks noChangeArrowheads="1"/>
            </p:cNvSpPr>
            <p:nvPr/>
          </p:nvSpPr>
          <p:spPr bwMode="auto">
            <a:xfrm>
              <a:off x="1028701" y="1501435"/>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31" name="Oval 154"/>
            <p:cNvSpPr>
              <a:spLocks noChangeArrowheads="1"/>
            </p:cNvSpPr>
            <p:nvPr/>
          </p:nvSpPr>
          <p:spPr bwMode="auto">
            <a:xfrm>
              <a:off x="1431477" y="1515274"/>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32" name="Oval 155"/>
            <p:cNvSpPr>
              <a:spLocks noChangeArrowheads="1"/>
            </p:cNvSpPr>
            <p:nvPr/>
          </p:nvSpPr>
          <p:spPr bwMode="auto">
            <a:xfrm>
              <a:off x="1806576" y="1501435"/>
              <a:ext cx="88900"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33" name="Oval 156"/>
            <p:cNvSpPr>
              <a:spLocks noChangeArrowheads="1"/>
            </p:cNvSpPr>
            <p:nvPr/>
          </p:nvSpPr>
          <p:spPr bwMode="auto">
            <a:xfrm>
              <a:off x="2197101" y="1501435"/>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34" name="Oval 157"/>
            <p:cNvSpPr>
              <a:spLocks noChangeArrowheads="1"/>
            </p:cNvSpPr>
            <p:nvPr/>
          </p:nvSpPr>
          <p:spPr bwMode="auto">
            <a:xfrm>
              <a:off x="2586038" y="1501435"/>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35" name="Oval 158"/>
            <p:cNvSpPr>
              <a:spLocks noChangeArrowheads="1"/>
            </p:cNvSpPr>
            <p:nvPr/>
          </p:nvSpPr>
          <p:spPr bwMode="auto">
            <a:xfrm>
              <a:off x="2974976" y="1501435"/>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36" name="Oval 159"/>
            <p:cNvSpPr>
              <a:spLocks noChangeArrowheads="1"/>
            </p:cNvSpPr>
            <p:nvPr/>
          </p:nvSpPr>
          <p:spPr bwMode="auto">
            <a:xfrm>
              <a:off x="3363913" y="1501435"/>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37" name="Oval 160"/>
            <p:cNvSpPr>
              <a:spLocks noChangeArrowheads="1"/>
            </p:cNvSpPr>
            <p:nvPr/>
          </p:nvSpPr>
          <p:spPr bwMode="auto">
            <a:xfrm>
              <a:off x="3772210" y="1520449"/>
              <a:ext cx="50182" cy="4928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38" name="Oval 161"/>
            <p:cNvSpPr>
              <a:spLocks noChangeArrowheads="1"/>
            </p:cNvSpPr>
            <p:nvPr/>
          </p:nvSpPr>
          <p:spPr bwMode="auto">
            <a:xfrm>
              <a:off x="4157215" y="1515274"/>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39" name="Oval 162"/>
            <p:cNvSpPr>
              <a:spLocks noChangeArrowheads="1"/>
            </p:cNvSpPr>
            <p:nvPr/>
          </p:nvSpPr>
          <p:spPr bwMode="auto">
            <a:xfrm>
              <a:off x="4532313" y="1501435"/>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40" name="Oval 163"/>
            <p:cNvSpPr>
              <a:spLocks noChangeArrowheads="1"/>
            </p:cNvSpPr>
            <p:nvPr/>
          </p:nvSpPr>
          <p:spPr bwMode="auto">
            <a:xfrm>
              <a:off x="4936677" y="1515274"/>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41" name="Oval 164"/>
            <p:cNvSpPr>
              <a:spLocks noChangeArrowheads="1"/>
            </p:cNvSpPr>
            <p:nvPr/>
          </p:nvSpPr>
          <p:spPr bwMode="auto">
            <a:xfrm>
              <a:off x="5311776" y="1501435"/>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42" name="Oval 165"/>
            <p:cNvSpPr>
              <a:spLocks noChangeArrowheads="1"/>
            </p:cNvSpPr>
            <p:nvPr/>
          </p:nvSpPr>
          <p:spPr bwMode="auto">
            <a:xfrm>
              <a:off x="5714552" y="1515274"/>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43" name="Oval 166"/>
            <p:cNvSpPr>
              <a:spLocks noChangeArrowheads="1"/>
            </p:cNvSpPr>
            <p:nvPr/>
          </p:nvSpPr>
          <p:spPr bwMode="auto">
            <a:xfrm>
              <a:off x="6103490" y="1515274"/>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44" name="Oval 167"/>
            <p:cNvSpPr>
              <a:spLocks noChangeArrowheads="1"/>
            </p:cNvSpPr>
            <p:nvPr/>
          </p:nvSpPr>
          <p:spPr bwMode="auto">
            <a:xfrm>
              <a:off x="6478588" y="1501435"/>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45" name="Oval 168"/>
            <p:cNvSpPr>
              <a:spLocks noChangeArrowheads="1"/>
            </p:cNvSpPr>
            <p:nvPr/>
          </p:nvSpPr>
          <p:spPr bwMode="auto">
            <a:xfrm>
              <a:off x="6881616" y="1515274"/>
              <a:ext cx="60720"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46" name="Oval 169"/>
            <p:cNvSpPr>
              <a:spLocks noChangeArrowheads="1"/>
            </p:cNvSpPr>
            <p:nvPr/>
          </p:nvSpPr>
          <p:spPr bwMode="auto">
            <a:xfrm>
              <a:off x="7258051" y="1501435"/>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47" name="Oval 170"/>
            <p:cNvSpPr>
              <a:spLocks noChangeArrowheads="1"/>
            </p:cNvSpPr>
            <p:nvPr/>
          </p:nvSpPr>
          <p:spPr bwMode="auto">
            <a:xfrm>
              <a:off x="7660827" y="1515274"/>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48" name="Oval 171"/>
            <p:cNvSpPr>
              <a:spLocks noChangeArrowheads="1"/>
            </p:cNvSpPr>
            <p:nvPr/>
          </p:nvSpPr>
          <p:spPr bwMode="auto">
            <a:xfrm>
              <a:off x="8037513" y="1501435"/>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49" name="Oval 172"/>
            <p:cNvSpPr>
              <a:spLocks noChangeArrowheads="1"/>
            </p:cNvSpPr>
            <p:nvPr/>
          </p:nvSpPr>
          <p:spPr bwMode="auto">
            <a:xfrm>
              <a:off x="8440290" y="1515274"/>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50" name="Oval 173"/>
            <p:cNvSpPr>
              <a:spLocks noChangeArrowheads="1"/>
            </p:cNvSpPr>
            <p:nvPr/>
          </p:nvSpPr>
          <p:spPr bwMode="auto">
            <a:xfrm>
              <a:off x="8815388" y="1501435"/>
              <a:ext cx="88900"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51" name="Oval 180"/>
            <p:cNvSpPr>
              <a:spLocks noChangeArrowheads="1"/>
            </p:cNvSpPr>
            <p:nvPr/>
          </p:nvSpPr>
          <p:spPr bwMode="auto">
            <a:xfrm>
              <a:off x="249238" y="1887198"/>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52" name="Oval 181"/>
            <p:cNvSpPr>
              <a:spLocks noChangeArrowheads="1"/>
            </p:cNvSpPr>
            <p:nvPr/>
          </p:nvSpPr>
          <p:spPr bwMode="auto">
            <a:xfrm>
              <a:off x="638176" y="1887198"/>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53" name="Oval 182"/>
            <p:cNvSpPr>
              <a:spLocks noChangeArrowheads="1"/>
            </p:cNvSpPr>
            <p:nvPr/>
          </p:nvSpPr>
          <p:spPr bwMode="auto">
            <a:xfrm>
              <a:off x="1042540" y="1901037"/>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54" name="Oval 183"/>
            <p:cNvSpPr>
              <a:spLocks noChangeArrowheads="1"/>
            </p:cNvSpPr>
            <p:nvPr/>
          </p:nvSpPr>
          <p:spPr bwMode="auto">
            <a:xfrm>
              <a:off x="1417638" y="1887198"/>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55" name="Oval 184"/>
            <p:cNvSpPr>
              <a:spLocks noChangeArrowheads="1"/>
            </p:cNvSpPr>
            <p:nvPr/>
          </p:nvSpPr>
          <p:spPr bwMode="auto">
            <a:xfrm>
              <a:off x="1806576" y="1887198"/>
              <a:ext cx="88900"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56" name="Oval 185"/>
            <p:cNvSpPr>
              <a:spLocks noChangeArrowheads="1"/>
            </p:cNvSpPr>
            <p:nvPr/>
          </p:nvSpPr>
          <p:spPr bwMode="auto">
            <a:xfrm>
              <a:off x="2197101" y="1887198"/>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57" name="Oval 186"/>
            <p:cNvSpPr>
              <a:spLocks noChangeArrowheads="1"/>
            </p:cNvSpPr>
            <p:nvPr/>
          </p:nvSpPr>
          <p:spPr bwMode="auto">
            <a:xfrm>
              <a:off x="2586038" y="1887198"/>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58" name="Oval 187"/>
            <p:cNvSpPr>
              <a:spLocks noChangeArrowheads="1"/>
            </p:cNvSpPr>
            <p:nvPr/>
          </p:nvSpPr>
          <p:spPr bwMode="auto">
            <a:xfrm>
              <a:off x="2974976" y="1887198"/>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59" name="Oval 188"/>
            <p:cNvSpPr>
              <a:spLocks noChangeArrowheads="1"/>
            </p:cNvSpPr>
            <p:nvPr/>
          </p:nvSpPr>
          <p:spPr bwMode="auto">
            <a:xfrm>
              <a:off x="3363913" y="1887198"/>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60" name="Oval 189"/>
            <p:cNvSpPr>
              <a:spLocks noChangeArrowheads="1"/>
            </p:cNvSpPr>
            <p:nvPr/>
          </p:nvSpPr>
          <p:spPr bwMode="auto">
            <a:xfrm>
              <a:off x="3752851" y="1887198"/>
              <a:ext cx="88900"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61" name="Oval 190"/>
            <p:cNvSpPr>
              <a:spLocks noChangeArrowheads="1"/>
            </p:cNvSpPr>
            <p:nvPr/>
          </p:nvSpPr>
          <p:spPr bwMode="auto">
            <a:xfrm>
              <a:off x="4157215" y="1901037"/>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62" name="Oval 191"/>
            <p:cNvSpPr>
              <a:spLocks noChangeArrowheads="1"/>
            </p:cNvSpPr>
            <p:nvPr/>
          </p:nvSpPr>
          <p:spPr bwMode="auto">
            <a:xfrm>
              <a:off x="4532313" y="1887198"/>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63" name="Oval 192"/>
            <p:cNvSpPr>
              <a:spLocks noChangeArrowheads="1"/>
            </p:cNvSpPr>
            <p:nvPr/>
          </p:nvSpPr>
          <p:spPr bwMode="auto">
            <a:xfrm>
              <a:off x="4936677" y="1901037"/>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64" name="Oval 193"/>
            <p:cNvSpPr>
              <a:spLocks noChangeArrowheads="1"/>
            </p:cNvSpPr>
            <p:nvPr/>
          </p:nvSpPr>
          <p:spPr bwMode="auto">
            <a:xfrm>
              <a:off x="5311776" y="1887198"/>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65" name="Oval 194"/>
            <p:cNvSpPr>
              <a:spLocks noChangeArrowheads="1"/>
            </p:cNvSpPr>
            <p:nvPr/>
          </p:nvSpPr>
          <p:spPr bwMode="auto">
            <a:xfrm>
              <a:off x="5700713" y="1887198"/>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66" name="Oval 195"/>
            <p:cNvSpPr>
              <a:spLocks noChangeArrowheads="1"/>
            </p:cNvSpPr>
            <p:nvPr/>
          </p:nvSpPr>
          <p:spPr bwMode="auto">
            <a:xfrm>
              <a:off x="6089651" y="1887198"/>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67" name="Oval 196"/>
            <p:cNvSpPr>
              <a:spLocks noChangeArrowheads="1"/>
            </p:cNvSpPr>
            <p:nvPr/>
          </p:nvSpPr>
          <p:spPr bwMode="auto">
            <a:xfrm>
              <a:off x="6492427" y="1901037"/>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68" name="Oval 197"/>
            <p:cNvSpPr>
              <a:spLocks noChangeArrowheads="1"/>
            </p:cNvSpPr>
            <p:nvPr/>
          </p:nvSpPr>
          <p:spPr bwMode="auto">
            <a:xfrm>
              <a:off x="6867526" y="1887198"/>
              <a:ext cx="88900"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69" name="Oval 198"/>
            <p:cNvSpPr>
              <a:spLocks noChangeArrowheads="1"/>
            </p:cNvSpPr>
            <p:nvPr/>
          </p:nvSpPr>
          <p:spPr bwMode="auto">
            <a:xfrm>
              <a:off x="7258051" y="1887198"/>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70" name="Oval 199"/>
            <p:cNvSpPr>
              <a:spLocks noChangeArrowheads="1"/>
            </p:cNvSpPr>
            <p:nvPr/>
          </p:nvSpPr>
          <p:spPr bwMode="auto">
            <a:xfrm>
              <a:off x="7666002" y="1906212"/>
              <a:ext cx="49285" cy="4928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71" name="Oval 200"/>
            <p:cNvSpPr>
              <a:spLocks noChangeArrowheads="1"/>
            </p:cNvSpPr>
            <p:nvPr/>
          </p:nvSpPr>
          <p:spPr bwMode="auto">
            <a:xfrm>
              <a:off x="8037513" y="1887198"/>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72" name="Oval 201"/>
            <p:cNvSpPr>
              <a:spLocks noChangeArrowheads="1"/>
            </p:cNvSpPr>
            <p:nvPr/>
          </p:nvSpPr>
          <p:spPr bwMode="auto">
            <a:xfrm>
              <a:off x="8426451" y="1887198"/>
              <a:ext cx="87313" cy="87313"/>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73" name="Oval 202"/>
            <p:cNvSpPr>
              <a:spLocks noChangeArrowheads="1"/>
            </p:cNvSpPr>
            <p:nvPr/>
          </p:nvSpPr>
          <p:spPr bwMode="auto">
            <a:xfrm>
              <a:off x="8829478" y="1901037"/>
              <a:ext cx="60720"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74" name="Oval 210"/>
            <p:cNvSpPr>
              <a:spLocks noChangeArrowheads="1"/>
            </p:cNvSpPr>
            <p:nvPr/>
          </p:nvSpPr>
          <p:spPr bwMode="auto">
            <a:xfrm>
              <a:off x="263077" y="2286799"/>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75" name="Oval 211"/>
            <p:cNvSpPr>
              <a:spLocks noChangeArrowheads="1"/>
            </p:cNvSpPr>
            <p:nvPr/>
          </p:nvSpPr>
          <p:spPr bwMode="auto">
            <a:xfrm>
              <a:off x="638176" y="227296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76" name="Oval 212"/>
            <p:cNvSpPr>
              <a:spLocks noChangeArrowheads="1"/>
            </p:cNvSpPr>
            <p:nvPr/>
          </p:nvSpPr>
          <p:spPr bwMode="auto">
            <a:xfrm>
              <a:off x="1028701" y="227296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77" name="Oval 213"/>
            <p:cNvSpPr>
              <a:spLocks noChangeArrowheads="1"/>
            </p:cNvSpPr>
            <p:nvPr/>
          </p:nvSpPr>
          <p:spPr bwMode="auto">
            <a:xfrm>
              <a:off x="1417638" y="227296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78" name="Oval 214"/>
            <p:cNvSpPr>
              <a:spLocks noChangeArrowheads="1"/>
            </p:cNvSpPr>
            <p:nvPr/>
          </p:nvSpPr>
          <p:spPr bwMode="auto">
            <a:xfrm>
              <a:off x="1806576" y="2272960"/>
              <a:ext cx="88900"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79" name="Oval 215"/>
            <p:cNvSpPr>
              <a:spLocks noChangeArrowheads="1"/>
            </p:cNvSpPr>
            <p:nvPr/>
          </p:nvSpPr>
          <p:spPr bwMode="auto">
            <a:xfrm>
              <a:off x="2197101" y="227296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80" name="Oval 216"/>
            <p:cNvSpPr>
              <a:spLocks noChangeArrowheads="1"/>
            </p:cNvSpPr>
            <p:nvPr/>
          </p:nvSpPr>
          <p:spPr bwMode="auto">
            <a:xfrm>
              <a:off x="2586038" y="227296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81" name="Oval 217"/>
            <p:cNvSpPr>
              <a:spLocks noChangeArrowheads="1"/>
            </p:cNvSpPr>
            <p:nvPr/>
          </p:nvSpPr>
          <p:spPr bwMode="auto">
            <a:xfrm>
              <a:off x="2974976" y="227296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82" name="Oval 218"/>
            <p:cNvSpPr>
              <a:spLocks noChangeArrowheads="1"/>
            </p:cNvSpPr>
            <p:nvPr/>
          </p:nvSpPr>
          <p:spPr bwMode="auto">
            <a:xfrm>
              <a:off x="3363913" y="227296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83" name="Oval 219"/>
            <p:cNvSpPr>
              <a:spLocks noChangeArrowheads="1"/>
            </p:cNvSpPr>
            <p:nvPr/>
          </p:nvSpPr>
          <p:spPr bwMode="auto">
            <a:xfrm>
              <a:off x="3772210" y="2291974"/>
              <a:ext cx="50182" cy="4928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84" name="Oval 220"/>
            <p:cNvSpPr>
              <a:spLocks noChangeArrowheads="1"/>
            </p:cNvSpPr>
            <p:nvPr/>
          </p:nvSpPr>
          <p:spPr bwMode="auto">
            <a:xfrm>
              <a:off x="4143376" y="227296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85" name="Oval 221"/>
            <p:cNvSpPr>
              <a:spLocks noChangeArrowheads="1"/>
            </p:cNvSpPr>
            <p:nvPr/>
          </p:nvSpPr>
          <p:spPr bwMode="auto">
            <a:xfrm>
              <a:off x="4532313" y="227296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86" name="Oval 222"/>
            <p:cNvSpPr>
              <a:spLocks noChangeArrowheads="1"/>
            </p:cNvSpPr>
            <p:nvPr/>
          </p:nvSpPr>
          <p:spPr bwMode="auto">
            <a:xfrm>
              <a:off x="4922838" y="227296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87" name="Oval 223"/>
            <p:cNvSpPr>
              <a:spLocks noChangeArrowheads="1"/>
            </p:cNvSpPr>
            <p:nvPr/>
          </p:nvSpPr>
          <p:spPr bwMode="auto">
            <a:xfrm>
              <a:off x="5311776" y="227296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88" name="Oval 224"/>
            <p:cNvSpPr>
              <a:spLocks noChangeArrowheads="1"/>
            </p:cNvSpPr>
            <p:nvPr/>
          </p:nvSpPr>
          <p:spPr bwMode="auto">
            <a:xfrm>
              <a:off x="5700713" y="227296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89" name="Oval 225"/>
            <p:cNvSpPr>
              <a:spLocks noChangeArrowheads="1"/>
            </p:cNvSpPr>
            <p:nvPr/>
          </p:nvSpPr>
          <p:spPr bwMode="auto">
            <a:xfrm>
              <a:off x="6089651" y="227296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90" name="Oval 226"/>
            <p:cNvSpPr>
              <a:spLocks noChangeArrowheads="1"/>
            </p:cNvSpPr>
            <p:nvPr/>
          </p:nvSpPr>
          <p:spPr bwMode="auto">
            <a:xfrm>
              <a:off x="6478588" y="227296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91" name="Oval 227"/>
            <p:cNvSpPr>
              <a:spLocks noChangeArrowheads="1"/>
            </p:cNvSpPr>
            <p:nvPr/>
          </p:nvSpPr>
          <p:spPr bwMode="auto">
            <a:xfrm>
              <a:off x="6867526" y="2272960"/>
              <a:ext cx="88900"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92" name="Oval 228"/>
            <p:cNvSpPr>
              <a:spLocks noChangeArrowheads="1"/>
            </p:cNvSpPr>
            <p:nvPr/>
          </p:nvSpPr>
          <p:spPr bwMode="auto">
            <a:xfrm>
              <a:off x="7271890" y="2286799"/>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93" name="Oval 229"/>
            <p:cNvSpPr>
              <a:spLocks noChangeArrowheads="1"/>
            </p:cNvSpPr>
            <p:nvPr/>
          </p:nvSpPr>
          <p:spPr bwMode="auto">
            <a:xfrm>
              <a:off x="7646988" y="227296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94" name="Oval 230"/>
            <p:cNvSpPr>
              <a:spLocks noChangeArrowheads="1"/>
            </p:cNvSpPr>
            <p:nvPr/>
          </p:nvSpPr>
          <p:spPr bwMode="auto">
            <a:xfrm>
              <a:off x="8051352" y="2286799"/>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95" name="Oval 231"/>
            <p:cNvSpPr>
              <a:spLocks noChangeArrowheads="1"/>
            </p:cNvSpPr>
            <p:nvPr/>
          </p:nvSpPr>
          <p:spPr bwMode="auto">
            <a:xfrm>
              <a:off x="8426451" y="227296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96" name="Oval 232"/>
            <p:cNvSpPr>
              <a:spLocks noChangeArrowheads="1"/>
            </p:cNvSpPr>
            <p:nvPr/>
          </p:nvSpPr>
          <p:spPr bwMode="auto">
            <a:xfrm>
              <a:off x="8815388" y="2272960"/>
              <a:ext cx="88900"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97" name="Oval 239"/>
            <p:cNvSpPr>
              <a:spLocks noChangeArrowheads="1"/>
            </p:cNvSpPr>
            <p:nvPr/>
          </p:nvSpPr>
          <p:spPr bwMode="auto">
            <a:xfrm>
              <a:off x="268252" y="2679324"/>
              <a:ext cx="49285" cy="4928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98" name="Oval 240"/>
            <p:cNvSpPr>
              <a:spLocks noChangeArrowheads="1"/>
            </p:cNvSpPr>
            <p:nvPr/>
          </p:nvSpPr>
          <p:spPr bwMode="auto">
            <a:xfrm>
              <a:off x="652015" y="2674149"/>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99" name="Oval 241"/>
            <p:cNvSpPr>
              <a:spLocks noChangeArrowheads="1"/>
            </p:cNvSpPr>
            <p:nvPr/>
          </p:nvSpPr>
          <p:spPr bwMode="auto">
            <a:xfrm>
              <a:off x="1028701" y="266031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00" name="Oval 242"/>
            <p:cNvSpPr>
              <a:spLocks noChangeArrowheads="1"/>
            </p:cNvSpPr>
            <p:nvPr/>
          </p:nvSpPr>
          <p:spPr bwMode="auto">
            <a:xfrm>
              <a:off x="1431477" y="2674149"/>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01" name="Oval 243"/>
            <p:cNvSpPr>
              <a:spLocks noChangeArrowheads="1"/>
            </p:cNvSpPr>
            <p:nvPr/>
          </p:nvSpPr>
          <p:spPr bwMode="auto">
            <a:xfrm>
              <a:off x="1806576" y="2660310"/>
              <a:ext cx="88900"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02" name="Oval 244"/>
            <p:cNvSpPr>
              <a:spLocks noChangeArrowheads="1"/>
            </p:cNvSpPr>
            <p:nvPr/>
          </p:nvSpPr>
          <p:spPr bwMode="auto">
            <a:xfrm>
              <a:off x="2197101" y="266031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03" name="Oval 245"/>
            <p:cNvSpPr>
              <a:spLocks noChangeArrowheads="1"/>
            </p:cNvSpPr>
            <p:nvPr/>
          </p:nvSpPr>
          <p:spPr bwMode="auto">
            <a:xfrm>
              <a:off x="2586038" y="266031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04" name="Oval 246"/>
            <p:cNvSpPr>
              <a:spLocks noChangeArrowheads="1"/>
            </p:cNvSpPr>
            <p:nvPr/>
          </p:nvSpPr>
          <p:spPr bwMode="auto">
            <a:xfrm>
              <a:off x="2974976" y="266031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05" name="Oval 247"/>
            <p:cNvSpPr>
              <a:spLocks noChangeArrowheads="1"/>
            </p:cNvSpPr>
            <p:nvPr/>
          </p:nvSpPr>
          <p:spPr bwMode="auto">
            <a:xfrm>
              <a:off x="3363913" y="266031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06" name="Oval 248"/>
            <p:cNvSpPr>
              <a:spLocks noChangeArrowheads="1"/>
            </p:cNvSpPr>
            <p:nvPr/>
          </p:nvSpPr>
          <p:spPr bwMode="auto">
            <a:xfrm>
              <a:off x="3752851" y="2660310"/>
              <a:ext cx="88900"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07" name="Oval 249"/>
            <p:cNvSpPr>
              <a:spLocks noChangeArrowheads="1"/>
            </p:cNvSpPr>
            <p:nvPr/>
          </p:nvSpPr>
          <p:spPr bwMode="auto">
            <a:xfrm>
              <a:off x="4143376" y="266031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08" name="Oval 250"/>
            <p:cNvSpPr>
              <a:spLocks noChangeArrowheads="1"/>
            </p:cNvSpPr>
            <p:nvPr/>
          </p:nvSpPr>
          <p:spPr bwMode="auto">
            <a:xfrm>
              <a:off x="4532313" y="266031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09" name="Oval 251"/>
            <p:cNvSpPr>
              <a:spLocks noChangeArrowheads="1"/>
            </p:cNvSpPr>
            <p:nvPr/>
          </p:nvSpPr>
          <p:spPr bwMode="auto">
            <a:xfrm>
              <a:off x="4922838" y="266031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10" name="Oval 252"/>
            <p:cNvSpPr>
              <a:spLocks noChangeArrowheads="1"/>
            </p:cNvSpPr>
            <p:nvPr/>
          </p:nvSpPr>
          <p:spPr bwMode="auto">
            <a:xfrm>
              <a:off x="5325615" y="2674149"/>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11" name="Oval 253"/>
            <p:cNvSpPr>
              <a:spLocks noChangeArrowheads="1"/>
            </p:cNvSpPr>
            <p:nvPr/>
          </p:nvSpPr>
          <p:spPr bwMode="auto">
            <a:xfrm>
              <a:off x="5700713" y="266031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12" name="Oval 254"/>
            <p:cNvSpPr>
              <a:spLocks noChangeArrowheads="1"/>
            </p:cNvSpPr>
            <p:nvPr/>
          </p:nvSpPr>
          <p:spPr bwMode="auto">
            <a:xfrm>
              <a:off x="6089651" y="266031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13" name="Oval 255"/>
            <p:cNvSpPr>
              <a:spLocks noChangeArrowheads="1"/>
            </p:cNvSpPr>
            <p:nvPr/>
          </p:nvSpPr>
          <p:spPr bwMode="auto">
            <a:xfrm>
              <a:off x="6478588" y="266031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14" name="Oval 256"/>
            <p:cNvSpPr>
              <a:spLocks noChangeArrowheads="1"/>
            </p:cNvSpPr>
            <p:nvPr/>
          </p:nvSpPr>
          <p:spPr bwMode="auto">
            <a:xfrm>
              <a:off x="6867526" y="2660310"/>
              <a:ext cx="88900"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15" name="Oval 257"/>
            <p:cNvSpPr>
              <a:spLocks noChangeArrowheads="1"/>
            </p:cNvSpPr>
            <p:nvPr/>
          </p:nvSpPr>
          <p:spPr bwMode="auto">
            <a:xfrm>
              <a:off x="7258051" y="266031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16" name="Oval 258"/>
            <p:cNvSpPr>
              <a:spLocks noChangeArrowheads="1"/>
            </p:cNvSpPr>
            <p:nvPr/>
          </p:nvSpPr>
          <p:spPr bwMode="auto">
            <a:xfrm>
              <a:off x="7646988" y="266031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17" name="Oval 259"/>
            <p:cNvSpPr>
              <a:spLocks noChangeArrowheads="1"/>
            </p:cNvSpPr>
            <p:nvPr/>
          </p:nvSpPr>
          <p:spPr bwMode="auto">
            <a:xfrm>
              <a:off x="8037513" y="2660310"/>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18" name="Oval 260"/>
            <p:cNvSpPr>
              <a:spLocks noChangeArrowheads="1"/>
            </p:cNvSpPr>
            <p:nvPr/>
          </p:nvSpPr>
          <p:spPr bwMode="auto">
            <a:xfrm>
              <a:off x="8440290" y="2674149"/>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19" name="Oval 261"/>
            <p:cNvSpPr>
              <a:spLocks noChangeArrowheads="1"/>
            </p:cNvSpPr>
            <p:nvPr/>
          </p:nvSpPr>
          <p:spPr bwMode="auto">
            <a:xfrm>
              <a:off x="8834747" y="2679324"/>
              <a:ext cx="50182" cy="4928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20" name="Oval 268"/>
            <p:cNvSpPr>
              <a:spLocks noChangeArrowheads="1"/>
            </p:cNvSpPr>
            <p:nvPr/>
          </p:nvSpPr>
          <p:spPr bwMode="auto">
            <a:xfrm>
              <a:off x="249238" y="3046073"/>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21" name="Oval 269"/>
            <p:cNvSpPr>
              <a:spLocks noChangeArrowheads="1"/>
            </p:cNvSpPr>
            <p:nvPr/>
          </p:nvSpPr>
          <p:spPr bwMode="auto">
            <a:xfrm>
              <a:off x="657226" y="3046073"/>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22" name="Oval 270"/>
            <p:cNvSpPr>
              <a:spLocks noChangeArrowheads="1"/>
            </p:cNvSpPr>
            <p:nvPr/>
          </p:nvSpPr>
          <p:spPr bwMode="auto">
            <a:xfrm>
              <a:off x="1042540" y="3060163"/>
              <a:ext cx="59635" cy="6072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23" name="Oval 271"/>
            <p:cNvSpPr>
              <a:spLocks noChangeArrowheads="1"/>
            </p:cNvSpPr>
            <p:nvPr/>
          </p:nvSpPr>
          <p:spPr bwMode="auto">
            <a:xfrm>
              <a:off x="1417638" y="3046073"/>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24" name="Oval 272"/>
            <p:cNvSpPr>
              <a:spLocks noChangeArrowheads="1"/>
            </p:cNvSpPr>
            <p:nvPr/>
          </p:nvSpPr>
          <p:spPr bwMode="auto">
            <a:xfrm>
              <a:off x="1806576" y="3046073"/>
              <a:ext cx="88900"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25" name="Oval 273"/>
            <p:cNvSpPr>
              <a:spLocks noChangeArrowheads="1"/>
            </p:cNvSpPr>
            <p:nvPr/>
          </p:nvSpPr>
          <p:spPr bwMode="auto">
            <a:xfrm>
              <a:off x="2197101" y="3046073"/>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26" name="Oval 274"/>
            <p:cNvSpPr>
              <a:spLocks noChangeArrowheads="1"/>
            </p:cNvSpPr>
            <p:nvPr/>
          </p:nvSpPr>
          <p:spPr bwMode="auto">
            <a:xfrm>
              <a:off x="2586038" y="3046073"/>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27" name="Oval 275"/>
            <p:cNvSpPr>
              <a:spLocks noChangeArrowheads="1"/>
            </p:cNvSpPr>
            <p:nvPr/>
          </p:nvSpPr>
          <p:spPr bwMode="auto">
            <a:xfrm>
              <a:off x="2974976" y="3046073"/>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28" name="Oval 276"/>
            <p:cNvSpPr>
              <a:spLocks noChangeArrowheads="1"/>
            </p:cNvSpPr>
            <p:nvPr/>
          </p:nvSpPr>
          <p:spPr bwMode="auto">
            <a:xfrm>
              <a:off x="3363913" y="3046073"/>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29" name="Oval 277"/>
            <p:cNvSpPr>
              <a:spLocks noChangeArrowheads="1"/>
            </p:cNvSpPr>
            <p:nvPr/>
          </p:nvSpPr>
          <p:spPr bwMode="auto">
            <a:xfrm>
              <a:off x="3752851" y="3046073"/>
              <a:ext cx="88900"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30" name="Oval 278"/>
            <p:cNvSpPr>
              <a:spLocks noChangeArrowheads="1"/>
            </p:cNvSpPr>
            <p:nvPr/>
          </p:nvSpPr>
          <p:spPr bwMode="auto">
            <a:xfrm>
              <a:off x="4143376" y="3046073"/>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31" name="Oval 279"/>
            <p:cNvSpPr>
              <a:spLocks noChangeArrowheads="1"/>
            </p:cNvSpPr>
            <p:nvPr/>
          </p:nvSpPr>
          <p:spPr bwMode="auto">
            <a:xfrm>
              <a:off x="4532313" y="3046073"/>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32" name="Oval 280"/>
            <p:cNvSpPr>
              <a:spLocks noChangeArrowheads="1"/>
            </p:cNvSpPr>
            <p:nvPr/>
          </p:nvSpPr>
          <p:spPr bwMode="auto">
            <a:xfrm>
              <a:off x="4922838" y="3046073"/>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33" name="Oval 281"/>
            <p:cNvSpPr>
              <a:spLocks noChangeArrowheads="1"/>
            </p:cNvSpPr>
            <p:nvPr/>
          </p:nvSpPr>
          <p:spPr bwMode="auto">
            <a:xfrm>
              <a:off x="5311776" y="3046073"/>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34" name="Oval 282"/>
            <p:cNvSpPr>
              <a:spLocks noChangeArrowheads="1"/>
            </p:cNvSpPr>
            <p:nvPr/>
          </p:nvSpPr>
          <p:spPr bwMode="auto">
            <a:xfrm>
              <a:off x="5700713" y="3046073"/>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35" name="Oval 283"/>
            <p:cNvSpPr>
              <a:spLocks noChangeArrowheads="1"/>
            </p:cNvSpPr>
            <p:nvPr/>
          </p:nvSpPr>
          <p:spPr bwMode="auto">
            <a:xfrm>
              <a:off x="6089651" y="3046073"/>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36" name="Oval 284"/>
            <p:cNvSpPr>
              <a:spLocks noChangeArrowheads="1"/>
            </p:cNvSpPr>
            <p:nvPr/>
          </p:nvSpPr>
          <p:spPr bwMode="auto">
            <a:xfrm>
              <a:off x="6478588" y="3046073"/>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37" name="Oval 285"/>
            <p:cNvSpPr>
              <a:spLocks noChangeArrowheads="1"/>
            </p:cNvSpPr>
            <p:nvPr/>
          </p:nvSpPr>
          <p:spPr bwMode="auto">
            <a:xfrm>
              <a:off x="6867526" y="3046073"/>
              <a:ext cx="88900"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38" name="Oval 286"/>
            <p:cNvSpPr>
              <a:spLocks noChangeArrowheads="1"/>
            </p:cNvSpPr>
            <p:nvPr/>
          </p:nvSpPr>
          <p:spPr bwMode="auto">
            <a:xfrm>
              <a:off x="7277065" y="3065432"/>
              <a:ext cx="49285" cy="5018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39" name="Oval 287"/>
            <p:cNvSpPr>
              <a:spLocks noChangeArrowheads="1"/>
            </p:cNvSpPr>
            <p:nvPr/>
          </p:nvSpPr>
          <p:spPr bwMode="auto">
            <a:xfrm>
              <a:off x="7660827" y="3060163"/>
              <a:ext cx="59635" cy="6072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40" name="Oval 288"/>
            <p:cNvSpPr>
              <a:spLocks noChangeArrowheads="1"/>
            </p:cNvSpPr>
            <p:nvPr/>
          </p:nvSpPr>
          <p:spPr bwMode="auto">
            <a:xfrm>
              <a:off x="8037513" y="3046073"/>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41" name="Oval 289"/>
            <p:cNvSpPr>
              <a:spLocks noChangeArrowheads="1"/>
            </p:cNvSpPr>
            <p:nvPr/>
          </p:nvSpPr>
          <p:spPr bwMode="auto">
            <a:xfrm>
              <a:off x="8440290" y="3060163"/>
              <a:ext cx="59635" cy="6072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42" name="Oval 290"/>
            <p:cNvSpPr>
              <a:spLocks noChangeArrowheads="1"/>
            </p:cNvSpPr>
            <p:nvPr/>
          </p:nvSpPr>
          <p:spPr bwMode="auto">
            <a:xfrm>
              <a:off x="8815388" y="3046073"/>
              <a:ext cx="88900"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43" name="Oval 297"/>
            <p:cNvSpPr>
              <a:spLocks noChangeArrowheads="1"/>
            </p:cNvSpPr>
            <p:nvPr/>
          </p:nvSpPr>
          <p:spPr bwMode="auto">
            <a:xfrm>
              <a:off x="268252" y="3451194"/>
              <a:ext cx="49285" cy="5018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44" name="Oval 298"/>
            <p:cNvSpPr>
              <a:spLocks noChangeArrowheads="1"/>
            </p:cNvSpPr>
            <p:nvPr/>
          </p:nvSpPr>
          <p:spPr bwMode="auto">
            <a:xfrm>
              <a:off x="638176" y="3431835"/>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45" name="Oval 299"/>
            <p:cNvSpPr>
              <a:spLocks noChangeArrowheads="1"/>
            </p:cNvSpPr>
            <p:nvPr/>
          </p:nvSpPr>
          <p:spPr bwMode="auto">
            <a:xfrm>
              <a:off x="1028701" y="3431835"/>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46" name="Oval 300"/>
            <p:cNvSpPr>
              <a:spLocks noChangeArrowheads="1"/>
            </p:cNvSpPr>
            <p:nvPr/>
          </p:nvSpPr>
          <p:spPr bwMode="auto">
            <a:xfrm>
              <a:off x="1417638" y="3431835"/>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47" name="Oval 301"/>
            <p:cNvSpPr>
              <a:spLocks noChangeArrowheads="1"/>
            </p:cNvSpPr>
            <p:nvPr/>
          </p:nvSpPr>
          <p:spPr bwMode="auto">
            <a:xfrm>
              <a:off x="1806576" y="3431835"/>
              <a:ext cx="88900"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48" name="Oval 302"/>
            <p:cNvSpPr>
              <a:spLocks noChangeArrowheads="1"/>
            </p:cNvSpPr>
            <p:nvPr/>
          </p:nvSpPr>
          <p:spPr bwMode="auto">
            <a:xfrm>
              <a:off x="2197101" y="3431835"/>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49" name="Oval 303"/>
            <p:cNvSpPr>
              <a:spLocks noChangeArrowheads="1"/>
            </p:cNvSpPr>
            <p:nvPr/>
          </p:nvSpPr>
          <p:spPr bwMode="auto">
            <a:xfrm>
              <a:off x="2607292" y="3453475"/>
              <a:ext cx="44805" cy="4562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50" name="Oval 304"/>
            <p:cNvSpPr>
              <a:spLocks noChangeArrowheads="1"/>
            </p:cNvSpPr>
            <p:nvPr/>
          </p:nvSpPr>
          <p:spPr bwMode="auto">
            <a:xfrm>
              <a:off x="2974976" y="3431835"/>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51" name="Oval 305"/>
            <p:cNvSpPr>
              <a:spLocks noChangeArrowheads="1"/>
            </p:cNvSpPr>
            <p:nvPr/>
          </p:nvSpPr>
          <p:spPr bwMode="auto">
            <a:xfrm>
              <a:off x="3363913" y="3431835"/>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52" name="Oval 306"/>
            <p:cNvSpPr>
              <a:spLocks noChangeArrowheads="1"/>
            </p:cNvSpPr>
            <p:nvPr/>
          </p:nvSpPr>
          <p:spPr bwMode="auto">
            <a:xfrm>
              <a:off x="3752851" y="3431835"/>
              <a:ext cx="88900"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53" name="Oval 307"/>
            <p:cNvSpPr>
              <a:spLocks noChangeArrowheads="1"/>
            </p:cNvSpPr>
            <p:nvPr/>
          </p:nvSpPr>
          <p:spPr bwMode="auto">
            <a:xfrm>
              <a:off x="4143376" y="3431835"/>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54" name="Oval 308"/>
            <p:cNvSpPr>
              <a:spLocks noChangeArrowheads="1"/>
            </p:cNvSpPr>
            <p:nvPr/>
          </p:nvSpPr>
          <p:spPr bwMode="auto">
            <a:xfrm>
              <a:off x="4532313" y="3431835"/>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55" name="Oval 309"/>
            <p:cNvSpPr>
              <a:spLocks noChangeArrowheads="1"/>
            </p:cNvSpPr>
            <p:nvPr/>
          </p:nvSpPr>
          <p:spPr bwMode="auto">
            <a:xfrm>
              <a:off x="4922838" y="3431835"/>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56" name="Oval 310"/>
            <p:cNvSpPr>
              <a:spLocks noChangeArrowheads="1"/>
            </p:cNvSpPr>
            <p:nvPr/>
          </p:nvSpPr>
          <p:spPr bwMode="auto">
            <a:xfrm>
              <a:off x="5325615" y="3445925"/>
              <a:ext cx="59635" cy="6072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57" name="Oval 311"/>
            <p:cNvSpPr>
              <a:spLocks noChangeArrowheads="1"/>
            </p:cNvSpPr>
            <p:nvPr/>
          </p:nvSpPr>
          <p:spPr bwMode="auto">
            <a:xfrm>
              <a:off x="5719727" y="3451194"/>
              <a:ext cx="49285" cy="5018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58" name="Oval 312"/>
            <p:cNvSpPr>
              <a:spLocks noChangeArrowheads="1"/>
            </p:cNvSpPr>
            <p:nvPr/>
          </p:nvSpPr>
          <p:spPr bwMode="auto">
            <a:xfrm>
              <a:off x="6089651" y="3431835"/>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59" name="Oval 313"/>
            <p:cNvSpPr>
              <a:spLocks noChangeArrowheads="1"/>
            </p:cNvSpPr>
            <p:nvPr/>
          </p:nvSpPr>
          <p:spPr bwMode="auto">
            <a:xfrm>
              <a:off x="6497602" y="3451194"/>
              <a:ext cx="49285" cy="5018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60" name="Oval 314"/>
            <p:cNvSpPr>
              <a:spLocks noChangeArrowheads="1"/>
            </p:cNvSpPr>
            <p:nvPr/>
          </p:nvSpPr>
          <p:spPr bwMode="auto">
            <a:xfrm>
              <a:off x="6867526" y="3431835"/>
              <a:ext cx="88900"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61" name="Oval 315"/>
            <p:cNvSpPr>
              <a:spLocks noChangeArrowheads="1"/>
            </p:cNvSpPr>
            <p:nvPr/>
          </p:nvSpPr>
          <p:spPr bwMode="auto">
            <a:xfrm>
              <a:off x="7271890" y="3445925"/>
              <a:ext cx="59635" cy="6072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62" name="Oval 316"/>
            <p:cNvSpPr>
              <a:spLocks noChangeArrowheads="1"/>
            </p:cNvSpPr>
            <p:nvPr/>
          </p:nvSpPr>
          <p:spPr bwMode="auto">
            <a:xfrm>
              <a:off x="7646988" y="3431835"/>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63" name="Oval 317"/>
            <p:cNvSpPr>
              <a:spLocks noChangeArrowheads="1"/>
            </p:cNvSpPr>
            <p:nvPr/>
          </p:nvSpPr>
          <p:spPr bwMode="auto">
            <a:xfrm>
              <a:off x="8037513" y="3431835"/>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64" name="Oval 318"/>
            <p:cNvSpPr>
              <a:spLocks noChangeArrowheads="1"/>
            </p:cNvSpPr>
            <p:nvPr/>
          </p:nvSpPr>
          <p:spPr bwMode="auto">
            <a:xfrm>
              <a:off x="8426451" y="3431835"/>
              <a:ext cx="87313"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65" name="Oval 319"/>
            <p:cNvSpPr>
              <a:spLocks noChangeArrowheads="1"/>
            </p:cNvSpPr>
            <p:nvPr/>
          </p:nvSpPr>
          <p:spPr bwMode="auto">
            <a:xfrm>
              <a:off x="8815388" y="3431835"/>
              <a:ext cx="88900" cy="88900"/>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66" name="Oval 326"/>
            <p:cNvSpPr>
              <a:spLocks noChangeArrowheads="1"/>
            </p:cNvSpPr>
            <p:nvPr/>
          </p:nvSpPr>
          <p:spPr bwMode="auto">
            <a:xfrm>
              <a:off x="249238" y="3820773"/>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67" name="Oval 327"/>
            <p:cNvSpPr>
              <a:spLocks noChangeArrowheads="1"/>
            </p:cNvSpPr>
            <p:nvPr/>
          </p:nvSpPr>
          <p:spPr bwMode="auto">
            <a:xfrm>
              <a:off x="638176" y="3820773"/>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68" name="Oval 328"/>
            <p:cNvSpPr>
              <a:spLocks noChangeArrowheads="1"/>
            </p:cNvSpPr>
            <p:nvPr/>
          </p:nvSpPr>
          <p:spPr bwMode="auto">
            <a:xfrm>
              <a:off x="1042540" y="3834612"/>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69" name="Oval 329"/>
            <p:cNvSpPr>
              <a:spLocks noChangeArrowheads="1"/>
            </p:cNvSpPr>
            <p:nvPr/>
          </p:nvSpPr>
          <p:spPr bwMode="auto">
            <a:xfrm>
              <a:off x="1417638" y="3820773"/>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70" name="Oval 330"/>
            <p:cNvSpPr>
              <a:spLocks noChangeArrowheads="1"/>
            </p:cNvSpPr>
            <p:nvPr/>
          </p:nvSpPr>
          <p:spPr bwMode="auto">
            <a:xfrm>
              <a:off x="1828216" y="3842027"/>
              <a:ext cx="45620" cy="4480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71" name="Oval 331"/>
            <p:cNvSpPr>
              <a:spLocks noChangeArrowheads="1"/>
            </p:cNvSpPr>
            <p:nvPr/>
          </p:nvSpPr>
          <p:spPr bwMode="auto">
            <a:xfrm>
              <a:off x="2197101" y="3820773"/>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72" name="Oval 332"/>
            <p:cNvSpPr>
              <a:spLocks noChangeArrowheads="1"/>
            </p:cNvSpPr>
            <p:nvPr/>
          </p:nvSpPr>
          <p:spPr bwMode="auto">
            <a:xfrm>
              <a:off x="2586038" y="3820773"/>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73" name="Oval 333"/>
            <p:cNvSpPr>
              <a:spLocks noChangeArrowheads="1"/>
            </p:cNvSpPr>
            <p:nvPr/>
          </p:nvSpPr>
          <p:spPr bwMode="auto">
            <a:xfrm>
              <a:off x="2974976" y="3820773"/>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74" name="Oval 334"/>
            <p:cNvSpPr>
              <a:spLocks noChangeArrowheads="1"/>
            </p:cNvSpPr>
            <p:nvPr/>
          </p:nvSpPr>
          <p:spPr bwMode="auto">
            <a:xfrm>
              <a:off x="3385167" y="3842027"/>
              <a:ext cx="44805" cy="4480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75" name="Oval 335"/>
            <p:cNvSpPr>
              <a:spLocks noChangeArrowheads="1"/>
            </p:cNvSpPr>
            <p:nvPr/>
          </p:nvSpPr>
          <p:spPr bwMode="auto">
            <a:xfrm>
              <a:off x="3766941" y="3834612"/>
              <a:ext cx="60720"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76" name="Oval 336"/>
            <p:cNvSpPr>
              <a:spLocks noChangeArrowheads="1"/>
            </p:cNvSpPr>
            <p:nvPr/>
          </p:nvSpPr>
          <p:spPr bwMode="auto">
            <a:xfrm>
              <a:off x="4143376" y="3820773"/>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77" name="Oval 337"/>
            <p:cNvSpPr>
              <a:spLocks noChangeArrowheads="1"/>
            </p:cNvSpPr>
            <p:nvPr/>
          </p:nvSpPr>
          <p:spPr bwMode="auto">
            <a:xfrm>
              <a:off x="4546152" y="3834612"/>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78" name="Oval 338"/>
            <p:cNvSpPr>
              <a:spLocks noChangeArrowheads="1"/>
            </p:cNvSpPr>
            <p:nvPr/>
          </p:nvSpPr>
          <p:spPr bwMode="auto">
            <a:xfrm>
              <a:off x="4922838" y="3820773"/>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79" name="Oval 339"/>
            <p:cNvSpPr>
              <a:spLocks noChangeArrowheads="1"/>
            </p:cNvSpPr>
            <p:nvPr/>
          </p:nvSpPr>
          <p:spPr bwMode="auto">
            <a:xfrm>
              <a:off x="5330790" y="3839787"/>
              <a:ext cx="49285" cy="4928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80" name="Oval 340"/>
            <p:cNvSpPr>
              <a:spLocks noChangeArrowheads="1"/>
            </p:cNvSpPr>
            <p:nvPr/>
          </p:nvSpPr>
          <p:spPr bwMode="auto">
            <a:xfrm>
              <a:off x="5700713" y="3820773"/>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81" name="Oval 341"/>
            <p:cNvSpPr>
              <a:spLocks noChangeArrowheads="1"/>
            </p:cNvSpPr>
            <p:nvPr/>
          </p:nvSpPr>
          <p:spPr bwMode="auto">
            <a:xfrm>
              <a:off x="6103490" y="3834612"/>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82" name="Oval 342"/>
            <p:cNvSpPr>
              <a:spLocks noChangeArrowheads="1"/>
            </p:cNvSpPr>
            <p:nvPr/>
          </p:nvSpPr>
          <p:spPr bwMode="auto">
            <a:xfrm>
              <a:off x="6478588" y="3820773"/>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83" name="Oval 343"/>
            <p:cNvSpPr>
              <a:spLocks noChangeArrowheads="1"/>
            </p:cNvSpPr>
            <p:nvPr/>
          </p:nvSpPr>
          <p:spPr bwMode="auto">
            <a:xfrm>
              <a:off x="6867526" y="3820773"/>
              <a:ext cx="88900"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84" name="Oval 344"/>
            <p:cNvSpPr>
              <a:spLocks noChangeArrowheads="1"/>
            </p:cNvSpPr>
            <p:nvPr/>
          </p:nvSpPr>
          <p:spPr bwMode="auto">
            <a:xfrm>
              <a:off x="7271890" y="3834612"/>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85" name="Oval 345"/>
            <p:cNvSpPr>
              <a:spLocks noChangeArrowheads="1"/>
            </p:cNvSpPr>
            <p:nvPr/>
          </p:nvSpPr>
          <p:spPr bwMode="auto">
            <a:xfrm>
              <a:off x="7666002" y="3839787"/>
              <a:ext cx="49285" cy="4928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86" name="Oval 346"/>
            <p:cNvSpPr>
              <a:spLocks noChangeArrowheads="1"/>
            </p:cNvSpPr>
            <p:nvPr/>
          </p:nvSpPr>
          <p:spPr bwMode="auto">
            <a:xfrm>
              <a:off x="8037513" y="3820773"/>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87" name="Oval 347"/>
            <p:cNvSpPr>
              <a:spLocks noChangeArrowheads="1"/>
            </p:cNvSpPr>
            <p:nvPr/>
          </p:nvSpPr>
          <p:spPr bwMode="auto">
            <a:xfrm>
              <a:off x="8440290" y="3834612"/>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88" name="Oval 348"/>
            <p:cNvSpPr>
              <a:spLocks noChangeArrowheads="1"/>
            </p:cNvSpPr>
            <p:nvPr/>
          </p:nvSpPr>
          <p:spPr bwMode="auto">
            <a:xfrm>
              <a:off x="8815388" y="3820773"/>
              <a:ext cx="88900"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89" name="Oval 355"/>
            <p:cNvSpPr>
              <a:spLocks noChangeArrowheads="1"/>
            </p:cNvSpPr>
            <p:nvPr/>
          </p:nvSpPr>
          <p:spPr bwMode="auto">
            <a:xfrm>
              <a:off x="263077" y="4220374"/>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90" name="Oval 356"/>
            <p:cNvSpPr>
              <a:spLocks noChangeArrowheads="1"/>
            </p:cNvSpPr>
            <p:nvPr/>
          </p:nvSpPr>
          <p:spPr bwMode="auto">
            <a:xfrm>
              <a:off x="638176" y="4206535"/>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91" name="Oval 357"/>
            <p:cNvSpPr>
              <a:spLocks noChangeArrowheads="1"/>
            </p:cNvSpPr>
            <p:nvPr/>
          </p:nvSpPr>
          <p:spPr bwMode="auto">
            <a:xfrm>
              <a:off x="1042540" y="4220374"/>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92" name="Oval 358"/>
            <p:cNvSpPr>
              <a:spLocks noChangeArrowheads="1"/>
            </p:cNvSpPr>
            <p:nvPr/>
          </p:nvSpPr>
          <p:spPr bwMode="auto">
            <a:xfrm>
              <a:off x="1417638" y="4206535"/>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93" name="Oval 359"/>
            <p:cNvSpPr>
              <a:spLocks noChangeArrowheads="1"/>
            </p:cNvSpPr>
            <p:nvPr/>
          </p:nvSpPr>
          <p:spPr bwMode="auto">
            <a:xfrm>
              <a:off x="1806576" y="4206535"/>
              <a:ext cx="88900"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94" name="Oval 360"/>
            <p:cNvSpPr>
              <a:spLocks noChangeArrowheads="1"/>
            </p:cNvSpPr>
            <p:nvPr/>
          </p:nvSpPr>
          <p:spPr bwMode="auto">
            <a:xfrm>
              <a:off x="2197101" y="4206535"/>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95" name="Oval 361"/>
            <p:cNvSpPr>
              <a:spLocks noChangeArrowheads="1"/>
            </p:cNvSpPr>
            <p:nvPr/>
          </p:nvSpPr>
          <p:spPr bwMode="auto">
            <a:xfrm>
              <a:off x="2607292" y="4227789"/>
              <a:ext cx="44805" cy="4480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96" name="Oval 362"/>
            <p:cNvSpPr>
              <a:spLocks noChangeArrowheads="1"/>
            </p:cNvSpPr>
            <p:nvPr/>
          </p:nvSpPr>
          <p:spPr bwMode="auto">
            <a:xfrm>
              <a:off x="2974976" y="4206535"/>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97" name="Oval 363"/>
            <p:cNvSpPr>
              <a:spLocks noChangeArrowheads="1"/>
            </p:cNvSpPr>
            <p:nvPr/>
          </p:nvSpPr>
          <p:spPr bwMode="auto">
            <a:xfrm>
              <a:off x="3363913" y="4206535"/>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98" name="Oval 364"/>
            <p:cNvSpPr>
              <a:spLocks noChangeArrowheads="1"/>
            </p:cNvSpPr>
            <p:nvPr/>
          </p:nvSpPr>
          <p:spPr bwMode="auto">
            <a:xfrm>
              <a:off x="3752851" y="4206535"/>
              <a:ext cx="88900"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199" name="Oval 365"/>
            <p:cNvSpPr>
              <a:spLocks noChangeArrowheads="1"/>
            </p:cNvSpPr>
            <p:nvPr/>
          </p:nvSpPr>
          <p:spPr bwMode="auto">
            <a:xfrm>
              <a:off x="4162390" y="4225549"/>
              <a:ext cx="49285" cy="4928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00" name="Oval 366"/>
            <p:cNvSpPr>
              <a:spLocks noChangeArrowheads="1"/>
            </p:cNvSpPr>
            <p:nvPr/>
          </p:nvSpPr>
          <p:spPr bwMode="auto">
            <a:xfrm>
              <a:off x="4532313" y="4206535"/>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01" name="Oval 367"/>
            <p:cNvSpPr>
              <a:spLocks noChangeArrowheads="1"/>
            </p:cNvSpPr>
            <p:nvPr/>
          </p:nvSpPr>
          <p:spPr bwMode="auto">
            <a:xfrm>
              <a:off x="4922838" y="4206535"/>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02" name="Oval 368"/>
            <p:cNvSpPr>
              <a:spLocks noChangeArrowheads="1"/>
            </p:cNvSpPr>
            <p:nvPr/>
          </p:nvSpPr>
          <p:spPr bwMode="auto">
            <a:xfrm>
              <a:off x="5325615" y="4220374"/>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03" name="Oval 369"/>
            <p:cNvSpPr>
              <a:spLocks noChangeArrowheads="1"/>
            </p:cNvSpPr>
            <p:nvPr/>
          </p:nvSpPr>
          <p:spPr bwMode="auto">
            <a:xfrm>
              <a:off x="5700713" y="4206535"/>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04" name="Oval 370"/>
            <p:cNvSpPr>
              <a:spLocks noChangeArrowheads="1"/>
            </p:cNvSpPr>
            <p:nvPr/>
          </p:nvSpPr>
          <p:spPr bwMode="auto">
            <a:xfrm>
              <a:off x="6108665" y="4225549"/>
              <a:ext cx="49285" cy="4928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05" name="Oval 371"/>
            <p:cNvSpPr>
              <a:spLocks noChangeArrowheads="1"/>
            </p:cNvSpPr>
            <p:nvPr/>
          </p:nvSpPr>
          <p:spPr bwMode="auto">
            <a:xfrm>
              <a:off x="6478588" y="4206535"/>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06" name="Oval 372"/>
            <p:cNvSpPr>
              <a:spLocks noChangeArrowheads="1"/>
            </p:cNvSpPr>
            <p:nvPr/>
          </p:nvSpPr>
          <p:spPr bwMode="auto">
            <a:xfrm>
              <a:off x="6867526" y="4206535"/>
              <a:ext cx="88900"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07" name="Oval 373"/>
            <p:cNvSpPr>
              <a:spLocks noChangeArrowheads="1"/>
            </p:cNvSpPr>
            <p:nvPr/>
          </p:nvSpPr>
          <p:spPr bwMode="auto">
            <a:xfrm>
              <a:off x="7258051" y="4206535"/>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08" name="Oval 374"/>
            <p:cNvSpPr>
              <a:spLocks noChangeArrowheads="1"/>
            </p:cNvSpPr>
            <p:nvPr/>
          </p:nvSpPr>
          <p:spPr bwMode="auto">
            <a:xfrm>
              <a:off x="7646988" y="4206535"/>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09" name="Oval 375"/>
            <p:cNvSpPr>
              <a:spLocks noChangeArrowheads="1"/>
            </p:cNvSpPr>
            <p:nvPr/>
          </p:nvSpPr>
          <p:spPr bwMode="auto">
            <a:xfrm>
              <a:off x="8037513" y="4206535"/>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10" name="Oval 376"/>
            <p:cNvSpPr>
              <a:spLocks noChangeArrowheads="1"/>
            </p:cNvSpPr>
            <p:nvPr/>
          </p:nvSpPr>
          <p:spPr bwMode="auto">
            <a:xfrm>
              <a:off x="8426451" y="4206535"/>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11" name="Oval 377"/>
            <p:cNvSpPr>
              <a:spLocks noChangeArrowheads="1"/>
            </p:cNvSpPr>
            <p:nvPr/>
          </p:nvSpPr>
          <p:spPr bwMode="auto">
            <a:xfrm>
              <a:off x="8829478" y="4220374"/>
              <a:ext cx="60720"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12" name="Oval 384"/>
            <p:cNvSpPr>
              <a:spLocks noChangeArrowheads="1"/>
            </p:cNvSpPr>
            <p:nvPr/>
          </p:nvSpPr>
          <p:spPr bwMode="auto">
            <a:xfrm>
              <a:off x="263077" y="4606137"/>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13" name="Oval 385"/>
            <p:cNvSpPr>
              <a:spLocks noChangeArrowheads="1"/>
            </p:cNvSpPr>
            <p:nvPr/>
          </p:nvSpPr>
          <p:spPr bwMode="auto">
            <a:xfrm>
              <a:off x="638176" y="4592298"/>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14" name="Oval 386"/>
            <p:cNvSpPr>
              <a:spLocks noChangeArrowheads="1"/>
            </p:cNvSpPr>
            <p:nvPr/>
          </p:nvSpPr>
          <p:spPr bwMode="auto">
            <a:xfrm>
              <a:off x="1028701" y="4592298"/>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15" name="Oval 387"/>
            <p:cNvSpPr>
              <a:spLocks noChangeArrowheads="1"/>
            </p:cNvSpPr>
            <p:nvPr/>
          </p:nvSpPr>
          <p:spPr bwMode="auto">
            <a:xfrm>
              <a:off x="1450527" y="4606137"/>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16" name="Oval 388"/>
            <p:cNvSpPr>
              <a:spLocks noChangeArrowheads="1"/>
            </p:cNvSpPr>
            <p:nvPr/>
          </p:nvSpPr>
          <p:spPr bwMode="auto">
            <a:xfrm>
              <a:off x="1806576" y="4592298"/>
              <a:ext cx="88900"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17" name="Oval 389"/>
            <p:cNvSpPr>
              <a:spLocks noChangeArrowheads="1"/>
            </p:cNvSpPr>
            <p:nvPr/>
          </p:nvSpPr>
          <p:spPr bwMode="auto">
            <a:xfrm>
              <a:off x="2218355" y="4613552"/>
              <a:ext cx="44805" cy="4480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18" name="Oval 390"/>
            <p:cNvSpPr>
              <a:spLocks noChangeArrowheads="1"/>
            </p:cNvSpPr>
            <p:nvPr/>
          </p:nvSpPr>
          <p:spPr bwMode="auto">
            <a:xfrm>
              <a:off x="2586038" y="4592298"/>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19" name="Oval 391"/>
            <p:cNvSpPr>
              <a:spLocks noChangeArrowheads="1"/>
            </p:cNvSpPr>
            <p:nvPr/>
          </p:nvSpPr>
          <p:spPr bwMode="auto">
            <a:xfrm>
              <a:off x="2974976" y="4592298"/>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20" name="Oval 392"/>
            <p:cNvSpPr>
              <a:spLocks noChangeArrowheads="1"/>
            </p:cNvSpPr>
            <p:nvPr/>
          </p:nvSpPr>
          <p:spPr bwMode="auto">
            <a:xfrm>
              <a:off x="3377752" y="4606137"/>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21" name="Oval 393"/>
            <p:cNvSpPr>
              <a:spLocks noChangeArrowheads="1"/>
            </p:cNvSpPr>
            <p:nvPr/>
          </p:nvSpPr>
          <p:spPr bwMode="auto">
            <a:xfrm>
              <a:off x="3752851" y="4592298"/>
              <a:ext cx="88900"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22" name="Oval 394"/>
            <p:cNvSpPr>
              <a:spLocks noChangeArrowheads="1"/>
            </p:cNvSpPr>
            <p:nvPr/>
          </p:nvSpPr>
          <p:spPr bwMode="auto">
            <a:xfrm>
              <a:off x="4162426" y="4592298"/>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23" name="Oval 395"/>
            <p:cNvSpPr>
              <a:spLocks noChangeArrowheads="1"/>
            </p:cNvSpPr>
            <p:nvPr/>
          </p:nvSpPr>
          <p:spPr bwMode="auto">
            <a:xfrm>
              <a:off x="4546152" y="4606137"/>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24" name="Oval 396"/>
            <p:cNvSpPr>
              <a:spLocks noChangeArrowheads="1"/>
            </p:cNvSpPr>
            <p:nvPr/>
          </p:nvSpPr>
          <p:spPr bwMode="auto">
            <a:xfrm>
              <a:off x="4922838" y="4592298"/>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25" name="Oval 397"/>
            <p:cNvSpPr>
              <a:spLocks noChangeArrowheads="1"/>
            </p:cNvSpPr>
            <p:nvPr/>
          </p:nvSpPr>
          <p:spPr bwMode="auto">
            <a:xfrm>
              <a:off x="5311776" y="4592298"/>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26" name="Oval 398"/>
            <p:cNvSpPr>
              <a:spLocks noChangeArrowheads="1"/>
            </p:cNvSpPr>
            <p:nvPr/>
          </p:nvSpPr>
          <p:spPr bwMode="auto">
            <a:xfrm>
              <a:off x="5714552" y="4606137"/>
              <a:ext cx="59635" cy="5963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27" name="Oval 399"/>
            <p:cNvSpPr>
              <a:spLocks noChangeArrowheads="1"/>
            </p:cNvSpPr>
            <p:nvPr/>
          </p:nvSpPr>
          <p:spPr bwMode="auto">
            <a:xfrm>
              <a:off x="6089651" y="4592298"/>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28" name="Oval 400"/>
            <p:cNvSpPr>
              <a:spLocks noChangeArrowheads="1"/>
            </p:cNvSpPr>
            <p:nvPr/>
          </p:nvSpPr>
          <p:spPr bwMode="auto">
            <a:xfrm>
              <a:off x="6478588" y="4592298"/>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29" name="Oval 401"/>
            <p:cNvSpPr>
              <a:spLocks noChangeArrowheads="1"/>
            </p:cNvSpPr>
            <p:nvPr/>
          </p:nvSpPr>
          <p:spPr bwMode="auto">
            <a:xfrm>
              <a:off x="6867526" y="4592298"/>
              <a:ext cx="88900"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30" name="Oval 402"/>
            <p:cNvSpPr>
              <a:spLocks noChangeArrowheads="1"/>
            </p:cNvSpPr>
            <p:nvPr/>
          </p:nvSpPr>
          <p:spPr bwMode="auto">
            <a:xfrm>
              <a:off x="7258051" y="4592298"/>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31" name="Oval 403"/>
            <p:cNvSpPr>
              <a:spLocks noChangeArrowheads="1"/>
            </p:cNvSpPr>
            <p:nvPr/>
          </p:nvSpPr>
          <p:spPr bwMode="auto">
            <a:xfrm>
              <a:off x="7666002" y="4611312"/>
              <a:ext cx="49285" cy="4928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32" name="Oval 404"/>
            <p:cNvSpPr>
              <a:spLocks noChangeArrowheads="1"/>
            </p:cNvSpPr>
            <p:nvPr/>
          </p:nvSpPr>
          <p:spPr bwMode="auto">
            <a:xfrm>
              <a:off x="8037513" y="4592298"/>
              <a:ext cx="87313"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33" name="Oval 405"/>
            <p:cNvSpPr>
              <a:spLocks noChangeArrowheads="1"/>
            </p:cNvSpPr>
            <p:nvPr/>
          </p:nvSpPr>
          <p:spPr bwMode="auto">
            <a:xfrm>
              <a:off x="8445465" y="4611312"/>
              <a:ext cx="49285" cy="49285"/>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sp>
          <p:nvSpPr>
            <p:cNvPr id="234" name="Oval 406"/>
            <p:cNvSpPr>
              <a:spLocks noChangeArrowheads="1"/>
            </p:cNvSpPr>
            <p:nvPr/>
          </p:nvSpPr>
          <p:spPr bwMode="auto">
            <a:xfrm>
              <a:off x="8815388" y="4592298"/>
              <a:ext cx="88900" cy="87312"/>
            </a:xfrm>
            <a:prstGeom prst="ellipse">
              <a:avLst/>
            </a:prstGeom>
            <a:solidFill>
              <a:schemeClr val="bg1">
                <a:alpha val="12000"/>
              </a:schemeClr>
            </a:solidFill>
            <a:ln>
              <a:noFill/>
            </a:ln>
          </p:spPr>
          <p:txBody>
            <a:bodyPr vert="horz" wrap="square" lIns="76200" tIns="38100" rIns="76200" bIns="38100" numCol="1" anchor="t" anchorCtr="0" compatLnSpc="1">
              <a:prstTxWarp prst="textNoShape">
                <a:avLst/>
              </a:prstTxWarp>
            </a:bodyPr>
            <a:lstStyle/>
            <a:p>
              <a:endParaRPr lang="en-US" sz="2125" dirty="0">
                <a:solidFill>
                  <a:srgbClr val="3C3C3B"/>
                </a:solidFill>
              </a:endParaRPr>
            </a:p>
          </p:txBody>
        </p:sp>
      </p:grpSp>
      <p:sp>
        <p:nvSpPr>
          <p:cNvPr id="235" name="Rectangle 234"/>
          <p:cNvSpPr/>
          <p:nvPr/>
        </p:nvSpPr>
        <p:spPr>
          <a:xfrm>
            <a:off x="138156" y="671300"/>
            <a:ext cx="2664775" cy="1946407"/>
          </a:xfrm>
          <a:prstGeom prst="rect">
            <a:avLst/>
          </a:prstGeom>
        </p:spPr>
        <p:txBody>
          <a:bodyPr wrap="square" lIns="81639" tIns="40819" rIns="81639" bIns="40819">
            <a:spAutoFit/>
          </a:bodyPr>
          <a:lstStyle/>
          <a:p>
            <a:pPr>
              <a:lnSpc>
                <a:spcPct val="95000"/>
              </a:lnSpc>
              <a:spcBef>
                <a:spcPts val="476"/>
              </a:spcBef>
            </a:pPr>
            <a:r>
              <a:rPr lang="en-US" sz="2125" dirty="0">
                <a:solidFill>
                  <a:prstClr val="white"/>
                </a:solidFill>
              </a:rPr>
              <a:t>Teradata delivers high business outcome analytics FAST, leveraging the RACE methodology</a:t>
            </a:r>
          </a:p>
        </p:txBody>
      </p:sp>
      <p:sp>
        <p:nvSpPr>
          <p:cNvPr id="236" name="Rectangle 235"/>
          <p:cNvSpPr/>
          <p:nvPr/>
        </p:nvSpPr>
        <p:spPr>
          <a:xfrm>
            <a:off x="2863892" y="224544"/>
            <a:ext cx="6236452" cy="4631822"/>
          </a:xfrm>
          <a:prstGeom prst="rect">
            <a:avLst/>
          </a:prstGeom>
        </p:spPr>
        <p:txBody>
          <a:bodyPr wrap="square" lIns="81639" tIns="40819" rIns="81639" bIns="40819">
            <a:spAutoFit/>
          </a:bodyPr>
          <a:lstStyle/>
          <a:p>
            <a:pPr marL="0" lvl="1">
              <a:spcBef>
                <a:spcPts val="325"/>
              </a:spcBef>
              <a:buSzPct val="100000"/>
            </a:pPr>
            <a:r>
              <a:rPr lang="en-US" sz="2125" dirty="0">
                <a:solidFill>
                  <a:srgbClr val="EC881D"/>
                </a:solidFill>
              </a:rPr>
              <a:t>Proposal:</a:t>
            </a:r>
            <a:endParaRPr lang="en-US" sz="1688" dirty="0">
              <a:solidFill>
                <a:srgbClr val="3C3C3B"/>
              </a:solidFill>
            </a:endParaRPr>
          </a:p>
          <a:p>
            <a:pPr marL="326925" lvl="2">
              <a:spcBef>
                <a:spcPts val="325"/>
              </a:spcBef>
              <a:buSzPct val="100000"/>
            </a:pPr>
            <a:r>
              <a:rPr lang="en-US" sz="1688" dirty="0">
                <a:solidFill>
                  <a:srgbClr val="0088A8"/>
                </a:solidFill>
              </a:rPr>
              <a:t>Analytic RACE 1 Engagement</a:t>
            </a:r>
            <a:endParaRPr lang="en-US" sz="1188" dirty="0">
              <a:solidFill>
                <a:srgbClr val="0088A8"/>
              </a:solidFill>
            </a:endParaRPr>
          </a:p>
          <a:p>
            <a:pPr marL="1024239" lvl="3" indent="-153069">
              <a:spcBef>
                <a:spcPts val="325"/>
              </a:spcBef>
              <a:buSzPct val="100000"/>
              <a:buFont typeface="Verdana" panose="020B0604030504040204" pitchFamily="34" charset="0"/>
              <a:buChar char="-"/>
            </a:pPr>
            <a:r>
              <a:rPr lang="en-US" sz="1250" dirty="0">
                <a:solidFill>
                  <a:srgbClr val="3C3C3B"/>
                </a:solidFill>
              </a:rPr>
              <a:t>Requirements:</a:t>
            </a:r>
          </a:p>
          <a:p>
            <a:pPr marL="1568483" lvl="4" indent="-153069">
              <a:spcBef>
                <a:spcPts val="325"/>
              </a:spcBef>
              <a:buSzPct val="100000"/>
              <a:buFont typeface="Verdana" panose="020B0604030504040204" pitchFamily="34" charset="0"/>
              <a:buChar char="-"/>
            </a:pPr>
            <a:r>
              <a:rPr lang="en-US" sz="1250" dirty="0">
                <a:solidFill>
                  <a:srgbClr val="3C3C3B"/>
                </a:solidFill>
              </a:rPr>
              <a:t>Define RACE 1 target from Business Innovation Workshop</a:t>
            </a:r>
          </a:p>
          <a:p>
            <a:pPr marL="1568483" lvl="4" indent="-153069">
              <a:spcBef>
                <a:spcPts val="325"/>
              </a:spcBef>
              <a:buSzPct val="100000"/>
              <a:buFont typeface="Verdana" panose="020B0604030504040204" pitchFamily="34" charset="0"/>
              <a:buChar char="-"/>
            </a:pPr>
            <a:r>
              <a:rPr lang="en-US" sz="1250" dirty="0">
                <a:solidFill>
                  <a:srgbClr val="3C3C3B"/>
                </a:solidFill>
              </a:rPr>
              <a:t>Identify Business Stakeholders/ Business Unit</a:t>
            </a:r>
          </a:p>
          <a:p>
            <a:pPr marL="1568483" lvl="4" indent="-153069">
              <a:spcBef>
                <a:spcPts val="325"/>
              </a:spcBef>
              <a:buSzPct val="100000"/>
              <a:buFont typeface="Verdana" panose="020B0604030504040204" pitchFamily="34" charset="0"/>
              <a:buChar char="-"/>
            </a:pPr>
            <a:r>
              <a:rPr lang="en-US" sz="1250" dirty="0">
                <a:solidFill>
                  <a:srgbClr val="3C3C3B"/>
                </a:solidFill>
              </a:rPr>
              <a:t>Data must be available</a:t>
            </a:r>
          </a:p>
          <a:p>
            <a:pPr marL="1024239" lvl="3" indent="-153069">
              <a:spcBef>
                <a:spcPts val="325"/>
              </a:spcBef>
              <a:buSzPct val="100000"/>
              <a:buFont typeface="Verdana" panose="020B0604030504040204" pitchFamily="34" charset="0"/>
              <a:buChar char="-"/>
            </a:pPr>
            <a:r>
              <a:rPr lang="en-US" sz="1250" dirty="0">
                <a:solidFill>
                  <a:srgbClr val="3C3C3B"/>
                </a:solidFill>
              </a:rPr>
              <a:t>Time</a:t>
            </a:r>
          </a:p>
          <a:p>
            <a:pPr marL="1432433" lvl="4" indent="-153069">
              <a:spcBef>
                <a:spcPts val="325"/>
              </a:spcBef>
              <a:buSzPct val="100000"/>
              <a:buFont typeface="Verdana" panose="020B0604030504040204" pitchFamily="34" charset="0"/>
              <a:buChar char="-"/>
            </a:pPr>
            <a:r>
              <a:rPr lang="en-US" sz="1250" dirty="0">
                <a:solidFill>
                  <a:srgbClr val="3C3C3B"/>
                </a:solidFill>
              </a:rPr>
              <a:t>2 hour Business Prioritization Workshop (no charge)</a:t>
            </a:r>
          </a:p>
          <a:p>
            <a:pPr marL="1432433" lvl="4" indent="-153069">
              <a:spcBef>
                <a:spcPts val="325"/>
              </a:spcBef>
              <a:buSzPct val="100000"/>
              <a:buFont typeface="Verdana" panose="020B0604030504040204" pitchFamily="34" charset="0"/>
              <a:buChar char="-"/>
            </a:pPr>
            <a:r>
              <a:rPr lang="en-US" sz="1250" dirty="0">
                <a:solidFill>
                  <a:srgbClr val="3C3C3B"/>
                </a:solidFill>
              </a:rPr>
              <a:t>Data Discovery/ Readiness (No Charge)</a:t>
            </a:r>
          </a:p>
          <a:p>
            <a:pPr marL="1432433" lvl="4" indent="-153069">
              <a:spcBef>
                <a:spcPts val="325"/>
              </a:spcBef>
              <a:buSzPct val="100000"/>
              <a:buFont typeface="Verdana" panose="020B0604030504040204" pitchFamily="34" charset="0"/>
              <a:buChar char="-"/>
            </a:pPr>
            <a:r>
              <a:rPr lang="en-US" sz="1250" dirty="0">
                <a:solidFill>
                  <a:srgbClr val="3C3C3B"/>
                </a:solidFill>
              </a:rPr>
              <a:t>6 – 8 Week RACE execution</a:t>
            </a:r>
          </a:p>
          <a:p>
            <a:pPr marL="1024239" lvl="3" indent="-153069">
              <a:spcBef>
                <a:spcPts val="325"/>
              </a:spcBef>
              <a:buSzPct val="100000"/>
              <a:buFont typeface="Verdana" panose="020B0604030504040204" pitchFamily="34" charset="0"/>
              <a:buChar char="-"/>
            </a:pPr>
            <a:r>
              <a:rPr lang="en-US" sz="1250" dirty="0">
                <a:solidFill>
                  <a:srgbClr val="3C3C3B"/>
                </a:solidFill>
              </a:rPr>
              <a:t>Pricing:</a:t>
            </a:r>
          </a:p>
          <a:p>
            <a:pPr marL="1568483" lvl="4" indent="-153069">
              <a:spcBef>
                <a:spcPts val="325"/>
              </a:spcBef>
              <a:buSzPct val="100000"/>
              <a:buFont typeface="Verdana" panose="020B0604030504040204" pitchFamily="34" charset="0"/>
              <a:buChar char="-"/>
            </a:pPr>
            <a:r>
              <a:rPr lang="en-US" sz="1250" dirty="0">
                <a:solidFill>
                  <a:srgbClr val="3C3C3B"/>
                </a:solidFill>
              </a:rPr>
              <a:t>Fixed fee of $$$</a:t>
            </a:r>
          </a:p>
          <a:p>
            <a:pPr marL="1976677" lvl="5" indent="-153069">
              <a:spcBef>
                <a:spcPts val="325"/>
              </a:spcBef>
              <a:buSzPct val="100000"/>
              <a:buFont typeface="Verdana" panose="020B0604030504040204" pitchFamily="34" charset="0"/>
              <a:buChar char="-"/>
            </a:pPr>
            <a:r>
              <a:rPr lang="en-US" sz="1250" dirty="0">
                <a:solidFill>
                  <a:srgbClr val="3C3C3B"/>
                </a:solidFill>
              </a:rPr>
              <a:t>Includes travel and expenses</a:t>
            </a:r>
          </a:p>
          <a:p>
            <a:pPr marL="1976677" lvl="5" indent="-153069">
              <a:spcBef>
                <a:spcPts val="325"/>
              </a:spcBef>
              <a:buSzPct val="100000"/>
              <a:buFont typeface="Verdana" panose="020B0604030504040204" pitchFamily="34" charset="0"/>
              <a:buChar char="-"/>
            </a:pPr>
            <a:endParaRPr lang="en-US" sz="1250" dirty="0">
              <a:solidFill>
                <a:srgbClr val="3C3C3B"/>
              </a:solidFill>
            </a:endParaRPr>
          </a:p>
          <a:p>
            <a:pPr marL="1024239" lvl="3" indent="-153069">
              <a:spcBef>
                <a:spcPts val="325"/>
              </a:spcBef>
              <a:buSzPct val="100000"/>
              <a:buFont typeface="Verdana" panose="020B0604030504040204" pitchFamily="34" charset="0"/>
              <a:buChar char="-"/>
            </a:pPr>
            <a:r>
              <a:rPr lang="en-US" sz="1250" dirty="0">
                <a:solidFill>
                  <a:srgbClr val="3C3C3B"/>
                </a:solidFill>
              </a:rPr>
              <a:t>Outcomes:</a:t>
            </a:r>
          </a:p>
          <a:p>
            <a:pPr marL="1568483" lvl="4" indent="-153069">
              <a:spcBef>
                <a:spcPts val="325"/>
              </a:spcBef>
              <a:buSzPct val="100000"/>
              <a:buFont typeface="Verdana" panose="020B0604030504040204" pitchFamily="34" charset="0"/>
              <a:buChar char="-"/>
            </a:pPr>
            <a:r>
              <a:rPr lang="en-US" sz="1250" dirty="0">
                <a:solidFill>
                  <a:srgbClr val="3C3C3B"/>
                </a:solidFill>
              </a:rPr>
              <a:t>High value analytic/ use case</a:t>
            </a:r>
          </a:p>
          <a:p>
            <a:pPr marL="1568483" lvl="4" indent="-153069">
              <a:spcBef>
                <a:spcPts val="325"/>
              </a:spcBef>
              <a:buSzPct val="100000"/>
              <a:buFont typeface="Verdana" panose="020B0604030504040204" pitchFamily="34" charset="0"/>
              <a:buChar char="-"/>
            </a:pPr>
            <a:r>
              <a:rPr lang="en-US" sz="1250" dirty="0">
                <a:solidFill>
                  <a:srgbClr val="3C3C3B"/>
                </a:solidFill>
              </a:rPr>
              <a:t>Roadmap</a:t>
            </a:r>
          </a:p>
          <a:p>
            <a:pPr marL="1976677" lvl="5" indent="-153069">
              <a:spcBef>
                <a:spcPts val="325"/>
              </a:spcBef>
              <a:buSzPct val="100000"/>
              <a:buFont typeface="Verdana" panose="020B0604030504040204" pitchFamily="34" charset="0"/>
              <a:buChar char="-"/>
            </a:pPr>
            <a:r>
              <a:rPr lang="en-US" sz="1250" dirty="0">
                <a:solidFill>
                  <a:srgbClr val="3C3C3B"/>
                </a:solidFill>
              </a:rPr>
              <a:t>Deployment</a:t>
            </a:r>
          </a:p>
          <a:p>
            <a:pPr marL="1568483" lvl="4" indent="-153069">
              <a:spcBef>
                <a:spcPts val="325"/>
              </a:spcBef>
              <a:buSzPct val="100000"/>
              <a:buFont typeface="Verdana" panose="020B0604030504040204" pitchFamily="34" charset="0"/>
              <a:buChar char="-"/>
            </a:pPr>
            <a:r>
              <a:rPr lang="en-US" sz="1250" dirty="0">
                <a:solidFill>
                  <a:srgbClr val="3C3C3B"/>
                </a:solidFill>
              </a:rPr>
              <a:t>RACE 2 start date</a:t>
            </a:r>
          </a:p>
        </p:txBody>
      </p:sp>
      <p:grpSp>
        <p:nvGrpSpPr>
          <p:cNvPr id="237" name="Group 236"/>
          <p:cNvGrpSpPr/>
          <p:nvPr/>
        </p:nvGrpSpPr>
        <p:grpSpPr>
          <a:xfrm>
            <a:off x="217930" y="3699040"/>
            <a:ext cx="2155717" cy="583919"/>
            <a:chOff x="290570" y="4932048"/>
            <a:chExt cx="2874289" cy="778558"/>
          </a:xfrm>
        </p:grpSpPr>
        <p:pic>
          <p:nvPicPr>
            <p:cNvPr id="238" name="Picture 237"/>
            <p:cNvPicPr>
              <a:picLocks noChangeAspect="1"/>
            </p:cNvPicPr>
            <p:nvPr/>
          </p:nvPicPr>
          <p:blipFill>
            <a:blip r:embed="rId2"/>
            <a:stretch>
              <a:fillRect/>
            </a:stretch>
          </p:blipFill>
          <p:spPr>
            <a:xfrm>
              <a:off x="290570" y="4932048"/>
              <a:ext cx="2874289" cy="494841"/>
            </a:xfrm>
            <a:prstGeom prst="rect">
              <a:avLst/>
            </a:prstGeom>
          </p:spPr>
        </p:pic>
        <p:sp>
          <p:nvSpPr>
            <p:cNvPr id="239" name="TextBox 238"/>
            <p:cNvSpPr txBox="1"/>
            <p:nvPr/>
          </p:nvSpPr>
          <p:spPr>
            <a:xfrm>
              <a:off x="772485" y="5368203"/>
              <a:ext cx="1939173" cy="342403"/>
            </a:xfrm>
            <a:prstGeom prst="rect">
              <a:avLst/>
            </a:prstGeom>
            <a:noFill/>
          </p:spPr>
          <p:txBody>
            <a:bodyPr wrap="square" rtlCol="0">
              <a:spAutoFit/>
            </a:bodyPr>
            <a:lstStyle/>
            <a:p>
              <a:pPr algn="ctr">
                <a:lnSpc>
                  <a:spcPct val="95000"/>
                </a:lnSpc>
                <a:spcBef>
                  <a:spcPts val="357"/>
                </a:spcBef>
              </a:pPr>
              <a:r>
                <a:rPr lang="en-US" sz="1125" b="1" dirty="0">
                  <a:solidFill>
                    <a:srgbClr val="5F6062"/>
                  </a:solidFill>
                </a:rPr>
                <a:t>RACE</a:t>
              </a:r>
            </a:p>
          </p:txBody>
        </p:sp>
      </p:grpSp>
      <p:sp>
        <p:nvSpPr>
          <p:cNvPr id="240" name="TextBox 239"/>
          <p:cNvSpPr txBox="1"/>
          <p:nvPr/>
        </p:nvSpPr>
        <p:spPr>
          <a:xfrm>
            <a:off x="7694233" y="46803"/>
            <a:ext cx="1403275" cy="355482"/>
          </a:xfrm>
          <a:prstGeom prst="rect">
            <a:avLst/>
          </a:prstGeom>
          <a:solidFill>
            <a:srgbClr val="FFFF00"/>
          </a:solidFill>
        </p:spPr>
        <p:txBody>
          <a:bodyPr wrap="square" rtlCol="0">
            <a:spAutoFit/>
          </a:bodyPr>
          <a:lstStyle/>
          <a:p>
            <a:pPr>
              <a:lnSpc>
                <a:spcPct val="95000"/>
              </a:lnSpc>
              <a:spcBef>
                <a:spcPts val="400"/>
              </a:spcBef>
            </a:pPr>
            <a:r>
              <a:rPr lang="en-US" dirty="0">
                <a:solidFill>
                  <a:srgbClr val="231F20"/>
                </a:solidFill>
              </a:rPr>
              <a:t>[Option]</a:t>
            </a:r>
          </a:p>
        </p:txBody>
      </p:sp>
      <p:sp>
        <p:nvSpPr>
          <p:cNvPr id="241" name="Footer Placeholder 4"/>
          <p:cNvSpPr txBox="1">
            <a:spLocks/>
          </p:cNvSpPr>
          <p:nvPr/>
        </p:nvSpPr>
        <p:spPr>
          <a:xfrm>
            <a:off x="389760" y="4874148"/>
            <a:ext cx="3240000" cy="18553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chemeClr val="bg2">
                    <a:lumMod val="75000"/>
                  </a:schemeClr>
                </a:solidFill>
              </a:rPr>
              <a:t>© 2017 Think Big Analytics, Teradata</a:t>
            </a:r>
          </a:p>
        </p:txBody>
      </p:sp>
    </p:spTree>
    <p:extLst>
      <p:ext uri="{BB962C8B-B14F-4D97-AF65-F5344CB8AC3E}">
        <p14:creationId xmlns:p14="http://schemas.microsoft.com/office/powerpoint/2010/main" val="331798728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187"/>
            <a:ext cx="7411454" cy="342900"/>
          </a:xfrm>
        </p:spPr>
        <p:txBody>
          <a:bodyPr anchor="t">
            <a:normAutofit fontScale="90000"/>
          </a:bodyPr>
          <a:lstStyle/>
          <a:p>
            <a:r>
              <a:rPr lang="en-US" sz="2875" b="0" dirty="0"/>
              <a:t>Business Opportunities of new analysis</a:t>
            </a:r>
          </a:p>
        </p:txBody>
      </p:sp>
      <p:sp>
        <p:nvSpPr>
          <p:cNvPr id="5" name="TextBox 4"/>
          <p:cNvSpPr txBox="1"/>
          <p:nvPr/>
        </p:nvSpPr>
        <p:spPr>
          <a:xfrm>
            <a:off x="457200" y="745069"/>
            <a:ext cx="7411454" cy="1061614"/>
          </a:xfrm>
          <a:prstGeom prst="rect">
            <a:avLst/>
          </a:prstGeom>
          <a:noFill/>
        </p:spPr>
        <p:txBody>
          <a:bodyPr wrap="square" lIns="81639" tIns="40819" rIns="81639" bIns="40819" rtlCol="0">
            <a:spAutoFit/>
          </a:bodyPr>
          <a:lstStyle/>
          <a:p>
            <a:r>
              <a:rPr lang="en-US" sz="2125" dirty="0">
                <a:solidFill>
                  <a:schemeClr val="accent6"/>
                </a:solidFill>
              </a:rPr>
              <a:t>Opportunity Objectives</a:t>
            </a:r>
          </a:p>
          <a:p>
            <a:pPr marL="663315" lvl="1" indent="-255121">
              <a:buFont typeface="Arial" pitchFamily="34" charset="0"/>
              <a:buChar char="•"/>
            </a:pPr>
            <a:r>
              <a:rPr lang="en-US" sz="1400" dirty="0">
                <a:solidFill>
                  <a:srgbClr val="3C3C3B"/>
                </a:solidFill>
              </a:rPr>
              <a:t>[Description of business opportunities]</a:t>
            </a:r>
          </a:p>
          <a:p>
            <a:pPr marL="663315" lvl="1" indent="-255121">
              <a:buFont typeface="Arial" pitchFamily="34" charset="0"/>
              <a:buChar char="•"/>
            </a:pPr>
            <a:r>
              <a:rPr lang="en-US" sz="1400" dirty="0">
                <a:solidFill>
                  <a:srgbClr val="3C3C3B"/>
                </a:solidFill>
              </a:rPr>
              <a:t>[state business objectives]</a:t>
            </a:r>
          </a:p>
          <a:p>
            <a:pPr marL="663315" lvl="1" indent="-255121">
              <a:buFont typeface="Arial" pitchFamily="34" charset="0"/>
              <a:buChar char="•"/>
            </a:pPr>
            <a:endParaRPr lang="en-US" sz="1438" dirty="0">
              <a:solidFill>
                <a:srgbClr val="3C3C3B"/>
              </a:solidFill>
            </a:endParaRPr>
          </a:p>
        </p:txBody>
      </p:sp>
      <p:sp>
        <p:nvSpPr>
          <p:cNvPr id="6" name="Footer Placeholder 4"/>
          <p:cNvSpPr txBox="1">
            <a:spLocks/>
          </p:cNvSpPr>
          <p:nvPr/>
        </p:nvSpPr>
        <p:spPr>
          <a:xfrm>
            <a:off x="389760" y="4874148"/>
            <a:ext cx="3240000" cy="18553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chemeClr val="bg2">
                    <a:lumMod val="75000"/>
                  </a:schemeClr>
                </a:solidFill>
              </a:rPr>
              <a:t>© 2017 Think Big Analytics, Teradata</a:t>
            </a:r>
          </a:p>
        </p:txBody>
      </p:sp>
      <p:sp>
        <p:nvSpPr>
          <p:cNvPr id="7" name="TextBox 6"/>
          <p:cNvSpPr txBox="1"/>
          <p:nvPr/>
        </p:nvSpPr>
        <p:spPr>
          <a:xfrm>
            <a:off x="609600" y="2822494"/>
            <a:ext cx="7411454" cy="601808"/>
          </a:xfrm>
          <a:prstGeom prst="rect">
            <a:avLst/>
          </a:prstGeom>
          <a:noFill/>
        </p:spPr>
        <p:txBody>
          <a:bodyPr wrap="square" lIns="81639" tIns="40819" rIns="81639" bIns="40819" rtlCol="0">
            <a:spAutoFit/>
          </a:bodyPr>
          <a:lstStyle/>
          <a:p>
            <a:r>
              <a:rPr lang="en-US" sz="2125" dirty="0">
                <a:solidFill>
                  <a:schemeClr val="accent6"/>
                </a:solidFill>
              </a:rPr>
              <a:t>Business Questions</a:t>
            </a:r>
          </a:p>
          <a:p>
            <a:pPr marL="710088" indent="-255121">
              <a:buFont typeface="Arial" pitchFamily="34" charset="0"/>
              <a:buChar char="•"/>
            </a:pPr>
            <a:r>
              <a:rPr lang="en-US" sz="1250" dirty="0">
                <a:solidFill>
                  <a:srgbClr val="3C3C3B"/>
                </a:solidFill>
              </a:rPr>
              <a:t>[List Business Questions]</a:t>
            </a:r>
          </a:p>
        </p:txBody>
      </p:sp>
    </p:spTree>
    <p:extLst>
      <p:ext uri="{BB962C8B-B14F-4D97-AF65-F5344CB8AC3E}">
        <p14:creationId xmlns:p14="http://schemas.microsoft.com/office/powerpoint/2010/main" val="393815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113920"/>
            <a:ext cx="6057900" cy="342900"/>
          </a:xfrm>
        </p:spPr>
        <p:txBody>
          <a:bodyPr anchor="t">
            <a:normAutofit fontScale="90000"/>
          </a:bodyPr>
          <a:lstStyle/>
          <a:p>
            <a:r>
              <a:rPr lang="en-US" sz="2875" b="0" dirty="0"/>
              <a:t>Potential analytic targets</a:t>
            </a:r>
          </a:p>
        </p:txBody>
      </p:sp>
      <p:sp>
        <p:nvSpPr>
          <p:cNvPr id="5" name="TextBox 4"/>
          <p:cNvSpPr txBox="1"/>
          <p:nvPr/>
        </p:nvSpPr>
        <p:spPr>
          <a:xfrm>
            <a:off x="514350" y="906425"/>
            <a:ext cx="7564854" cy="630727"/>
          </a:xfrm>
          <a:prstGeom prst="rect">
            <a:avLst/>
          </a:prstGeom>
          <a:noFill/>
        </p:spPr>
        <p:txBody>
          <a:bodyPr wrap="square" lIns="81639" tIns="40819" rIns="81639" bIns="40819" rtlCol="0">
            <a:spAutoFit/>
          </a:bodyPr>
          <a:lstStyle/>
          <a:p>
            <a:r>
              <a:rPr lang="en-US" sz="2125" dirty="0">
                <a:solidFill>
                  <a:schemeClr val="accent6"/>
                </a:solidFill>
              </a:rPr>
              <a:t>Analytic Targets</a:t>
            </a:r>
          </a:p>
          <a:p>
            <a:pPr marL="255121" indent="-255121">
              <a:buFont typeface="Arial" pitchFamily="34" charset="0"/>
              <a:buChar char="•"/>
            </a:pPr>
            <a:r>
              <a:rPr lang="en-US" sz="1438" dirty="0">
                <a:solidFill>
                  <a:srgbClr val="3C3C3B"/>
                </a:solidFill>
              </a:rPr>
              <a:t>[List analytic targets based on business questions]</a:t>
            </a:r>
            <a:endParaRPr lang="en-US" sz="1438" dirty="0">
              <a:solidFill>
                <a:srgbClr val="231F20"/>
              </a:solidFill>
            </a:endParaRPr>
          </a:p>
        </p:txBody>
      </p:sp>
      <p:sp>
        <p:nvSpPr>
          <p:cNvPr id="6" name="Footer Placeholder 4"/>
          <p:cNvSpPr txBox="1">
            <a:spLocks/>
          </p:cNvSpPr>
          <p:nvPr/>
        </p:nvSpPr>
        <p:spPr>
          <a:xfrm>
            <a:off x="389760" y="4874148"/>
            <a:ext cx="3240000" cy="18553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chemeClr val="bg2">
                    <a:lumMod val="75000"/>
                  </a:schemeClr>
                </a:solidFill>
              </a:rPr>
              <a:t>© 2017 Think Big Analytics, Teradata</a:t>
            </a:r>
          </a:p>
        </p:txBody>
      </p:sp>
      <p:sp>
        <p:nvSpPr>
          <p:cNvPr id="7" name="TextBox 6"/>
          <p:cNvSpPr txBox="1"/>
          <p:nvPr/>
        </p:nvSpPr>
        <p:spPr>
          <a:xfrm>
            <a:off x="514350" y="3175474"/>
            <a:ext cx="7564854" cy="630727"/>
          </a:xfrm>
          <a:prstGeom prst="rect">
            <a:avLst/>
          </a:prstGeom>
          <a:noFill/>
        </p:spPr>
        <p:txBody>
          <a:bodyPr wrap="square" lIns="81639" tIns="40819" rIns="81639" bIns="40819" rtlCol="0">
            <a:spAutoFit/>
          </a:bodyPr>
          <a:lstStyle/>
          <a:p>
            <a:r>
              <a:rPr lang="en-US" sz="2125" dirty="0">
                <a:solidFill>
                  <a:schemeClr val="accent6"/>
                </a:solidFill>
              </a:rPr>
              <a:t>Business Benefits</a:t>
            </a:r>
          </a:p>
          <a:p>
            <a:pPr marL="255121" indent="-255121">
              <a:buFont typeface="Arial" pitchFamily="34" charset="0"/>
              <a:buChar char="•"/>
            </a:pPr>
            <a:r>
              <a:rPr lang="en-US" sz="1438" dirty="0">
                <a:solidFill>
                  <a:srgbClr val="3C3C3B"/>
                </a:solidFill>
              </a:rPr>
              <a:t>[List potential business benefits based on business questions]</a:t>
            </a:r>
            <a:endParaRPr lang="en-US" sz="1438" dirty="0">
              <a:solidFill>
                <a:srgbClr val="231F20"/>
              </a:solidFill>
            </a:endParaRPr>
          </a:p>
        </p:txBody>
      </p:sp>
    </p:spTree>
    <p:extLst>
      <p:ext uri="{BB962C8B-B14F-4D97-AF65-F5344CB8AC3E}">
        <p14:creationId xmlns:p14="http://schemas.microsoft.com/office/powerpoint/2010/main" val="412161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89217" y="741394"/>
            <a:ext cx="8389470" cy="4318285"/>
          </a:xfrm>
          <a:prstGeom prst="rect">
            <a:avLst/>
          </a:prstGeom>
        </p:spPr>
      </p:pic>
      <p:sp>
        <p:nvSpPr>
          <p:cNvPr id="6" name="Rectangle 5"/>
          <p:cNvSpPr/>
          <p:nvPr/>
        </p:nvSpPr>
        <p:spPr>
          <a:xfrm>
            <a:off x="285749" y="827199"/>
            <a:ext cx="8392938" cy="4232480"/>
          </a:xfrm>
          <a:prstGeom prst="rect">
            <a:avLst/>
          </a:prstGeom>
          <a:solidFill>
            <a:schemeClr val="bg1">
              <a:alpha val="89000"/>
            </a:schemeClr>
          </a:solidFill>
          <a:ln w="9525">
            <a:noFill/>
            <a:miter lim="800000"/>
            <a:headEnd/>
            <a:tailEnd/>
          </a:ln>
          <a:effectLst/>
        </p:spPr>
        <p:txBody>
          <a:bodyPr wrap="square" tIns="68580" bIns="68580" rtlCol="0" anchor="t">
            <a:prstTxWarp prst="textNoShape">
              <a:avLst/>
            </a:prstTxWarp>
            <a:noAutofit/>
          </a:bodyPr>
          <a:lstStyle/>
          <a:p>
            <a:pPr algn="ctr"/>
            <a:endParaRPr lang="en-US" sz="1350" kern="0" dirty="0" err="1">
              <a:solidFill>
                <a:prstClr val="white"/>
              </a:solidFill>
            </a:endParaRPr>
          </a:p>
        </p:txBody>
      </p:sp>
      <p:sp>
        <p:nvSpPr>
          <p:cNvPr id="2" name="Title 1"/>
          <p:cNvSpPr>
            <a:spLocks noGrp="1"/>
          </p:cNvSpPr>
          <p:nvPr>
            <p:ph type="title"/>
          </p:nvPr>
        </p:nvSpPr>
        <p:spPr>
          <a:xfrm>
            <a:off x="289217" y="229222"/>
            <a:ext cx="8473020" cy="429768"/>
          </a:xfrm>
        </p:spPr>
        <p:txBody>
          <a:bodyPr/>
          <a:lstStyle/>
          <a:p>
            <a:r>
              <a:rPr lang="en-US" dirty="0"/>
              <a:t>Where we start</a:t>
            </a:r>
          </a:p>
        </p:txBody>
      </p:sp>
      <p:sp>
        <p:nvSpPr>
          <p:cNvPr id="3" name="Text Placeholder 2"/>
          <p:cNvSpPr>
            <a:spLocks noGrp="1"/>
          </p:cNvSpPr>
          <p:nvPr>
            <p:ph type="body" sz="quarter" idx="13"/>
          </p:nvPr>
        </p:nvSpPr>
        <p:spPr>
          <a:xfrm>
            <a:off x="285749" y="741394"/>
            <a:ext cx="8392938" cy="356759"/>
          </a:xfrm>
          <a:solidFill>
            <a:schemeClr val="accent6"/>
          </a:solidFill>
        </p:spPr>
        <p:txBody>
          <a:bodyPr anchor="ctr"/>
          <a:lstStyle/>
          <a:p>
            <a:r>
              <a:rPr lang="en-US" sz="1400" dirty="0">
                <a:solidFill>
                  <a:schemeClr val="bg1"/>
                </a:solidFill>
              </a:rPr>
              <a:t>&lt;Insert Business Problem&gt;</a:t>
            </a:r>
          </a:p>
        </p:txBody>
      </p:sp>
      <p:sp>
        <p:nvSpPr>
          <p:cNvPr id="4" name="Text Placeholder 3"/>
          <p:cNvSpPr>
            <a:spLocks noGrp="1"/>
          </p:cNvSpPr>
          <p:nvPr>
            <p:ph type="body" sz="quarter" idx="12"/>
          </p:nvPr>
        </p:nvSpPr>
        <p:spPr>
          <a:xfrm>
            <a:off x="285749" y="1202294"/>
            <a:ext cx="8476488" cy="1015126"/>
          </a:xfrm>
        </p:spPr>
        <p:txBody>
          <a:bodyPr/>
          <a:lstStyle/>
          <a:p>
            <a:r>
              <a:rPr lang="en-US" sz="1700" b="1" dirty="0"/>
              <a:t>Hypothesis</a:t>
            </a:r>
          </a:p>
          <a:p>
            <a:pPr lvl="1"/>
            <a:r>
              <a:rPr lang="en-US" sz="1700" i="1" dirty="0"/>
              <a:t>XXXX</a:t>
            </a:r>
          </a:p>
        </p:txBody>
      </p:sp>
      <p:sp>
        <p:nvSpPr>
          <p:cNvPr id="18" name="Footer Placeholder 4"/>
          <p:cNvSpPr txBox="1">
            <a:spLocks/>
          </p:cNvSpPr>
          <p:nvPr/>
        </p:nvSpPr>
        <p:spPr>
          <a:xfrm>
            <a:off x="344040" y="4874148"/>
            <a:ext cx="3240000" cy="18553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chemeClr val="bg2">
                    <a:lumMod val="75000"/>
                  </a:schemeClr>
                </a:solidFill>
              </a:rPr>
              <a:t>© 2017 Think Big Analytics, Teradata</a:t>
            </a:r>
          </a:p>
        </p:txBody>
      </p:sp>
      <p:sp>
        <p:nvSpPr>
          <p:cNvPr id="20" name="Text Placeholder 3"/>
          <p:cNvSpPr txBox="1">
            <a:spLocks/>
          </p:cNvSpPr>
          <p:nvPr/>
        </p:nvSpPr>
        <p:spPr>
          <a:xfrm>
            <a:off x="285749" y="2530658"/>
            <a:ext cx="8476488" cy="1015126"/>
          </a:xfrm>
          <a:prstGeom prst="rect">
            <a:avLst/>
          </a:prstGeom>
        </p:spPr>
        <p:txBody>
          <a:bodyPr vert="horz" lIns="0" tIns="0" rIns="0" bIns="0" rtlCol="0">
            <a:noAutofit/>
          </a:bodyPr>
          <a:lstStyle>
            <a:lvl1pPr marL="228588" indent="-228588" algn="l" defTabSz="910618" rtl="0" eaLnBrk="1" latinLnBrk="0" hangingPunct="1">
              <a:lnSpc>
                <a:spcPct val="100000"/>
              </a:lnSpc>
              <a:spcBef>
                <a:spcPts val="480"/>
              </a:spcBef>
              <a:spcAft>
                <a:spcPts val="200"/>
              </a:spcAft>
              <a:buClr>
                <a:schemeClr val="tx1"/>
              </a:buClr>
              <a:buFont typeface="Arial"/>
              <a:buChar char="•"/>
              <a:defRPr sz="1800" b="0" kern="1200" baseline="0">
                <a:solidFill>
                  <a:schemeClr val="tx1"/>
                </a:solidFill>
                <a:latin typeface="+mn-lt"/>
                <a:ea typeface="+mn-ea"/>
                <a:cs typeface="+mn-cs"/>
              </a:defRPr>
            </a:lvl1pPr>
            <a:lvl2pPr marL="455309" indent="-227643" algn="l" defTabSz="910618" rtl="0" eaLnBrk="1" latinLnBrk="0" hangingPunct="1">
              <a:lnSpc>
                <a:spcPct val="100000"/>
              </a:lnSpc>
              <a:spcBef>
                <a:spcPts val="480"/>
              </a:spcBef>
              <a:spcAft>
                <a:spcPts val="200"/>
              </a:spcAft>
              <a:buClr>
                <a:schemeClr val="tx1"/>
              </a:buClr>
              <a:buFont typeface="Lucida Grande"/>
              <a:buChar char="-"/>
              <a:defRPr sz="1800" b="0" kern="1200">
                <a:solidFill>
                  <a:schemeClr val="tx1"/>
                </a:solidFill>
                <a:latin typeface="+mn-lt"/>
                <a:ea typeface="+mn-ea"/>
                <a:cs typeface="+mn-cs"/>
              </a:defRPr>
            </a:lvl2pPr>
            <a:lvl3pPr marL="565962" indent="-110672" algn="l" defTabSz="910618" rtl="0" eaLnBrk="1" latinLnBrk="0" hangingPunct="1">
              <a:lnSpc>
                <a:spcPct val="100000"/>
              </a:lnSpc>
              <a:spcBef>
                <a:spcPts val="480"/>
              </a:spcBef>
              <a:spcAft>
                <a:spcPts val="200"/>
              </a:spcAft>
              <a:buClr>
                <a:schemeClr val="tx1"/>
              </a:buClr>
              <a:buFont typeface="Arial"/>
              <a:buChar char="•"/>
              <a:defRPr sz="1400" b="0" kern="1200">
                <a:solidFill>
                  <a:schemeClr val="tx1"/>
                </a:solidFill>
                <a:latin typeface="+mn-lt"/>
                <a:ea typeface="+mn-ea"/>
                <a:cs typeface="+mn-cs"/>
              </a:defRPr>
            </a:lvl3pPr>
            <a:lvl4pPr marL="0" indent="0" algn="l" defTabSz="910618" rtl="0" eaLnBrk="1" latinLnBrk="0" hangingPunct="1">
              <a:lnSpc>
                <a:spcPct val="100000"/>
              </a:lnSpc>
              <a:spcBef>
                <a:spcPts val="480"/>
              </a:spcBef>
              <a:spcAft>
                <a:spcPts val="200"/>
              </a:spcAft>
              <a:buClr>
                <a:schemeClr val="tx2"/>
              </a:buClr>
              <a:buFont typeface="Arial"/>
              <a:buNone/>
              <a:defRPr sz="1800" b="0" kern="1200">
                <a:solidFill>
                  <a:schemeClr val="tx1"/>
                </a:solidFill>
                <a:latin typeface="+mn-lt"/>
                <a:ea typeface="+mn-ea"/>
                <a:cs typeface="+mn-cs"/>
              </a:defRPr>
            </a:lvl4pPr>
            <a:lvl5pPr marL="0" indent="0" algn="l" defTabSz="910618" rtl="0" eaLnBrk="1" latinLnBrk="0" hangingPunct="1">
              <a:lnSpc>
                <a:spcPct val="100000"/>
              </a:lnSpc>
              <a:spcBef>
                <a:spcPts val="480"/>
              </a:spcBef>
              <a:spcAft>
                <a:spcPts val="200"/>
              </a:spcAft>
              <a:buClr>
                <a:schemeClr val="tx2"/>
              </a:buClr>
              <a:buFont typeface="Arial"/>
              <a:buChar char="•"/>
              <a:defRPr sz="1800" b="0" kern="1200">
                <a:solidFill>
                  <a:schemeClr val="accent1"/>
                </a:solidFill>
                <a:latin typeface="+mn-lt"/>
                <a:ea typeface="+mn-ea"/>
                <a:cs typeface="+mn-cs"/>
              </a:defRPr>
            </a:lvl5pPr>
            <a:lvl6pPr marL="0" indent="0" algn="l" defTabSz="910618" rtl="0" eaLnBrk="1" latinLnBrk="0" hangingPunct="1">
              <a:lnSpc>
                <a:spcPct val="95000"/>
              </a:lnSpc>
              <a:spcBef>
                <a:spcPts val="600"/>
              </a:spcBef>
              <a:spcAft>
                <a:spcPts val="200"/>
              </a:spcAft>
              <a:buFont typeface="Arial" panose="020B0604020202020204" pitchFamily="34" charset="0"/>
              <a:buChar char="​"/>
              <a:defRPr sz="1800" b="0" kern="1200">
                <a:solidFill>
                  <a:schemeClr val="accent2"/>
                </a:solidFill>
                <a:latin typeface="+mn-lt"/>
                <a:ea typeface="+mn-ea"/>
                <a:cs typeface="+mn-cs"/>
              </a:defRPr>
            </a:lvl6pPr>
            <a:lvl7pPr marL="0" indent="0" algn="l" defTabSz="910618"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7643" indent="-227643" algn="l" defTabSz="910618"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0618"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r>
              <a:rPr lang="en-US" sz="1700" b="1" dirty="0"/>
              <a:t>Business Questions: </a:t>
            </a:r>
          </a:p>
          <a:p>
            <a:pPr lvl="1"/>
            <a:r>
              <a:rPr lang="en-US" sz="1700" i="1" dirty="0"/>
              <a:t>XXX</a:t>
            </a:r>
          </a:p>
        </p:txBody>
      </p:sp>
    </p:spTree>
    <p:extLst>
      <p:ext uri="{BB962C8B-B14F-4D97-AF65-F5344CB8AC3E}">
        <p14:creationId xmlns:p14="http://schemas.microsoft.com/office/powerpoint/2010/main" val="310157397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49" y="305726"/>
            <a:ext cx="1954531" cy="644453"/>
          </a:xfrm>
        </p:spPr>
        <p:txBody>
          <a:bodyPr/>
          <a:lstStyle/>
          <a:p>
            <a:r>
              <a:rPr lang="en-US" dirty="0"/>
              <a:t>Analytic Roadmap*</a:t>
            </a:r>
          </a:p>
        </p:txBody>
      </p:sp>
      <p:graphicFrame>
        <p:nvGraphicFramePr>
          <p:cNvPr id="8" name="Table 7"/>
          <p:cNvGraphicFramePr>
            <a:graphicFrameLocks noGrp="1"/>
          </p:cNvGraphicFramePr>
          <p:nvPr>
            <p:extLst>
              <p:ext uri="{D42A27DB-BD31-4B8C-83A1-F6EECF244321}">
                <p14:modId xmlns:p14="http://schemas.microsoft.com/office/powerpoint/2010/main" val="773493561"/>
              </p:ext>
            </p:extLst>
          </p:nvPr>
        </p:nvGraphicFramePr>
        <p:xfrm>
          <a:off x="856806" y="1210544"/>
          <a:ext cx="7187980" cy="1680210"/>
        </p:xfrm>
        <a:graphic>
          <a:graphicData uri="http://schemas.openxmlformats.org/drawingml/2006/table">
            <a:tbl>
              <a:tblPr firstRow="1" bandRow="1">
                <a:tableStyleId>{5940675A-B579-460E-94D1-54222C63F5DA}</a:tableStyleId>
              </a:tblPr>
              <a:tblGrid>
                <a:gridCol w="968814">
                  <a:extLst>
                    <a:ext uri="{9D8B030D-6E8A-4147-A177-3AD203B41FA5}">
                      <a16:colId xmlns:a16="http://schemas.microsoft.com/office/drawing/2014/main" val="20000"/>
                    </a:ext>
                  </a:extLst>
                </a:gridCol>
                <a:gridCol w="1440432">
                  <a:extLst>
                    <a:ext uri="{9D8B030D-6E8A-4147-A177-3AD203B41FA5}">
                      <a16:colId xmlns:a16="http://schemas.microsoft.com/office/drawing/2014/main" val="20001"/>
                    </a:ext>
                  </a:extLst>
                </a:gridCol>
                <a:gridCol w="1534602">
                  <a:extLst>
                    <a:ext uri="{9D8B030D-6E8A-4147-A177-3AD203B41FA5}">
                      <a16:colId xmlns:a16="http://schemas.microsoft.com/office/drawing/2014/main" val="20002"/>
                    </a:ext>
                  </a:extLst>
                </a:gridCol>
                <a:gridCol w="1478943">
                  <a:extLst>
                    <a:ext uri="{9D8B030D-6E8A-4147-A177-3AD203B41FA5}">
                      <a16:colId xmlns:a16="http://schemas.microsoft.com/office/drawing/2014/main" val="20003"/>
                    </a:ext>
                  </a:extLst>
                </a:gridCol>
                <a:gridCol w="1765189">
                  <a:extLst>
                    <a:ext uri="{9D8B030D-6E8A-4147-A177-3AD203B41FA5}">
                      <a16:colId xmlns:a16="http://schemas.microsoft.com/office/drawing/2014/main" val="20004"/>
                    </a:ext>
                  </a:extLst>
                </a:gridCol>
              </a:tblGrid>
              <a:tr h="339090">
                <a:tc>
                  <a:txBody>
                    <a:bodyPr/>
                    <a:lstStyle/>
                    <a:p>
                      <a:endParaRPr lang="en-US" sz="800" dirty="0">
                        <a:solidFill>
                          <a:schemeClr val="bg1"/>
                        </a:solidFill>
                      </a:endParaRPr>
                    </a:p>
                  </a:txBody>
                  <a:tcPr>
                    <a:solidFill>
                      <a:schemeClr val="accent6"/>
                    </a:solidFill>
                  </a:tcPr>
                </a:tc>
                <a:tc>
                  <a:txBody>
                    <a:bodyPr/>
                    <a:lstStyle/>
                    <a:p>
                      <a:r>
                        <a:rPr lang="en-US" sz="1000" dirty="0"/>
                        <a:t>RACE 1</a:t>
                      </a:r>
                    </a:p>
                  </a:txBody>
                  <a:tcPr>
                    <a:solidFill>
                      <a:schemeClr val="bg2">
                        <a:lumMod val="90000"/>
                      </a:schemeClr>
                    </a:solidFill>
                  </a:tcPr>
                </a:tc>
                <a:tc>
                  <a:txBody>
                    <a:bodyPr/>
                    <a:lstStyle/>
                    <a:p>
                      <a:r>
                        <a:rPr lang="en-US" sz="1000" dirty="0"/>
                        <a:t>RACE 2</a:t>
                      </a:r>
                    </a:p>
                  </a:txBody>
                  <a:tcPr>
                    <a:solidFill>
                      <a:schemeClr val="bg2">
                        <a:lumMod val="90000"/>
                      </a:schemeClr>
                    </a:solidFill>
                  </a:tcPr>
                </a:tc>
                <a:tc>
                  <a:txBody>
                    <a:bodyPr/>
                    <a:lstStyle/>
                    <a:p>
                      <a:r>
                        <a:rPr lang="en-US" sz="1000" dirty="0"/>
                        <a:t>RACE 3</a:t>
                      </a:r>
                    </a:p>
                  </a:txBody>
                  <a:tcPr>
                    <a:solidFill>
                      <a:schemeClr val="bg2">
                        <a:lumMod val="90000"/>
                      </a:schemeClr>
                    </a:solidFill>
                  </a:tcPr>
                </a:tc>
                <a:tc>
                  <a:txBody>
                    <a:bodyPr/>
                    <a:lstStyle/>
                    <a:p>
                      <a:pPr marL="0" marR="0" indent="0" algn="l" defTabSz="910618" rtl="0" eaLnBrk="1" fontAlgn="auto" latinLnBrk="0" hangingPunct="1">
                        <a:lnSpc>
                          <a:spcPct val="100000"/>
                        </a:lnSpc>
                        <a:spcBef>
                          <a:spcPts val="0"/>
                        </a:spcBef>
                        <a:spcAft>
                          <a:spcPts val="0"/>
                        </a:spcAft>
                        <a:buClrTx/>
                        <a:buSzTx/>
                        <a:buFontTx/>
                        <a:buNone/>
                        <a:tabLst/>
                        <a:defRPr/>
                      </a:pPr>
                      <a:r>
                        <a:rPr lang="en-US" sz="1000" dirty="0"/>
                        <a:t>RACE 4</a:t>
                      </a:r>
                    </a:p>
                  </a:txBody>
                  <a:tcPr>
                    <a:solidFill>
                      <a:schemeClr val="bg2">
                        <a:lumMod val="90000"/>
                      </a:schemeClr>
                    </a:solidFill>
                  </a:tcPr>
                </a:tc>
                <a:extLst>
                  <a:ext uri="{0D108BD9-81ED-4DB2-BD59-A6C34878D82A}">
                    <a16:rowId xmlns:a16="http://schemas.microsoft.com/office/drawing/2014/main" val="10000"/>
                  </a:ext>
                </a:extLst>
              </a:tr>
              <a:tr h="396240">
                <a:tc>
                  <a:txBody>
                    <a:bodyPr/>
                    <a:lstStyle/>
                    <a:p>
                      <a:r>
                        <a:rPr lang="en-US" sz="800" dirty="0">
                          <a:solidFill>
                            <a:schemeClr val="bg1"/>
                          </a:solidFill>
                        </a:rPr>
                        <a:t>Analysis</a:t>
                      </a:r>
                    </a:p>
                  </a:txBody>
                  <a:tcPr>
                    <a:solidFill>
                      <a:schemeClr val="accent6"/>
                    </a:solidFill>
                  </a:tcPr>
                </a:tc>
                <a:tc>
                  <a:txBody>
                    <a:bodyPr/>
                    <a:lstStyle/>
                    <a:p>
                      <a:endParaRPr lang="en-US" sz="1000" dirty="0"/>
                    </a:p>
                  </a:txBody>
                  <a:tcPr/>
                </a:tc>
                <a:tc>
                  <a:txBody>
                    <a:bodyPr/>
                    <a:lstStyle/>
                    <a:p>
                      <a:pPr marL="0" marR="0" indent="0" algn="l" defTabSz="910618" rtl="0" eaLnBrk="1" fontAlgn="auto" latinLnBrk="0" hangingPunct="1">
                        <a:lnSpc>
                          <a:spcPct val="100000"/>
                        </a:lnSpc>
                        <a:spcBef>
                          <a:spcPts val="0"/>
                        </a:spcBef>
                        <a:spcAft>
                          <a:spcPts val="0"/>
                        </a:spcAft>
                        <a:buClrTx/>
                        <a:buSzTx/>
                        <a:buFontTx/>
                        <a:buNone/>
                        <a:tabLst/>
                        <a:defRPr/>
                      </a:pPr>
                      <a:endParaRPr lang="en-US" sz="1000" dirty="0">
                        <a:solidFill>
                          <a:srgbClr val="231F20"/>
                        </a:solidFill>
                      </a:endParaRPr>
                    </a:p>
                  </a:txBody>
                  <a:tcPr/>
                </a:tc>
                <a:tc>
                  <a:txBody>
                    <a:bodyPr/>
                    <a:lstStyle/>
                    <a:p>
                      <a:pPr marL="0" marR="0" indent="0" algn="l" defTabSz="910618" rtl="0" eaLnBrk="1" fontAlgn="auto" latinLnBrk="0" hangingPunct="1">
                        <a:lnSpc>
                          <a:spcPct val="100000"/>
                        </a:lnSpc>
                        <a:spcBef>
                          <a:spcPts val="0"/>
                        </a:spcBef>
                        <a:spcAft>
                          <a:spcPts val="0"/>
                        </a:spcAft>
                        <a:buClrTx/>
                        <a:buSzTx/>
                        <a:buFontTx/>
                        <a:buNone/>
                        <a:tabLst/>
                        <a:defRPr/>
                      </a:pPr>
                      <a:endParaRPr lang="en-US" sz="1000" dirty="0">
                        <a:solidFill>
                          <a:srgbClr val="231F20"/>
                        </a:solidFill>
                      </a:endParaRPr>
                    </a:p>
                  </a:txBody>
                  <a:tcPr/>
                </a:tc>
                <a:tc>
                  <a:txBody>
                    <a:bodyPr/>
                    <a:lstStyle/>
                    <a:p>
                      <a:pPr marL="0" marR="0" indent="0" algn="l" defTabSz="910618" rtl="0" eaLnBrk="1" fontAlgn="auto" latinLnBrk="0" hangingPunct="1">
                        <a:lnSpc>
                          <a:spcPct val="100000"/>
                        </a:lnSpc>
                        <a:spcBef>
                          <a:spcPts val="0"/>
                        </a:spcBef>
                        <a:spcAft>
                          <a:spcPts val="0"/>
                        </a:spcAft>
                        <a:buClrTx/>
                        <a:buSzTx/>
                        <a:buFontTx/>
                        <a:buNone/>
                        <a:tabLst/>
                        <a:defRPr/>
                      </a:pPr>
                      <a:endParaRPr lang="en-US" sz="1000" dirty="0">
                        <a:solidFill>
                          <a:srgbClr val="231F20"/>
                        </a:solidFill>
                      </a:endParaRPr>
                    </a:p>
                  </a:txBody>
                  <a:tcPr/>
                </a:tc>
                <a:extLst>
                  <a:ext uri="{0D108BD9-81ED-4DB2-BD59-A6C34878D82A}">
                    <a16:rowId xmlns:a16="http://schemas.microsoft.com/office/drawing/2014/main" val="10001"/>
                  </a:ext>
                </a:extLst>
              </a:tr>
              <a:tr h="396240">
                <a:tc>
                  <a:txBody>
                    <a:bodyPr/>
                    <a:lstStyle/>
                    <a:p>
                      <a:r>
                        <a:rPr lang="en-US" sz="800" dirty="0">
                          <a:solidFill>
                            <a:schemeClr val="bg1"/>
                          </a:solidFill>
                        </a:rPr>
                        <a:t>Outcome</a:t>
                      </a:r>
                    </a:p>
                  </a:txBody>
                  <a:tcPr>
                    <a:solidFill>
                      <a:schemeClr val="accent6"/>
                    </a:solidFill>
                  </a:tcPr>
                </a:tc>
                <a:tc>
                  <a:txBody>
                    <a:bodyPr/>
                    <a:lstStyle/>
                    <a:p>
                      <a:endParaRPr lang="en-US" sz="1000" i="1" dirty="0"/>
                    </a:p>
                  </a:txBody>
                  <a:tcPr/>
                </a:tc>
                <a:tc>
                  <a:txBody>
                    <a:bodyPr/>
                    <a:lstStyle/>
                    <a:p>
                      <a:endParaRPr lang="en-US" sz="1000" i="1" dirty="0"/>
                    </a:p>
                  </a:txBody>
                  <a:tcPr/>
                </a:tc>
                <a:tc>
                  <a:txBody>
                    <a:bodyPr/>
                    <a:lstStyle/>
                    <a:p>
                      <a:endParaRPr lang="en-US" sz="1000" i="1" dirty="0"/>
                    </a:p>
                  </a:txBody>
                  <a:tcPr/>
                </a:tc>
                <a:tc>
                  <a:txBody>
                    <a:bodyPr/>
                    <a:lstStyle/>
                    <a:p>
                      <a:endParaRPr lang="en-US" sz="1000" i="1" dirty="0"/>
                    </a:p>
                  </a:txBody>
                  <a:tcPr/>
                </a:tc>
                <a:extLst>
                  <a:ext uri="{0D108BD9-81ED-4DB2-BD59-A6C34878D82A}">
                    <a16:rowId xmlns:a16="http://schemas.microsoft.com/office/drawing/2014/main" val="10002"/>
                  </a:ext>
                </a:extLst>
              </a:tr>
              <a:tr h="548640">
                <a:tc>
                  <a:txBody>
                    <a:bodyPr/>
                    <a:lstStyle/>
                    <a:p>
                      <a:r>
                        <a:rPr lang="en-US" sz="800" dirty="0">
                          <a:solidFill>
                            <a:schemeClr val="bg1"/>
                          </a:solidFill>
                        </a:rPr>
                        <a:t>Data Requirement</a:t>
                      </a:r>
                    </a:p>
                  </a:txBody>
                  <a:tcPr>
                    <a:solidFill>
                      <a:schemeClr val="accent6"/>
                    </a:solidFill>
                  </a:tcPr>
                </a:tc>
                <a:tc>
                  <a:txBody>
                    <a:bodyPr/>
                    <a:lstStyle/>
                    <a:p>
                      <a:endParaRPr lang="en-US" sz="1000" dirty="0"/>
                    </a:p>
                  </a:txBody>
                  <a:tcPr/>
                </a:tc>
                <a:tc>
                  <a:txBody>
                    <a:bodyPr/>
                    <a:lstStyle/>
                    <a:p>
                      <a:pPr marL="55563" indent="-55563">
                        <a:buFont typeface="Arial" panose="020B0604020202020204" pitchFamily="34" charset="0"/>
                        <a:buChar char="•"/>
                      </a:pPr>
                      <a:endParaRPr lang="en-US" sz="1000" dirty="0"/>
                    </a:p>
                  </a:txBody>
                  <a:tcPr/>
                </a:tc>
                <a:tc>
                  <a:txBody>
                    <a:bodyPr/>
                    <a:lstStyle/>
                    <a:p>
                      <a:pPr marL="55563" indent="-55563">
                        <a:buFont typeface="Arial" panose="020B0604020202020204" pitchFamily="34" charset="0"/>
                        <a:buChar char="•"/>
                      </a:pPr>
                      <a:endParaRPr lang="en-US" sz="1000" dirty="0"/>
                    </a:p>
                  </a:txBody>
                  <a:tcPr/>
                </a:tc>
                <a:tc>
                  <a:txBody>
                    <a:bodyPr/>
                    <a:lstStyle/>
                    <a:p>
                      <a:pPr marL="55563" indent="-55563">
                        <a:buFont typeface="Arial" panose="020B0604020202020204" pitchFamily="34" charset="0"/>
                        <a:buChar char="•"/>
                      </a:pPr>
                      <a:endParaRPr lang="en-US" sz="1000" dirty="0"/>
                    </a:p>
                  </a:txBody>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517024133"/>
              </p:ext>
            </p:extLst>
          </p:nvPr>
        </p:nvGraphicFramePr>
        <p:xfrm>
          <a:off x="856806" y="3127668"/>
          <a:ext cx="7187980" cy="1664970"/>
        </p:xfrm>
        <a:graphic>
          <a:graphicData uri="http://schemas.openxmlformats.org/drawingml/2006/table">
            <a:tbl>
              <a:tblPr firstRow="1" bandRow="1">
                <a:tableStyleId>{5940675A-B579-460E-94D1-54222C63F5DA}</a:tableStyleId>
              </a:tblPr>
              <a:tblGrid>
                <a:gridCol w="968814">
                  <a:extLst>
                    <a:ext uri="{9D8B030D-6E8A-4147-A177-3AD203B41FA5}">
                      <a16:colId xmlns:a16="http://schemas.microsoft.com/office/drawing/2014/main" val="20000"/>
                    </a:ext>
                  </a:extLst>
                </a:gridCol>
                <a:gridCol w="1440432">
                  <a:extLst>
                    <a:ext uri="{9D8B030D-6E8A-4147-A177-3AD203B41FA5}">
                      <a16:colId xmlns:a16="http://schemas.microsoft.com/office/drawing/2014/main" val="20001"/>
                    </a:ext>
                  </a:extLst>
                </a:gridCol>
                <a:gridCol w="1534602">
                  <a:extLst>
                    <a:ext uri="{9D8B030D-6E8A-4147-A177-3AD203B41FA5}">
                      <a16:colId xmlns:a16="http://schemas.microsoft.com/office/drawing/2014/main" val="20002"/>
                    </a:ext>
                  </a:extLst>
                </a:gridCol>
                <a:gridCol w="1478943">
                  <a:extLst>
                    <a:ext uri="{9D8B030D-6E8A-4147-A177-3AD203B41FA5}">
                      <a16:colId xmlns:a16="http://schemas.microsoft.com/office/drawing/2014/main" val="20003"/>
                    </a:ext>
                  </a:extLst>
                </a:gridCol>
                <a:gridCol w="1765189">
                  <a:extLst>
                    <a:ext uri="{9D8B030D-6E8A-4147-A177-3AD203B41FA5}">
                      <a16:colId xmlns:a16="http://schemas.microsoft.com/office/drawing/2014/main" val="20004"/>
                    </a:ext>
                  </a:extLst>
                </a:gridCol>
              </a:tblGrid>
              <a:tr h="339090">
                <a:tc>
                  <a:txBody>
                    <a:bodyPr/>
                    <a:lstStyle/>
                    <a:p>
                      <a:endParaRPr lang="en-US" sz="800" dirty="0">
                        <a:solidFill>
                          <a:schemeClr val="bg1"/>
                        </a:solidFill>
                      </a:endParaRPr>
                    </a:p>
                  </a:txBody>
                  <a:tcPr>
                    <a:solidFill>
                      <a:schemeClr val="accent6"/>
                    </a:solidFill>
                  </a:tcPr>
                </a:tc>
                <a:tc>
                  <a:txBody>
                    <a:bodyPr/>
                    <a:lstStyle/>
                    <a:p>
                      <a:r>
                        <a:rPr lang="en-US" sz="1000" dirty="0"/>
                        <a:t>RACE 5</a:t>
                      </a:r>
                    </a:p>
                  </a:txBody>
                  <a:tcPr>
                    <a:solidFill>
                      <a:schemeClr val="bg2">
                        <a:lumMod val="90000"/>
                      </a:schemeClr>
                    </a:solidFill>
                  </a:tcPr>
                </a:tc>
                <a:tc>
                  <a:txBody>
                    <a:bodyPr/>
                    <a:lstStyle/>
                    <a:p>
                      <a:r>
                        <a:rPr lang="en-US" sz="1000" dirty="0"/>
                        <a:t>RACE 6</a:t>
                      </a:r>
                    </a:p>
                  </a:txBody>
                  <a:tcPr>
                    <a:solidFill>
                      <a:schemeClr val="bg2">
                        <a:lumMod val="90000"/>
                      </a:schemeClr>
                    </a:solidFill>
                  </a:tcPr>
                </a:tc>
                <a:tc>
                  <a:txBody>
                    <a:bodyPr/>
                    <a:lstStyle/>
                    <a:p>
                      <a:r>
                        <a:rPr lang="en-US" sz="1000" dirty="0"/>
                        <a:t>RACE 7</a:t>
                      </a:r>
                    </a:p>
                  </a:txBody>
                  <a:tcPr>
                    <a:solidFill>
                      <a:schemeClr val="bg2">
                        <a:lumMod val="90000"/>
                      </a:schemeClr>
                    </a:solidFill>
                  </a:tcPr>
                </a:tc>
                <a:tc>
                  <a:txBody>
                    <a:bodyPr/>
                    <a:lstStyle/>
                    <a:p>
                      <a:pPr marL="0" marR="0" indent="0" algn="l" defTabSz="910618" rtl="0" eaLnBrk="1" fontAlgn="auto" latinLnBrk="0" hangingPunct="1">
                        <a:lnSpc>
                          <a:spcPct val="100000"/>
                        </a:lnSpc>
                        <a:spcBef>
                          <a:spcPts val="0"/>
                        </a:spcBef>
                        <a:spcAft>
                          <a:spcPts val="0"/>
                        </a:spcAft>
                        <a:buClrTx/>
                        <a:buSzTx/>
                        <a:buFontTx/>
                        <a:buNone/>
                        <a:tabLst/>
                        <a:defRPr/>
                      </a:pPr>
                      <a:r>
                        <a:rPr lang="en-US" sz="1000" dirty="0"/>
                        <a:t>RACE 8</a:t>
                      </a:r>
                    </a:p>
                  </a:txBody>
                  <a:tcPr>
                    <a:solidFill>
                      <a:schemeClr val="bg2">
                        <a:lumMod val="90000"/>
                      </a:schemeClr>
                    </a:solidFill>
                  </a:tcPr>
                </a:tc>
                <a:extLst>
                  <a:ext uri="{0D108BD9-81ED-4DB2-BD59-A6C34878D82A}">
                    <a16:rowId xmlns:a16="http://schemas.microsoft.com/office/drawing/2014/main" val="10000"/>
                  </a:ext>
                </a:extLst>
              </a:tr>
              <a:tr h="381000">
                <a:tc>
                  <a:txBody>
                    <a:bodyPr/>
                    <a:lstStyle/>
                    <a:p>
                      <a:r>
                        <a:rPr lang="en-US" sz="800" dirty="0">
                          <a:solidFill>
                            <a:schemeClr val="bg1"/>
                          </a:solidFill>
                        </a:rPr>
                        <a:t>Analysis</a:t>
                      </a:r>
                    </a:p>
                  </a:txBody>
                  <a:tcPr>
                    <a:solidFill>
                      <a:schemeClr val="accent6"/>
                    </a:solidFill>
                  </a:tcPr>
                </a:tc>
                <a:tc>
                  <a:txBody>
                    <a:bodyPr/>
                    <a:lstStyle/>
                    <a:p>
                      <a:pPr marL="0" indent="0">
                        <a:lnSpc>
                          <a:spcPct val="95000"/>
                        </a:lnSpc>
                        <a:spcBef>
                          <a:spcPts val="300"/>
                        </a:spcBef>
                        <a:buFont typeface="Arial" pitchFamily="34" charset="0"/>
                        <a:buNone/>
                      </a:pPr>
                      <a:endParaRPr lang="en-US" sz="1000" dirty="0">
                        <a:solidFill>
                          <a:srgbClr val="231F20"/>
                        </a:solidFill>
                      </a:endParaRPr>
                    </a:p>
                  </a:txBody>
                  <a:tcPr/>
                </a:tc>
                <a:tc>
                  <a:txBody>
                    <a:bodyPr/>
                    <a:lstStyle/>
                    <a:p>
                      <a:pPr marL="0" indent="0">
                        <a:lnSpc>
                          <a:spcPct val="95000"/>
                        </a:lnSpc>
                        <a:spcBef>
                          <a:spcPts val="300"/>
                        </a:spcBef>
                        <a:buFont typeface="Arial" pitchFamily="34" charset="0"/>
                        <a:buNone/>
                      </a:pPr>
                      <a:endParaRPr lang="en-US" sz="1000" dirty="0">
                        <a:solidFill>
                          <a:srgbClr val="231F20"/>
                        </a:solidFill>
                      </a:endParaRPr>
                    </a:p>
                  </a:txBody>
                  <a:tcPr/>
                </a:tc>
                <a:tc>
                  <a:txBody>
                    <a:bodyPr/>
                    <a:lstStyle/>
                    <a:p>
                      <a:pPr marL="0" indent="0">
                        <a:lnSpc>
                          <a:spcPct val="95000"/>
                        </a:lnSpc>
                        <a:spcBef>
                          <a:spcPts val="300"/>
                        </a:spcBef>
                        <a:buFont typeface="Arial" pitchFamily="34" charset="0"/>
                        <a:buNone/>
                      </a:pPr>
                      <a:endParaRPr lang="en-US" sz="1000" dirty="0">
                        <a:solidFill>
                          <a:srgbClr val="231F20"/>
                        </a:solidFill>
                      </a:endParaRPr>
                    </a:p>
                  </a:txBody>
                  <a:tcPr/>
                </a:tc>
                <a:tc>
                  <a:txBody>
                    <a:bodyPr/>
                    <a:lstStyle/>
                    <a:p>
                      <a:pPr marL="0" indent="0">
                        <a:lnSpc>
                          <a:spcPct val="95000"/>
                        </a:lnSpc>
                        <a:spcBef>
                          <a:spcPts val="300"/>
                        </a:spcBef>
                        <a:buFont typeface="Arial" pitchFamily="34" charset="0"/>
                        <a:buNone/>
                      </a:pPr>
                      <a:endParaRPr lang="en-US" sz="1000" dirty="0">
                        <a:solidFill>
                          <a:srgbClr val="231F20"/>
                        </a:solidFill>
                      </a:endParaRPr>
                    </a:p>
                  </a:txBody>
                  <a:tcPr/>
                </a:tc>
                <a:extLst>
                  <a:ext uri="{0D108BD9-81ED-4DB2-BD59-A6C34878D82A}">
                    <a16:rowId xmlns:a16="http://schemas.microsoft.com/office/drawing/2014/main" val="10001"/>
                  </a:ext>
                </a:extLst>
              </a:tr>
              <a:tr h="396240">
                <a:tc>
                  <a:txBody>
                    <a:bodyPr/>
                    <a:lstStyle/>
                    <a:p>
                      <a:r>
                        <a:rPr lang="en-US" sz="800" dirty="0">
                          <a:solidFill>
                            <a:schemeClr val="bg1"/>
                          </a:solidFill>
                        </a:rPr>
                        <a:t>Outcome</a:t>
                      </a:r>
                    </a:p>
                  </a:txBody>
                  <a:tcPr>
                    <a:solidFill>
                      <a:schemeClr val="accent6"/>
                    </a:solidFill>
                  </a:tcPr>
                </a:tc>
                <a:tc>
                  <a:txBody>
                    <a:bodyPr/>
                    <a:lstStyle/>
                    <a:p>
                      <a:endParaRPr lang="en-US" sz="1000" i="1" dirty="0"/>
                    </a:p>
                  </a:txBody>
                  <a:tcPr/>
                </a:tc>
                <a:tc>
                  <a:txBody>
                    <a:bodyPr/>
                    <a:lstStyle/>
                    <a:p>
                      <a:endParaRPr lang="en-US" sz="1000" i="1" dirty="0"/>
                    </a:p>
                  </a:txBody>
                  <a:tcPr/>
                </a:tc>
                <a:tc>
                  <a:txBody>
                    <a:bodyPr/>
                    <a:lstStyle/>
                    <a:p>
                      <a:endParaRPr lang="en-US" sz="1000" i="1" dirty="0"/>
                    </a:p>
                  </a:txBody>
                  <a:tcPr/>
                </a:tc>
                <a:tc>
                  <a:txBody>
                    <a:bodyPr/>
                    <a:lstStyle/>
                    <a:p>
                      <a:endParaRPr lang="en-US" sz="1000" i="1" dirty="0"/>
                    </a:p>
                  </a:txBody>
                  <a:tcPr/>
                </a:tc>
                <a:extLst>
                  <a:ext uri="{0D108BD9-81ED-4DB2-BD59-A6C34878D82A}">
                    <a16:rowId xmlns:a16="http://schemas.microsoft.com/office/drawing/2014/main" val="10002"/>
                  </a:ext>
                </a:extLst>
              </a:tr>
              <a:tr h="548640">
                <a:tc>
                  <a:txBody>
                    <a:bodyPr/>
                    <a:lstStyle/>
                    <a:p>
                      <a:r>
                        <a:rPr lang="en-US" sz="800" dirty="0">
                          <a:solidFill>
                            <a:schemeClr val="bg1"/>
                          </a:solidFill>
                        </a:rPr>
                        <a:t>Data Requirement</a:t>
                      </a:r>
                    </a:p>
                  </a:txBody>
                  <a:tcPr>
                    <a:solidFill>
                      <a:schemeClr val="accent6"/>
                    </a:solidFill>
                  </a:tcPr>
                </a:tc>
                <a:tc>
                  <a:txBody>
                    <a:bodyPr/>
                    <a:lstStyle/>
                    <a:p>
                      <a:endParaRPr lang="en-US" sz="1000" dirty="0"/>
                    </a:p>
                  </a:txBody>
                  <a:tcPr/>
                </a:tc>
                <a:tc>
                  <a:txBody>
                    <a:bodyPr/>
                    <a:lstStyle/>
                    <a:p>
                      <a:pPr marL="55563" indent="-55563">
                        <a:buFont typeface="Arial" panose="020B0604020202020204" pitchFamily="34" charset="0"/>
                        <a:buChar char="•"/>
                      </a:pPr>
                      <a:endParaRPr lang="en-US" sz="1000" dirty="0"/>
                    </a:p>
                  </a:txBody>
                  <a:tcPr/>
                </a:tc>
                <a:tc>
                  <a:txBody>
                    <a:bodyPr/>
                    <a:lstStyle/>
                    <a:p>
                      <a:pPr marL="55563" indent="-55563">
                        <a:buFont typeface="Arial" panose="020B0604020202020204" pitchFamily="34" charset="0"/>
                        <a:buChar char="•"/>
                      </a:pPr>
                      <a:endParaRPr lang="en-US" sz="1000" dirty="0"/>
                    </a:p>
                  </a:txBody>
                  <a:tcPr/>
                </a:tc>
                <a:tc>
                  <a:txBody>
                    <a:bodyPr/>
                    <a:lstStyle/>
                    <a:p>
                      <a:pPr marL="55563" indent="-55563">
                        <a:buFont typeface="Arial" panose="020B0604020202020204" pitchFamily="34" charset="0"/>
                        <a:buChar char="•"/>
                      </a:pPr>
                      <a:endParaRPr lang="en-US" sz="1000" dirty="0"/>
                    </a:p>
                  </a:txBody>
                  <a:tcPr/>
                </a:tc>
                <a:extLst>
                  <a:ext uri="{0D108BD9-81ED-4DB2-BD59-A6C34878D82A}">
                    <a16:rowId xmlns:a16="http://schemas.microsoft.com/office/drawing/2014/main" val="10003"/>
                  </a:ext>
                </a:extLst>
              </a:tr>
            </a:tbl>
          </a:graphicData>
        </a:graphic>
      </p:graphicFrame>
      <p:graphicFrame>
        <p:nvGraphicFramePr>
          <p:cNvPr id="15" name="Table 14"/>
          <p:cNvGraphicFramePr>
            <a:graphicFrameLocks noGrp="1"/>
          </p:cNvGraphicFramePr>
          <p:nvPr>
            <p:extLst/>
          </p:nvPr>
        </p:nvGraphicFramePr>
        <p:xfrm>
          <a:off x="2488758" y="264518"/>
          <a:ext cx="6206401" cy="644927"/>
        </p:xfrm>
        <a:graphic>
          <a:graphicData uri="http://schemas.openxmlformats.org/drawingml/2006/table">
            <a:tbl>
              <a:tblPr firstRow="1" bandRow="1">
                <a:tableStyleId>{5940675A-B579-460E-94D1-54222C63F5DA}</a:tableStyleId>
              </a:tblPr>
              <a:tblGrid>
                <a:gridCol w="1183127">
                  <a:extLst>
                    <a:ext uri="{9D8B030D-6E8A-4147-A177-3AD203B41FA5}">
                      <a16:colId xmlns:a16="http://schemas.microsoft.com/office/drawing/2014/main" val="20000"/>
                    </a:ext>
                  </a:extLst>
                </a:gridCol>
                <a:gridCol w="1925834">
                  <a:extLst>
                    <a:ext uri="{9D8B030D-6E8A-4147-A177-3AD203B41FA5}">
                      <a16:colId xmlns:a16="http://schemas.microsoft.com/office/drawing/2014/main" val="20001"/>
                    </a:ext>
                  </a:extLst>
                </a:gridCol>
                <a:gridCol w="1160890">
                  <a:extLst>
                    <a:ext uri="{9D8B030D-6E8A-4147-A177-3AD203B41FA5}">
                      <a16:colId xmlns:a16="http://schemas.microsoft.com/office/drawing/2014/main" val="20002"/>
                    </a:ext>
                  </a:extLst>
                </a:gridCol>
                <a:gridCol w="1936550">
                  <a:extLst>
                    <a:ext uri="{9D8B030D-6E8A-4147-A177-3AD203B41FA5}">
                      <a16:colId xmlns:a16="http://schemas.microsoft.com/office/drawing/2014/main" val="20003"/>
                    </a:ext>
                  </a:extLst>
                </a:gridCol>
              </a:tblGrid>
              <a:tr h="248687">
                <a:tc>
                  <a:txBody>
                    <a:bodyPr/>
                    <a:lstStyle/>
                    <a:p>
                      <a:endParaRPr lang="en-US" sz="1000" b="0" baseline="0" dirty="0">
                        <a:solidFill>
                          <a:schemeClr val="bg1"/>
                        </a:solidFill>
                      </a:endParaRPr>
                    </a:p>
                  </a:txBody>
                  <a:tcPr>
                    <a:solidFill>
                      <a:schemeClr val="accent6"/>
                    </a:solidFill>
                  </a:tcPr>
                </a:tc>
                <a:tc>
                  <a:txBody>
                    <a:bodyPr/>
                    <a:lstStyle/>
                    <a:p>
                      <a:pPr marL="0" marR="0" indent="0" algn="l" defTabSz="910618" rtl="0" eaLnBrk="1" fontAlgn="auto" latinLnBrk="0" hangingPunct="1">
                        <a:lnSpc>
                          <a:spcPct val="100000"/>
                        </a:lnSpc>
                        <a:spcBef>
                          <a:spcPts val="0"/>
                        </a:spcBef>
                        <a:spcAft>
                          <a:spcPts val="0"/>
                        </a:spcAft>
                        <a:buClrTx/>
                        <a:buSzTx/>
                        <a:buFontTx/>
                        <a:buNone/>
                        <a:tabLst/>
                        <a:defRPr/>
                      </a:pPr>
                      <a:r>
                        <a:rPr lang="en-US" sz="1000" b="0" dirty="0">
                          <a:solidFill>
                            <a:schemeClr val="tx1"/>
                          </a:solidFill>
                        </a:rPr>
                        <a:t>Step</a:t>
                      </a:r>
                      <a:r>
                        <a:rPr lang="en-US" sz="1000" b="0" baseline="0" dirty="0">
                          <a:solidFill>
                            <a:schemeClr val="tx1"/>
                          </a:solidFill>
                        </a:rPr>
                        <a:t> 1</a:t>
                      </a:r>
                      <a:endParaRPr lang="en-US" sz="1000" b="0" dirty="0">
                        <a:solidFill>
                          <a:schemeClr val="tx1"/>
                        </a:solidFill>
                      </a:endParaRPr>
                    </a:p>
                  </a:txBody>
                  <a:tcPr>
                    <a:solidFill>
                      <a:schemeClr val="accent6">
                        <a:lumMod val="40000"/>
                        <a:lumOff val="60000"/>
                      </a:schemeClr>
                    </a:solidFill>
                  </a:tcPr>
                </a:tc>
                <a:tc>
                  <a:txBody>
                    <a:bodyPr/>
                    <a:lstStyle/>
                    <a:p>
                      <a:endParaRPr lang="en-US" sz="1000" b="0" dirty="0"/>
                    </a:p>
                  </a:txBody>
                  <a:tcPr>
                    <a:solidFill>
                      <a:schemeClr val="accent6"/>
                    </a:solidFill>
                  </a:tcPr>
                </a:tc>
                <a:tc>
                  <a:txBody>
                    <a:bodyPr/>
                    <a:lstStyle/>
                    <a:p>
                      <a:r>
                        <a:rPr lang="en-US" sz="1000" b="0" dirty="0"/>
                        <a:t>Step 2</a:t>
                      </a:r>
                    </a:p>
                  </a:txBody>
                  <a:tcPr>
                    <a:solidFill>
                      <a:schemeClr val="accent6">
                        <a:lumMod val="40000"/>
                        <a:lumOff val="60000"/>
                      </a:schemeClr>
                    </a:solidFill>
                  </a:tcPr>
                </a:tc>
                <a:extLst>
                  <a:ext uri="{0D108BD9-81ED-4DB2-BD59-A6C34878D82A}">
                    <a16:rowId xmlns:a16="http://schemas.microsoft.com/office/drawing/2014/main" val="10000"/>
                  </a:ext>
                </a:extLst>
              </a:tr>
              <a:tr h="396240">
                <a:tc>
                  <a:txBody>
                    <a:bodyPr/>
                    <a:lstStyle/>
                    <a:p>
                      <a:r>
                        <a:rPr lang="en-US" sz="1000" b="0" dirty="0">
                          <a:solidFill>
                            <a:schemeClr val="bg1"/>
                          </a:solidFill>
                        </a:rPr>
                        <a:t>Pre</a:t>
                      </a:r>
                      <a:r>
                        <a:rPr lang="en-US" sz="1000" b="0" baseline="0" dirty="0">
                          <a:solidFill>
                            <a:schemeClr val="bg1"/>
                          </a:solidFill>
                        </a:rPr>
                        <a:t> Engagement</a:t>
                      </a:r>
                    </a:p>
                  </a:txBody>
                  <a:tcPr>
                    <a:solidFill>
                      <a:schemeClr val="accent6"/>
                    </a:solidFill>
                  </a:tcPr>
                </a:tc>
                <a:tc>
                  <a:txBody>
                    <a:bodyPr/>
                    <a:lstStyle/>
                    <a:p>
                      <a:pPr marL="0" marR="0" indent="0" algn="l" defTabSz="910618" rtl="0" eaLnBrk="1" fontAlgn="auto" latinLnBrk="0" hangingPunct="1">
                        <a:lnSpc>
                          <a:spcPct val="100000"/>
                        </a:lnSpc>
                        <a:spcBef>
                          <a:spcPts val="0"/>
                        </a:spcBef>
                        <a:spcAft>
                          <a:spcPts val="0"/>
                        </a:spcAft>
                        <a:buClrTx/>
                        <a:buSzTx/>
                        <a:buFontTx/>
                        <a:buNone/>
                        <a:tabLst/>
                        <a:defRPr/>
                      </a:pPr>
                      <a:r>
                        <a:rPr lang="en-US" sz="1000" dirty="0">
                          <a:solidFill>
                            <a:schemeClr val="tx2"/>
                          </a:solidFill>
                        </a:rPr>
                        <a:t>Business Roadmap Workshop</a:t>
                      </a:r>
                      <a:endParaRPr lang="en-US" sz="1000" b="0" dirty="0">
                        <a:solidFill>
                          <a:schemeClr val="tx2"/>
                        </a:solidFill>
                      </a:endParaRPr>
                    </a:p>
                  </a:txBody>
                  <a:tcPr/>
                </a:tc>
                <a:tc>
                  <a:txBody>
                    <a:bodyPr/>
                    <a:lstStyle/>
                    <a:p>
                      <a:pPr marL="0" marR="0" indent="0" algn="l" defTabSz="910618" rtl="0" eaLnBrk="1" fontAlgn="auto" latinLnBrk="0" hangingPunct="1">
                        <a:lnSpc>
                          <a:spcPct val="100000"/>
                        </a:lnSpc>
                        <a:spcBef>
                          <a:spcPts val="0"/>
                        </a:spcBef>
                        <a:spcAft>
                          <a:spcPts val="0"/>
                        </a:spcAft>
                        <a:buClrTx/>
                        <a:buSzTx/>
                        <a:buFontTx/>
                        <a:buNone/>
                        <a:tabLst/>
                        <a:defRPr/>
                      </a:pPr>
                      <a:r>
                        <a:rPr lang="en-US" sz="1000" b="0" dirty="0">
                          <a:solidFill>
                            <a:schemeClr val="bg1"/>
                          </a:solidFill>
                        </a:rPr>
                        <a:t>Post Workshop</a:t>
                      </a:r>
                      <a:endParaRPr lang="en-US" sz="1000" b="0" baseline="0" dirty="0">
                        <a:solidFill>
                          <a:schemeClr val="bg1"/>
                        </a:solidFill>
                      </a:endParaRPr>
                    </a:p>
                    <a:p>
                      <a:endParaRPr lang="en-US" sz="1000" b="0" dirty="0"/>
                    </a:p>
                  </a:txBody>
                  <a:tcPr>
                    <a:solidFill>
                      <a:schemeClr val="accent6"/>
                    </a:solidFill>
                  </a:tcPr>
                </a:tc>
                <a:tc>
                  <a:txBody>
                    <a:bodyPr/>
                    <a:lstStyle/>
                    <a:p>
                      <a:r>
                        <a:rPr lang="en-US" sz="1000" b="0" dirty="0">
                          <a:solidFill>
                            <a:schemeClr val="accent3">
                              <a:lumMod val="75000"/>
                            </a:schemeClr>
                          </a:solidFill>
                        </a:rPr>
                        <a:t>Data Review/ Discovery</a:t>
                      </a:r>
                    </a:p>
                  </a:txBody>
                  <a:tcPr/>
                </a:tc>
                <a:extLst>
                  <a:ext uri="{0D108BD9-81ED-4DB2-BD59-A6C34878D82A}">
                    <a16:rowId xmlns:a16="http://schemas.microsoft.com/office/drawing/2014/main" val="10001"/>
                  </a:ext>
                </a:extLst>
              </a:tr>
            </a:tbl>
          </a:graphicData>
        </a:graphic>
      </p:graphicFrame>
      <p:sp>
        <p:nvSpPr>
          <p:cNvPr id="23" name="Rectangle 22"/>
          <p:cNvSpPr/>
          <p:nvPr/>
        </p:nvSpPr>
        <p:spPr>
          <a:xfrm>
            <a:off x="1838387" y="1187093"/>
            <a:ext cx="1415332" cy="355058"/>
          </a:xfrm>
          <a:prstGeom prst="rect">
            <a:avLst/>
          </a:prstGeom>
          <a:noFill/>
          <a:ln w="9525">
            <a:noFill/>
            <a:miter lim="800000"/>
            <a:headEnd/>
            <a:tailEnd/>
          </a:ln>
          <a:effectLst/>
        </p:spPr>
        <p:txBody>
          <a:bodyPr wrap="square" tIns="91440" bIns="91440" rtlCol="0" anchor="t">
            <a:prstTxWarp prst="textNoShape">
              <a:avLst/>
            </a:prstTxWarp>
            <a:noAutofit/>
          </a:bodyPr>
          <a:lstStyle/>
          <a:p>
            <a:pPr algn="ctr" defTabSz="910582">
              <a:defRPr/>
            </a:pPr>
            <a:endParaRPr lang="en-US" kern="0" dirty="0" err="1">
              <a:solidFill>
                <a:prstClr val="white"/>
              </a:solidFill>
              <a:latin typeface="Century Gothic"/>
            </a:endParaRPr>
          </a:p>
        </p:txBody>
      </p:sp>
      <p:cxnSp>
        <p:nvCxnSpPr>
          <p:cNvPr id="25" name="Elbow Connector 24"/>
          <p:cNvCxnSpPr>
            <a:stCxn id="15" idx="3"/>
            <a:endCxn id="23" idx="0"/>
          </p:cNvCxnSpPr>
          <p:nvPr/>
        </p:nvCxnSpPr>
        <p:spPr>
          <a:xfrm flipH="1">
            <a:off x="2546053" y="586981"/>
            <a:ext cx="6149106" cy="600112"/>
          </a:xfrm>
          <a:prstGeom prst="bentConnector4">
            <a:avLst>
              <a:gd name="adj1" fmla="val -3718"/>
              <a:gd name="adj2" fmla="val 76867"/>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84490" y="1211870"/>
            <a:ext cx="1760297" cy="355058"/>
          </a:xfrm>
          <a:prstGeom prst="rect">
            <a:avLst/>
          </a:prstGeom>
          <a:noFill/>
          <a:ln w="9525">
            <a:noFill/>
            <a:miter lim="800000"/>
            <a:headEnd/>
            <a:tailEnd/>
          </a:ln>
          <a:effectLst/>
        </p:spPr>
        <p:txBody>
          <a:bodyPr wrap="square" tIns="91440" bIns="91440" rtlCol="0" anchor="t">
            <a:prstTxWarp prst="textNoShape">
              <a:avLst/>
            </a:prstTxWarp>
            <a:noAutofit/>
          </a:bodyPr>
          <a:lstStyle/>
          <a:p>
            <a:pPr algn="ctr" defTabSz="910582">
              <a:defRPr/>
            </a:pPr>
            <a:endParaRPr lang="en-US" kern="0" dirty="0" err="1">
              <a:solidFill>
                <a:prstClr val="white"/>
              </a:solidFill>
              <a:latin typeface="Century Gothic"/>
            </a:endParaRPr>
          </a:p>
        </p:txBody>
      </p:sp>
      <p:sp>
        <p:nvSpPr>
          <p:cNvPr id="30" name="Rectangle 29"/>
          <p:cNvSpPr/>
          <p:nvPr/>
        </p:nvSpPr>
        <p:spPr>
          <a:xfrm>
            <a:off x="1838387" y="3154126"/>
            <a:ext cx="1415332" cy="355058"/>
          </a:xfrm>
          <a:prstGeom prst="rect">
            <a:avLst/>
          </a:prstGeom>
          <a:noFill/>
          <a:ln w="9525">
            <a:noFill/>
            <a:miter lim="800000"/>
            <a:headEnd/>
            <a:tailEnd/>
          </a:ln>
          <a:effectLst/>
        </p:spPr>
        <p:txBody>
          <a:bodyPr wrap="square" tIns="91440" bIns="91440" rtlCol="0" anchor="t">
            <a:prstTxWarp prst="textNoShape">
              <a:avLst/>
            </a:prstTxWarp>
            <a:noAutofit/>
          </a:bodyPr>
          <a:lstStyle/>
          <a:p>
            <a:pPr algn="ctr" defTabSz="910582">
              <a:defRPr/>
            </a:pPr>
            <a:endParaRPr lang="en-US" kern="0" dirty="0" err="1">
              <a:solidFill>
                <a:prstClr val="white"/>
              </a:solidFill>
              <a:latin typeface="Century Gothic"/>
            </a:endParaRPr>
          </a:p>
        </p:txBody>
      </p:sp>
      <p:sp>
        <p:nvSpPr>
          <p:cNvPr id="18" name="Footer Placeholder 4"/>
          <p:cNvSpPr txBox="1">
            <a:spLocks/>
          </p:cNvSpPr>
          <p:nvPr/>
        </p:nvSpPr>
        <p:spPr>
          <a:xfrm>
            <a:off x="344040" y="4874149"/>
            <a:ext cx="3240000" cy="18553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3">
              <a:defRPr/>
            </a:pPr>
            <a:r>
              <a:rPr lang="en-US" sz="700" dirty="0">
                <a:solidFill>
                  <a:srgbClr val="D8D8D8">
                    <a:lumMod val="75000"/>
                  </a:srgbClr>
                </a:solidFill>
                <a:latin typeface="Century Gothic"/>
              </a:rPr>
              <a:t>© 2017 Think Big Analytics, Teradata</a:t>
            </a:r>
          </a:p>
        </p:txBody>
      </p:sp>
      <p:sp>
        <p:nvSpPr>
          <p:cNvPr id="3" name="TextBox 2"/>
          <p:cNvSpPr txBox="1"/>
          <p:nvPr/>
        </p:nvSpPr>
        <p:spPr>
          <a:xfrm>
            <a:off x="2327962" y="4871101"/>
            <a:ext cx="5280660" cy="238527"/>
          </a:xfrm>
          <a:prstGeom prst="rect">
            <a:avLst/>
          </a:prstGeom>
          <a:noFill/>
        </p:spPr>
        <p:txBody>
          <a:bodyPr wrap="square" rtlCol="0">
            <a:spAutoFit/>
          </a:bodyPr>
          <a:lstStyle/>
          <a:p>
            <a:pPr defTabSz="910582">
              <a:lnSpc>
                <a:spcPct val="95000"/>
              </a:lnSpc>
              <a:spcBef>
                <a:spcPts val="400"/>
              </a:spcBef>
              <a:defRPr/>
            </a:pPr>
            <a:r>
              <a:rPr lang="en-US" sz="1000" dirty="0">
                <a:solidFill>
                  <a:srgbClr val="EC881D"/>
                </a:solidFill>
                <a:latin typeface="Century Gothic"/>
              </a:rPr>
              <a:t>*Final scoping/ Priorities of analytic effort will occur after workshop/ data discovery</a:t>
            </a:r>
          </a:p>
        </p:txBody>
      </p:sp>
    </p:spTree>
    <p:extLst>
      <p:ext uri="{BB962C8B-B14F-4D97-AF65-F5344CB8AC3E}">
        <p14:creationId xmlns:p14="http://schemas.microsoft.com/office/powerpoint/2010/main" val="1084765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3598874" y="1313881"/>
            <a:ext cx="3108960" cy="1580538"/>
          </a:xfrm>
          <a:prstGeom prst="rect">
            <a:avLst/>
          </a:prstGeom>
          <a:solidFill>
            <a:schemeClr val="accent1">
              <a:lumMod val="40000"/>
              <a:lumOff val="60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endParaRPr>
          </a:p>
        </p:txBody>
      </p:sp>
      <p:sp>
        <p:nvSpPr>
          <p:cNvPr id="2" name="Content Placeholder 1"/>
          <p:cNvSpPr>
            <a:spLocks noGrp="1"/>
          </p:cNvSpPr>
          <p:nvPr>
            <p:ph idx="1"/>
          </p:nvPr>
        </p:nvSpPr>
        <p:spPr>
          <a:xfrm>
            <a:off x="457200" y="658618"/>
            <a:ext cx="6172200" cy="484394"/>
          </a:xfrm>
        </p:spPr>
        <p:txBody>
          <a:bodyPr>
            <a:noAutofit/>
          </a:bodyPr>
          <a:lstStyle/>
          <a:p>
            <a:pPr marL="0" indent="0">
              <a:buNone/>
            </a:pPr>
            <a:r>
              <a:rPr lang="en-US" sz="1600" dirty="0">
                <a:solidFill>
                  <a:schemeClr val="accent6"/>
                </a:solidFill>
              </a:rPr>
              <a:t>&lt;Insert Hypothesis&gt;</a:t>
            </a:r>
          </a:p>
        </p:txBody>
      </p:sp>
      <p:sp>
        <p:nvSpPr>
          <p:cNvPr id="4" name="Title 3"/>
          <p:cNvSpPr>
            <a:spLocks noGrp="1"/>
          </p:cNvSpPr>
          <p:nvPr>
            <p:ph type="title"/>
          </p:nvPr>
        </p:nvSpPr>
        <p:spPr/>
        <p:txBody>
          <a:bodyPr/>
          <a:lstStyle/>
          <a:p>
            <a:r>
              <a:rPr lang="en-US" dirty="0"/>
              <a:t>Execution Roadmap (Optional)</a:t>
            </a:r>
          </a:p>
        </p:txBody>
      </p:sp>
      <p:sp>
        <p:nvSpPr>
          <p:cNvPr id="6" name="Content Placeholder 1"/>
          <p:cNvSpPr txBox="1">
            <a:spLocks/>
          </p:cNvSpPr>
          <p:nvPr/>
        </p:nvSpPr>
        <p:spPr bwMode="gray">
          <a:xfrm>
            <a:off x="3655385" y="1409387"/>
            <a:ext cx="918515" cy="1377789"/>
          </a:xfrm>
          <a:prstGeom prst="rect">
            <a:avLst/>
          </a:prstGeom>
          <a:solidFill>
            <a:schemeClr val="bg1">
              <a:lumMod val="85000"/>
            </a:schemeClr>
          </a:solidFill>
        </p:spPr>
        <p:txBody>
          <a:bodyPr vert="horz" lIns="0" tIns="0" rIns="0" bIns="0" rtlCol="0" anchor="ctr">
            <a:noAutofit/>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742950" indent="-227013"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3"/>
                </a:solidFill>
                <a:latin typeface="+mn-lt"/>
                <a:ea typeface="+mn-ea"/>
                <a:cs typeface="+mn-cs"/>
              </a:defRPr>
            </a:lvl9pPr>
          </a:lstStyle>
          <a:p>
            <a:pPr marL="0" indent="0" algn="ctr">
              <a:buNone/>
            </a:pPr>
            <a:r>
              <a:rPr lang="en-US" sz="1050" b="1" dirty="0"/>
              <a:t>RACE 1</a:t>
            </a:r>
          </a:p>
          <a:p>
            <a:pPr marL="0" indent="0" algn="ctr">
              <a:buNone/>
            </a:pPr>
            <a:r>
              <a:rPr lang="en-US" sz="800" dirty="0"/>
              <a:t>Execute Rapid Analytics Consulting  Execution</a:t>
            </a:r>
          </a:p>
        </p:txBody>
      </p:sp>
      <p:sp>
        <p:nvSpPr>
          <p:cNvPr id="7" name="Content Placeholder 1"/>
          <p:cNvSpPr txBox="1">
            <a:spLocks/>
          </p:cNvSpPr>
          <p:nvPr/>
        </p:nvSpPr>
        <p:spPr bwMode="gray">
          <a:xfrm>
            <a:off x="3655385" y="3991205"/>
            <a:ext cx="918515" cy="454461"/>
          </a:xfrm>
          <a:prstGeom prst="rect">
            <a:avLst/>
          </a:prstGeom>
          <a:solidFill>
            <a:schemeClr val="bg1">
              <a:lumMod val="75000"/>
            </a:schemeClr>
          </a:solidFill>
        </p:spPr>
        <p:txBody>
          <a:bodyPr vert="horz" lIns="0" tIns="0" rIns="0" bIns="0" rtlCol="0" anchor="ctr">
            <a:noAutofit/>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742950" indent="-227013"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3"/>
                </a:solidFill>
                <a:latin typeface="+mn-lt"/>
                <a:ea typeface="+mn-ea"/>
                <a:cs typeface="+mn-cs"/>
              </a:defRPr>
            </a:lvl9pPr>
          </a:lstStyle>
          <a:p>
            <a:pPr marL="0" indent="0" algn="ctr">
              <a:buNone/>
            </a:pPr>
            <a:r>
              <a:rPr lang="en-US" sz="900" dirty="0"/>
              <a:t>Operationalize new analytics</a:t>
            </a:r>
          </a:p>
        </p:txBody>
      </p:sp>
      <p:sp>
        <p:nvSpPr>
          <p:cNvPr id="8" name="Content Placeholder 1"/>
          <p:cNvSpPr txBox="1">
            <a:spLocks/>
          </p:cNvSpPr>
          <p:nvPr/>
        </p:nvSpPr>
        <p:spPr bwMode="gray">
          <a:xfrm>
            <a:off x="669846" y="1396436"/>
            <a:ext cx="1200150" cy="1403689"/>
          </a:xfrm>
          <a:prstGeom prst="rect">
            <a:avLst/>
          </a:prstGeom>
          <a:solidFill>
            <a:schemeClr val="bg1">
              <a:lumMod val="95000"/>
            </a:schemeClr>
          </a:solidFill>
        </p:spPr>
        <p:txBody>
          <a:bodyPr vert="horz" lIns="0" tIns="0" rIns="0" bIns="0" rtlCol="0" anchor="ctr">
            <a:noAutofit/>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742950" indent="-227013"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3"/>
                </a:solidFill>
                <a:latin typeface="+mn-lt"/>
                <a:ea typeface="+mn-ea"/>
                <a:cs typeface="+mn-cs"/>
              </a:defRPr>
            </a:lvl9pPr>
          </a:lstStyle>
          <a:p>
            <a:pPr marL="0" indent="0" algn="ctr">
              <a:buNone/>
            </a:pPr>
            <a:endParaRPr lang="en-US" sz="1200" dirty="0"/>
          </a:p>
          <a:p>
            <a:pPr marL="0" indent="0" algn="ctr">
              <a:buNone/>
            </a:pPr>
            <a:r>
              <a:rPr lang="en-US" sz="1200" dirty="0"/>
              <a:t>Validate objectives and hypothesis</a:t>
            </a:r>
          </a:p>
        </p:txBody>
      </p:sp>
      <p:sp>
        <p:nvSpPr>
          <p:cNvPr id="12" name="TextBox 11"/>
          <p:cNvSpPr txBox="1"/>
          <p:nvPr/>
        </p:nvSpPr>
        <p:spPr>
          <a:xfrm>
            <a:off x="812271" y="1068216"/>
            <a:ext cx="857250" cy="191014"/>
          </a:xfrm>
          <a:prstGeom prst="rect">
            <a:avLst/>
          </a:prstGeom>
          <a:noFill/>
        </p:spPr>
        <p:txBody>
          <a:bodyPr wrap="square" rtlCol="0">
            <a:spAutoFit/>
          </a:bodyPr>
          <a:lstStyle/>
          <a:p>
            <a:pPr algn="ctr">
              <a:lnSpc>
                <a:spcPct val="95000"/>
              </a:lnSpc>
              <a:spcBef>
                <a:spcPts val="300"/>
              </a:spcBef>
            </a:pPr>
            <a:r>
              <a:rPr lang="en-US" sz="675" dirty="0">
                <a:solidFill>
                  <a:schemeClr val="accent1"/>
                </a:solidFill>
              </a:rPr>
              <a:t>1 Week</a:t>
            </a:r>
          </a:p>
        </p:txBody>
      </p:sp>
      <p:sp>
        <p:nvSpPr>
          <p:cNvPr id="13" name="TextBox 12"/>
          <p:cNvSpPr txBox="1"/>
          <p:nvPr/>
        </p:nvSpPr>
        <p:spPr>
          <a:xfrm>
            <a:off x="3686017" y="1074246"/>
            <a:ext cx="857250" cy="191014"/>
          </a:xfrm>
          <a:prstGeom prst="rect">
            <a:avLst/>
          </a:prstGeom>
          <a:noFill/>
        </p:spPr>
        <p:txBody>
          <a:bodyPr wrap="square" rtlCol="0">
            <a:spAutoFit/>
          </a:bodyPr>
          <a:lstStyle/>
          <a:p>
            <a:pPr algn="ctr">
              <a:lnSpc>
                <a:spcPct val="95000"/>
              </a:lnSpc>
              <a:spcBef>
                <a:spcPts val="300"/>
              </a:spcBef>
            </a:pPr>
            <a:r>
              <a:rPr lang="en-US" sz="675" dirty="0">
                <a:solidFill>
                  <a:schemeClr val="accent1"/>
                </a:solidFill>
              </a:rPr>
              <a:t>Est. 6 - 8 Week</a:t>
            </a:r>
          </a:p>
        </p:txBody>
      </p:sp>
      <p:sp>
        <p:nvSpPr>
          <p:cNvPr id="14" name="TextBox 13"/>
          <p:cNvSpPr txBox="1"/>
          <p:nvPr/>
        </p:nvSpPr>
        <p:spPr>
          <a:xfrm>
            <a:off x="3577751" y="3854050"/>
            <a:ext cx="433223" cy="191014"/>
          </a:xfrm>
          <a:prstGeom prst="rect">
            <a:avLst/>
          </a:prstGeom>
          <a:noFill/>
        </p:spPr>
        <p:txBody>
          <a:bodyPr wrap="square" rtlCol="0">
            <a:spAutoFit/>
          </a:bodyPr>
          <a:lstStyle/>
          <a:p>
            <a:pPr algn="ctr">
              <a:lnSpc>
                <a:spcPct val="95000"/>
              </a:lnSpc>
              <a:spcBef>
                <a:spcPts val="300"/>
              </a:spcBef>
            </a:pPr>
            <a:r>
              <a:rPr lang="en-US" sz="675" dirty="0">
                <a:solidFill>
                  <a:schemeClr val="accent1"/>
                </a:solidFill>
              </a:rPr>
              <a:t>TBD</a:t>
            </a:r>
          </a:p>
        </p:txBody>
      </p:sp>
      <p:sp>
        <p:nvSpPr>
          <p:cNvPr id="18" name="TextBox 17"/>
          <p:cNvSpPr txBox="1"/>
          <p:nvPr/>
        </p:nvSpPr>
        <p:spPr>
          <a:xfrm>
            <a:off x="812721" y="1390491"/>
            <a:ext cx="914400" cy="552844"/>
          </a:xfrm>
          <a:prstGeom prst="rect">
            <a:avLst/>
          </a:prstGeom>
          <a:noFill/>
        </p:spPr>
        <p:txBody>
          <a:bodyPr wrap="square" rtlCol="0">
            <a:spAutoFit/>
          </a:bodyPr>
          <a:lstStyle/>
          <a:p>
            <a:pPr algn="ctr">
              <a:lnSpc>
                <a:spcPct val="95000"/>
              </a:lnSpc>
              <a:spcBef>
                <a:spcPts val="400"/>
              </a:spcBef>
            </a:pPr>
            <a:r>
              <a:rPr lang="en-US" sz="1050" b="1" dirty="0">
                <a:solidFill>
                  <a:srgbClr val="231F20"/>
                </a:solidFill>
              </a:rPr>
              <a:t>Business Framework Workshop</a:t>
            </a:r>
          </a:p>
        </p:txBody>
      </p:sp>
      <p:sp>
        <p:nvSpPr>
          <p:cNvPr id="20" name="TextBox 19"/>
          <p:cNvSpPr txBox="1"/>
          <p:nvPr/>
        </p:nvSpPr>
        <p:spPr>
          <a:xfrm>
            <a:off x="669846" y="3691600"/>
            <a:ext cx="1200150" cy="245837"/>
          </a:xfrm>
          <a:prstGeom prst="rect">
            <a:avLst/>
          </a:prstGeom>
          <a:noFill/>
        </p:spPr>
        <p:txBody>
          <a:bodyPr wrap="square" rtlCol="0">
            <a:spAutoFit/>
          </a:bodyPr>
          <a:lstStyle/>
          <a:p>
            <a:pPr algn="ctr">
              <a:lnSpc>
                <a:spcPct val="95000"/>
              </a:lnSpc>
              <a:spcBef>
                <a:spcPts val="400"/>
              </a:spcBef>
            </a:pPr>
            <a:r>
              <a:rPr lang="en-US" sz="1050" b="1" dirty="0">
                <a:solidFill>
                  <a:srgbClr val="231F20"/>
                </a:solidFill>
              </a:rPr>
              <a:t>Roadmap</a:t>
            </a:r>
          </a:p>
        </p:txBody>
      </p:sp>
      <p:sp>
        <p:nvSpPr>
          <p:cNvPr id="22" name="TextBox 21"/>
          <p:cNvSpPr txBox="1"/>
          <p:nvPr/>
        </p:nvSpPr>
        <p:spPr>
          <a:xfrm>
            <a:off x="3637232" y="3237915"/>
            <a:ext cx="1129760" cy="209288"/>
          </a:xfrm>
          <a:prstGeom prst="rect">
            <a:avLst/>
          </a:prstGeom>
          <a:noFill/>
        </p:spPr>
        <p:txBody>
          <a:bodyPr wrap="square" rtlCol="0">
            <a:spAutoFit/>
          </a:bodyPr>
          <a:lstStyle/>
          <a:p>
            <a:pPr algn="ctr">
              <a:lnSpc>
                <a:spcPct val="95000"/>
              </a:lnSpc>
              <a:spcBef>
                <a:spcPts val="400"/>
              </a:spcBef>
            </a:pPr>
            <a:r>
              <a:rPr lang="en-US" sz="800" b="1" dirty="0">
                <a:solidFill>
                  <a:srgbClr val="231F20"/>
                </a:solidFill>
              </a:rPr>
              <a:t>&lt;Insert Analytics 1&gt;</a:t>
            </a:r>
          </a:p>
        </p:txBody>
      </p:sp>
      <p:sp>
        <p:nvSpPr>
          <p:cNvPr id="23" name="TextBox 22"/>
          <p:cNvSpPr txBox="1"/>
          <p:nvPr/>
        </p:nvSpPr>
        <p:spPr>
          <a:xfrm>
            <a:off x="4176901" y="4574319"/>
            <a:ext cx="2084151" cy="245837"/>
          </a:xfrm>
          <a:prstGeom prst="rect">
            <a:avLst/>
          </a:prstGeom>
          <a:noFill/>
        </p:spPr>
        <p:txBody>
          <a:bodyPr wrap="square" rtlCol="0">
            <a:spAutoFit/>
          </a:bodyPr>
          <a:lstStyle/>
          <a:p>
            <a:pPr algn="ctr">
              <a:lnSpc>
                <a:spcPct val="95000"/>
              </a:lnSpc>
              <a:spcBef>
                <a:spcPts val="400"/>
              </a:spcBef>
            </a:pPr>
            <a:r>
              <a:rPr lang="en-US" sz="1050" b="1" dirty="0">
                <a:solidFill>
                  <a:srgbClr val="231F20"/>
                </a:solidFill>
              </a:rPr>
              <a:t>Operationalize Analytics</a:t>
            </a:r>
          </a:p>
        </p:txBody>
      </p:sp>
      <p:sp>
        <p:nvSpPr>
          <p:cNvPr id="27" name="Content Placeholder 1"/>
          <p:cNvSpPr txBox="1">
            <a:spLocks/>
          </p:cNvSpPr>
          <p:nvPr/>
        </p:nvSpPr>
        <p:spPr bwMode="gray">
          <a:xfrm>
            <a:off x="7412220" y="1581000"/>
            <a:ext cx="1006524" cy="398275"/>
          </a:xfrm>
          <a:prstGeom prst="rect">
            <a:avLst/>
          </a:prstGeom>
          <a:solidFill>
            <a:schemeClr val="bg1">
              <a:lumMod val="75000"/>
            </a:schemeClr>
          </a:solidFill>
        </p:spPr>
        <p:txBody>
          <a:bodyPr vert="horz" lIns="0" tIns="0" rIns="0" bIns="0" rtlCol="0" anchor="ctr">
            <a:noAutofit/>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742950" indent="-227013"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3"/>
                </a:solidFill>
                <a:latin typeface="+mn-lt"/>
                <a:ea typeface="+mn-ea"/>
                <a:cs typeface="+mn-cs"/>
              </a:defRPr>
            </a:lvl9pPr>
          </a:lstStyle>
          <a:p>
            <a:pPr marL="0" indent="0" algn="ctr">
              <a:buNone/>
            </a:pPr>
            <a:r>
              <a:rPr lang="en-US" sz="1000" dirty="0"/>
              <a:t>Mentorship on new analytics</a:t>
            </a:r>
          </a:p>
        </p:txBody>
      </p:sp>
      <p:cxnSp>
        <p:nvCxnSpPr>
          <p:cNvPr id="10" name="Straight Arrow Connector 9"/>
          <p:cNvCxnSpPr>
            <a:stCxn id="8" idx="2"/>
            <a:endCxn id="20" idx="0"/>
          </p:cNvCxnSpPr>
          <p:nvPr/>
        </p:nvCxnSpPr>
        <p:spPr>
          <a:xfrm>
            <a:off x="1269921" y="2800125"/>
            <a:ext cx="0" cy="891475"/>
          </a:xfrm>
          <a:prstGeom prst="straightConnector1">
            <a:avLst/>
          </a:prstGeom>
          <a:ln w="12700">
            <a:solidFill>
              <a:schemeClr val="bg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692279" y="1083206"/>
            <a:ext cx="857250" cy="191014"/>
          </a:xfrm>
          <a:prstGeom prst="rect">
            <a:avLst/>
          </a:prstGeom>
          <a:noFill/>
        </p:spPr>
        <p:txBody>
          <a:bodyPr wrap="square" rtlCol="0">
            <a:spAutoFit/>
          </a:bodyPr>
          <a:lstStyle/>
          <a:p>
            <a:pPr algn="ctr">
              <a:lnSpc>
                <a:spcPct val="95000"/>
              </a:lnSpc>
              <a:spcBef>
                <a:spcPts val="300"/>
              </a:spcBef>
            </a:pPr>
            <a:r>
              <a:rPr lang="en-US" sz="675" dirty="0">
                <a:solidFill>
                  <a:schemeClr val="accent1"/>
                </a:solidFill>
              </a:rPr>
              <a:t>Est. 6 - 8 Week</a:t>
            </a:r>
          </a:p>
        </p:txBody>
      </p:sp>
      <p:cxnSp>
        <p:nvCxnSpPr>
          <p:cNvPr id="34" name="Straight Arrow Connector 33"/>
          <p:cNvCxnSpPr>
            <a:stCxn id="6" idx="2"/>
          </p:cNvCxnSpPr>
          <p:nvPr/>
        </p:nvCxnSpPr>
        <p:spPr>
          <a:xfrm>
            <a:off x="4114643" y="2787176"/>
            <a:ext cx="0" cy="397270"/>
          </a:xfrm>
          <a:prstGeom prst="straightConnector1">
            <a:avLst/>
          </a:prstGeom>
          <a:ln w="12700">
            <a:solidFill>
              <a:schemeClr val="bg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41" name="Content Placeholder 1"/>
          <p:cNvSpPr txBox="1">
            <a:spLocks/>
          </p:cNvSpPr>
          <p:nvPr/>
        </p:nvSpPr>
        <p:spPr bwMode="gray">
          <a:xfrm>
            <a:off x="4696551" y="1390490"/>
            <a:ext cx="913605" cy="1377789"/>
          </a:xfrm>
          <a:prstGeom prst="rect">
            <a:avLst/>
          </a:prstGeom>
          <a:solidFill>
            <a:schemeClr val="bg1">
              <a:lumMod val="85000"/>
            </a:schemeClr>
          </a:solidFill>
        </p:spPr>
        <p:txBody>
          <a:bodyPr vert="horz" lIns="0" tIns="0" rIns="0" bIns="0" rtlCol="0" anchor="ctr">
            <a:noAutofit/>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742950" indent="-227013"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3"/>
                </a:solidFill>
                <a:latin typeface="+mn-lt"/>
                <a:ea typeface="+mn-ea"/>
                <a:cs typeface="+mn-cs"/>
              </a:defRPr>
            </a:lvl9pPr>
          </a:lstStyle>
          <a:p>
            <a:pPr marL="0" indent="0" algn="ctr">
              <a:buNone/>
            </a:pPr>
            <a:r>
              <a:rPr lang="en-US" sz="1050" b="1" dirty="0"/>
              <a:t>RACE 2</a:t>
            </a:r>
          </a:p>
          <a:p>
            <a:pPr marL="0" indent="0" algn="ctr">
              <a:buNone/>
            </a:pPr>
            <a:r>
              <a:rPr lang="en-US" sz="800" dirty="0"/>
              <a:t>Execute Rapid Analytics Consulting  Execution</a:t>
            </a:r>
          </a:p>
        </p:txBody>
      </p:sp>
      <p:sp>
        <p:nvSpPr>
          <p:cNvPr id="43" name="TextBox 42"/>
          <p:cNvSpPr txBox="1"/>
          <p:nvPr/>
        </p:nvSpPr>
        <p:spPr>
          <a:xfrm>
            <a:off x="4640882" y="3227910"/>
            <a:ext cx="1139318" cy="209288"/>
          </a:xfrm>
          <a:prstGeom prst="rect">
            <a:avLst/>
          </a:prstGeom>
          <a:noFill/>
        </p:spPr>
        <p:txBody>
          <a:bodyPr wrap="square" rtlCol="0">
            <a:spAutoFit/>
          </a:bodyPr>
          <a:lstStyle/>
          <a:p>
            <a:pPr algn="ctr">
              <a:lnSpc>
                <a:spcPct val="95000"/>
              </a:lnSpc>
              <a:spcBef>
                <a:spcPts val="400"/>
              </a:spcBef>
            </a:pPr>
            <a:r>
              <a:rPr lang="en-US" sz="800" b="1" dirty="0">
                <a:solidFill>
                  <a:srgbClr val="231F20"/>
                </a:solidFill>
              </a:rPr>
              <a:t>&lt;Insert Analytics 2&gt;</a:t>
            </a:r>
          </a:p>
        </p:txBody>
      </p:sp>
      <p:cxnSp>
        <p:nvCxnSpPr>
          <p:cNvPr id="44" name="Straight Arrow Connector 43"/>
          <p:cNvCxnSpPr>
            <a:stCxn id="41" idx="2"/>
          </p:cNvCxnSpPr>
          <p:nvPr/>
        </p:nvCxnSpPr>
        <p:spPr>
          <a:xfrm flipH="1">
            <a:off x="5153353" y="2768279"/>
            <a:ext cx="1" cy="409526"/>
          </a:xfrm>
          <a:prstGeom prst="straightConnector1">
            <a:avLst/>
          </a:prstGeom>
          <a:ln w="12700">
            <a:solidFill>
              <a:schemeClr val="bg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45" name="Content Placeholder 1"/>
          <p:cNvSpPr txBox="1">
            <a:spLocks/>
          </p:cNvSpPr>
          <p:nvPr/>
        </p:nvSpPr>
        <p:spPr bwMode="gray">
          <a:xfrm>
            <a:off x="2126259" y="1400427"/>
            <a:ext cx="1200150" cy="1403689"/>
          </a:xfrm>
          <a:prstGeom prst="rect">
            <a:avLst/>
          </a:prstGeom>
          <a:solidFill>
            <a:schemeClr val="bg1">
              <a:lumMod val="95000"/>
            </a:schemeClr>
          </a:solidFill>
        </p:spPr>
        <p:txBody>
          <a:bodyPr vert="horz" lIns="0" tIns="0" rIns="0" bIns="0" rtlCol="0" anchor="ctr">
            <a:noAutofit/>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742950" indent="-227013"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3"/>
                </a:solidFill>
                <a:latin typeface="+mn-lt"/>
                <a:ea typeface="+mn-ea"/>
                <a:cs typeface="+mn-cs"/>
              </a:defRPr>
            </a:lvl9pPr>
          </a:lstStyle>
          <a:p>
            <a:pPr marL="0" indent="0" algn="ctr">
              <a:buNone/>
            </a:pPr>
            <a:endParaRPr lang="en-US" sz="1200" dirty="0"/>
          </a:p>
          <a:p>
            <a:pPr marL="0" indent="0" algn="ctr">
              <a:buNone/>
            </a:pPr>
            <a:r>
              <a:rPr lang="en-US" sz="1200" dirty="0"/>
              <a:t>Validate data availability and readiness</a:t>
            </a:r>
          </a:p>
        </p:txBody>
      </p:sp>
      <p:sp>
        <p:nvSpPr>
          <p:cNvPr id="46" name="TextBox 45"/>
          <p:cNvSpPr txBox="1"/>
          <p:nvPr/>
        </p:nvSpPr>
        <p:spPr>
          <a:xfrm>
            <a:off x="2269134" y="1409387"/>
            <a:ext cx="914400" cy="399340"/>
          </a:xfrm>
          <a:prstGeom prst="rect">
            <a:avLst/>
          </a:prstGeom>
          <a:noFill/>
        </p:spPr>
        <p:txBody>
          <a:bodyPr wrap="square" rtlCol="0">
            <a:spAutoFit/>
          </a:bodyPr>
          <a:lstStyle/>
          <a:p>
            <a:pPr algn="ctr">
              <a:lnSpc>
                <a:spcPct val="95000"/>
              </a:lnSpc>
              <a:spcBef>
                <a:spcPts val="400"/>
              </a:spcBef>
            </a:pPr>
            <a:r>
              <a:rPr lang="en-US" sz="1050" b="1" dirty="0">
                <a:solidFill>
                  <a:srgbClr val="231F20"/>
                </a:solidFill>
              </a:rPr>
              <a:t>Data Discovery</a:t>
            </a:r>
          </a:p>
        </p:txBody>
      </p:sp>
      <p:sp>
        <p:nvSpPr>
          <p:cNvPr id="47" name="TextBox 46"/>
          <p:cNvSpPr txBox="1"/>
          <p:nvPr/>
        </p:nvSpPr>
        <p:spPr>
          <a:xfrm>
            <a:off x="2279899" y="1064310"/>
            <a:ext cx="857250" cy="191014"/>
          </a:xfrm>
          <a:prstGeom prst="rect">
            <a:avLst/>
          </a:prstGeom>
          <a:noFill/>
        </p:spPr>
        <p:txBody>
          <a:bodyPr wrap="square" rtlCol="0">
            <a:spAutoFit/>
          </a:bodyPr>
          <a:lstStyle/>
          <a:p>
            <a:pPr algn="ctr">
              <a:lnSpc>
                <a:spcPct val="95000"/>
              </a:lnSpc>
              <a:spcBef>
                <a:spcPts val="300"/>
              </a:spcBef>
            </a:pPr>
            <a:r>
              <a:rPr lang="en-US" sz="675" dirty="0">
                <a:solidFill>
                  <a:schemeClr val="accent1"/>
                </a:solidFill>
              </a:rPr>
              <a:t>1- 2 Week</a:t>
            </a:r>
          </a:p>
        </p:txBody>
      </p:sp>
      <p:sp>
        <p:nvSpPr>
          <p:cNvPr id="49" name="Content Placeholder 1"/>
          <p:cNvSpPr txBox="1">
            <a:spLocks/>
          </p:cNvSpPr>
          <p:nvPr/>
        </p:nvSpPr>
        <p:spPr bwMode="gray">
          <a:xfrm>
            <a:off x="7412220" y="2194575"/>
            <a:ext cx="1006524" cy="764214"/>
          </a:xfrm>
          <a:prstGeom prst="rect">
            <a:avLst/>
          </a:prstGeom>
          <a:solidFill>
            <a:schemeClr val="accent6">
              <a:lumMod val="75000"/>
            </a:schemeClr>
          </a:solidFill>
        </p:spPr>
        <p:txBody>
          <a:bodyPr vert="horz" lIns="0" tIns="0" rIns="0" bIns="0" rtlCol="0" anchor="ctr">
            <a:noAutofit/>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742950" indent="-227013"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3"/>
                </a:solidFill>
                <a:latin typeface="+mn-lt"/>
                <a:ea typeface="+mn-ea"/>
                <a:cs typeface="+mn-cs"/>
              </a:defRPr>
            </a:lvl9pPr>
          </a:lstStyle>
          <a:p>
            <a:pPr marL="0" indent="0" algn="ctr">
              <a:buNone/>
            </a:pPr>
            <a:endParaRPr lang="en-US" sz="1000" dirty="0">
              <a:solidFill>
                <a:schemeClr val="bg1"/>
              </a:solidFill>
            </a:endParaRPr>
          </a:p>
          <a:p>
            <a:pPr marL="0" indent="0" algn="ctr">
              <a:buNone/>
            </a:pPr>
            <a:r>
              <a:rPr lang="en-US" sz="1000" dirty="0">
                <a:solidFill>
                  <a:schemeClr val="bg1"/>
                </a:solidFill>
              </a:rPr>
              <a:t>Next Gen.</a:t>
            </a:r>
          </a:p>
        </p:txBody>
      </p:sp>
      <p:sp>
        <p:nvSpPr>
          <p:cNvPr id="50" name="Rectangle 49"/>
          <p:cNvSpPr/>
          <p:nvPr/>
        </p:nvSpPr>
        <p:spPr>
          <a:xfrm>
            <a:off x="7656997" y="2201091"/>
            <a:ext cx="538929" cy="253916"/>
          </a:xfrm>
          <a:prstGeom prst="rect">
            <a:avLst/>
          </a:prstGeom>
        </p:spPr>
        <p:txBody>
          <a:bodyPr wrap="none">
            <a:spAutoFit/>
          </a:bodyPr>
          <a:lstStyle/>
          <a:p>
            <a:pPr algn="ctr"/>
            <a:r>
              <a:rPr lang="en-US" sz="1050" b="1" dirty="0">
                <a:solidFill>
                  <a:schemeClr val="bg1"/>
                </a:solidFill>
              </a:rPr>
              <a:t>RACE</a:t>
            </a:r>
          </a:p>
        </p:txBody>
      </p:sp>
      <p:sp>
        <p:nvSpPr>
          <p:cNvPr id="54" name="TextBox 53"/>
          <p:cNvSpPr txBox="1"/>
          <p:nvPr/>
        </p:nvSpPr>
        <p:spPr>
          <a:xfrm>
            <a:off x="2123688" y="3737290"/>
            <a:ext cx="1200151" cy="245837"/>
          </a:xfrm>
          <a:prstGeom prst="rect">
            <a:avLst/>
          </a:prstGeom>
          <a:noFill/>
        </p:spPr>
        <p:txBody>
          <a:bodyPr wrap="square" rtlCol="0">
            <a:spAutoFit/>
          </a:bodyPr>
          <a:lstStyle/>
          <a:p>
            <a:pPr algn="ctr">
              <a:lnSpc>
                <a:spcPct val="95000"/>
              </a:lnSpc>
              <a:spcBef>
                <a:spcPts val="400"/>
              </a:spcBef>
            </a:pPr>
            <a:r>
              <a:rPr lang="en-US" sz="1050" b="1" dirty="0">
                <a:solidFill>
                  <a:srgbClr val="231F20"/>
                </a:solidFill>
              </a:rPr>
              <a:t>Data Readiness</a:t>
            </a:r>
          </a:p>
        </p:txBody>
      </p:sp>
      <p:cxnSp>
        <p:nvCxnSpPr>
          <p:cNvPr id="55" name="Straight Arrow Connector 54"/>
          <p:cNvCxnSpPr>
            <a:stCxn id="45" idx="2"/>
            <a:endCxn id="54" idx="0"/>
          </p:cNvCxnSpPr>
          <p:nvPr/>
        </p:nvCxnSpPr>
        <p:spPr>
          <a:xfrm flipH="1">
            <a:off x="2723764" y="2804116"/>
            <a:ext cx="2570" cy="933174"/>
          </a:xfrm>
          <a:prstGeom prst="straightConnector1">
            <a:avLst/>
          </a:prstGeom>
          <a:ln w="12700">
            <a:solidFill>
              <a:schemeClr val="bg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412220" y="3861706"/>
            <a:ext cx="1006524" cy="399340"/>
          </a:xfrm>
          <a:prstGeom prst="rect">
            <a:avLst/>
          </a:prstGeom>
          <a:noFill/>
        </p:spPr>
        <p:txBody>
          <a:bodyPr wrap="square" rtlCol="0">
            <a:spAutoFit/>
          </a:bodyPr>
          <a:lstStyle/>
          <a:p>
            <a:pPr algn="ctr">
              <a:lnSpc>
                <a:spcPct val="95000"/>
              </a:lnSpc>
              <a:spcBef>
                <a:spcPts val="400"/>
              </a:spcBef>
            </a:pPr>
            <a:r>
              <a:rPr lang="en-US" sz="1050" b="1" dirty="0">
                <a:solidFill>
                  <a:srgbClr val="231F20"/>
                </a:solidFill>
              </a:rPr>
              <a:t>Analytic Evolution</a:t>
            </a:r>
          </a:p>
        </p:txBody>
      </p:sp>
      <p:cxnSp>
        <p:nvCxnSpPr>
          <p:cNvPr id="60" name="Straight Arrow Connector 59"/>
          <p:cNvCxnSpPr>
            <a:stCxn id="49" idx="2"/>
            <a:endCxn id="59" idx="0"/>
          </p:cNvCxnSpPr>
          <p:nvPr/>
        </p:nvCxnSpPr>
        <p:spPr>
          <a:xfrm>
            <a:off x="7915482" y="2958789"/>
            <a:ext cx="0" cy="902917"/>
          </a:xfrm>
          <a:prstGeom prst="straightConnector1">
            <a:avLst/>
          </a:prstGeom>
          <a:ln w="12700">
            <a:solidFill>
              <a:schemeClr val="bg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467448" y="1267727"/>
            <a:ext cx="857250" cy="191014"/>
          </a:xfrm>
          <a:prstGeom prst="rect">
            <a:avLst/>
          </a:prstGeom>
          <a:noFill/>
        </p:spPr>
        <p:txBody>
          <a:bodyPr wrap="square" rtlCol="0">
            <a:spAutoFit/>
          </a:bodyPr>
          <a:lstStyle/>
          <a:p>
            <a:pPr algn="ctr">
              <a:lnSpc>
                <a:spcPct val="95000"/>
              </a:lnSpc>
              <a:spcBef>
                <a:spcPts val="300"/>
              </a:spcBef>
            </a:pPr>
            <a:r>
              <a:rPr lang="en-US" sz="675" dirty="0">
                <a:solidFill>
                  <a:schemeClr val="accent1"/>
                </a:solidFill>
              </a:rPr>
              <a:t>Field Rollout</a:t>
            </a:r>
          </a:p>
        </p:txBody>
      </p:sp>
      <p:sp>
        <p:nvSpPr>
          <p:cNvPr id="65" name="TextBox 64"/>
          <p:cNvSpPr txBox="1"/>
          <p:nvPr/>
        </p:nvSpPr>
        <p:spPr>
          <a:xfrm>
            <a:off x="7497836" y="1988307"/>
            <a:ext cx="857250" cy="191014"/>
          </a:xfrm>
          <a:prstGeom prst="rect">
            <a:avLst/>
          </a:prstGeom>
          <a:noFill/>
        </p:spPr>
        <p:txBody>
          <a:bodyPr wrap="square" rtlCol="0">
            <a:spAutoFit/>
          </a:bodyPr>
          <a:lstStyle/>
          <a:p>
            <a:pPr algn="ctr">
              <a:lnSpc>
                <a:spcPct val="95000"/>
              </a:lnSpc>
              <a:spcBef>
                <a:spcPts val="300"/>
              </a:spcBef>
            </a:pPr>
            <a:r>
              <a:rPr lang="en-US" sz="675" dirty="0">
                <a:solidFill>
                  <a:schemeClr val="accent1"/>
                </a:solidFill>
              </a:rPr>
              <a:t>Next Analytic</a:t>
            </a:r>
          </a:p>
        </p:txBody>
      </p:sp>
      <p:cxnSp>
        <p:nvCxnSpPr>
          <p:cNvPr id="67" name="Straight Arrow Connector 66"/>
          <p:cNvCxnSpPr>
            <a:stCxn id="8" idx="3"/>
            <a:endCxn id="45" idx="1"/>
          </p:cNvCxnSpPr>
          <p:nvPr/>
        </p:nvCxnSpPr>
        <p:spPr>
          <a:xfrm>
            <a:off x="1869996" y="2098281"/>
            <a:ext cx="256263" cy="3991"/>
          </a:xfrm>
          <a:prstGeom prst="straightConnector1">
            <a:avLst/>
          </a:prstGeom>
          <a:ln w="12700">
            <a:solidFill>
              <a:schemeClr val="accent2"/>
            </a:solidFill>
            <a:tailEnd type="stealth"/>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64" idx="1"/>
          </p:cNvCxnSpPr>
          <p:nvPr/>
        </p:nvCxnSpPr>
        <p:spPr>
          <a:xfrm>
            <a:off x="3326409" y="2102272"/>
            <a:ext cx="272465" cy="1878"/>
          </a:xfrm>
          <a:prstGeom prst="straightConnector1">
            <a:avLst/>
          </a:prstGeom>
          <a:ln w="12700">
            <a:solidFill>
              <a:schemeClr val="accent2"/>
            </a:solidFill>
            <a:tailEnd type="stealth"/>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49" idx="1"/>
          </p:cNvCxnSpPr>
          <p:nvPr/>
        </p:nvCxnSpPr>
        <p:spPr>
          <a:xfrm>
            <a:off x="6811630" y="2576682"/>
            <a:ext cx="600590" cy="0"/>
          </a:xfrm>
          <a:prstGeom prst="straightConnector1">
            <a:avLst/>
          </a:prstGeom>
          <a:ln w="12700">
            <a:solidFill>
              <a:schemeClr val="accent2"/>
            </a:solidFill>
            <a:tailEnd type="stealth"/>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811630" y="1780670"/>
            <a:ext cx="600589" cy="0"/>
          </a:xfrm>
          <a:prstGeom prst="straightConnector1">
            <a:avLst/>
          </a:prstGeom>
          <a:ln w="12700">
            <a:solidFill>
              <a:schemeClr val="accent2"/>
            </a:solidFill>
            <a:tailEnd type="stealth"/>
          </a:ln>
        </p:spPr>
        <p:style>
          <a:lnRef idx="1">
            <a:schemeClr val="accent1"/>
          </a:lnRef>
          <a:fillRef idx="0">
            <a:schemeClr val="accent1"/>
          </a:fillRef>
          <a:effectRef idx="0">
            <a:schemeClr val="accent1"/>
          </a:effectRef>
          <a:fontRef idx="minor">
            <a:schemeClr val="tx1"/>
          </a:fontRef>
        </p:style>
      </p:cxnSp>
      <p:sp>
        <p:nvSpPr>
          <p:cNvPr id="42" name="Footer Placeholder 4"/>
          <p:cNvSpPr txBox="1">
            <a:spLocks/>
          </p:cNvSpPr>
          <p:nvPr/>
        </p:nvSpPr>
        <p:spPr>
          <a:xfrm>
            <a:off x="397232" y="4828217"/>
            <a:ext cx="3240000" cy="18553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chemeClr val="bg2">
                    <a:lumMod val="75000"/>
                  </a:schemeClr>
                </a:solidFill>
              </a:rPr>
              <a:t>© 2017 Think Big Analytics, Teradata</a:t>
            </a:r>
          </a:p>
        </p:txBody>
      </p:sp>
      <p:sp>
        <p:nvSpPr>
          <p:cNvPr id="53" name="Content Placeholder 1"/>
          <p:cNvSpPr txBox="1">
            <a:spLocks/>
          </p:cNvSpPr>
          <p:nvPr/>
        </p:nvSpPr>
        <p:spPr bwMode="gray">
          <a:xfrm>
            <a:off x="5754433" y="1390491"/>
            <a:ext cx="913605" cy="1377789"/>
          </a:xfrm>
          <a:prstGeom prst="rect">
            <a:avLst/>
          </a:prstGeom>
          <a:solidFill>
            <a:schemeClr val="bg1">
              <a:lumMod val="85000"/>
            </a:schemeClr>
          </a:solidFill>
        </p:spPr>
        <p:txBody>
          <a:bodyPr vert="horz" lIns="0" tIns="0" rIns="0" bIns="0" rtlCol="0" anchor="ctr">
            <a:noAutofit/>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742950" indent="-227013"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3"/>
                </a:solidFill>
                <a:latin typeface="+mn-lt"/>
                <a:ea typeface="+mn-ea"/>
                <a:cs typeface="+mn-cs"/>
              </a:defRPr>
            </a:lvl9pPr>
          </a:lstStyle>
          <a:p>
            <a:pPr marL="0" indent="0" algn="ctr">
              <a:buNone/>
            </a:pPr>
            <a:r>
              <a:rPr lang="en-US" sz="1050" b="1" dirty="0"/>
              <a:t>RACE 3</a:t>
            </a:r>
          </a:p>
          <a:p>
            <a:pPr marL="0" indent="0" algn="ctr">
              <a:buNone/>
            </a:pPr>
            <a:r>
              <a:rPr lang="en-US" sz="800" dirty="0"/>
              <a:t>Execute Rapid Analytics Consulting  Execution</a:t>
            </a:r>
          </a:p>
        </p:txBody>
      </p:sp>
      <p:sp>
        <p:nvSpPr>
          <p:cNvPr id="56" name="TextBox 55"/>
          <p:cNvSpPr txBox="1"/>
          <p:nvPr/>
        </p:nvSpPr>
        <p:spPr>
          <a:xfrm>
            <a:off x="5647240" y="3234455"/>
            <a:ext cx="1164390" cy="209288"/>
          </a:xfrm>
          <a:prstGeom prst="rect">
            <a:avLst/>
          </a:prstGeom>
          <a:noFill/>
        </p:spPr>
        <p:txBody>
          <a:bodyPr wrap="square" rtlCol="0">
            <a:spAutoFit/>
          </a:bodyPr>
          <a:lstStyle/>
          <a:p>
            <a:pPr algn="ctr">
              <a:lnSpc>
                <a:spcPct val="95000"/>
              </a:lnSpc>
              <a:spcBef>
                <a:spcPts val="400"/>
              </a:spcBef>
            </a:pPr>
            <a:r>
              <a:rPr lang="en-US" sz="800" b="1" dirty="0">
                <a:solidFill>
                  <a:srgbClr val="231F20"/>
                </a:solidFill>
              </a:rPr>
              <a:t>&lt;Insert Analytics 3&gt;</a:t>
            </a:r>
          </a:p>
        </p:txBody>
      </p:sp>
      <p:cxnSp>
        <p:nvCxnSpPr>
          <p:cNvPr id="57" name="Straight Arrow Connector 56"/>
          <p:cNvCxnSpPr>
            <a:stCxn id="53" idx="2"/>
          </p:cNvCxnSpPr>
          <p:nvPr/>
        </p:nvCxnSpPr>
        <p:spPr>
          <a:xfrm flipH="1">
            <a:off x="6211235" y="2768280"/>
            <a:ext cx="1" cy="409526"/>
          </a:xfrm>
          <a:prstGeom prst="straightConnector1">
            <a:avLst/>
          </a:prstGeom>
          <a:ln w="12700">
            <a:solidFill>
              <a:schemeClr val="bg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754433" y="1082692"/>
            <a:ext cx="857250" cy="191014"/>
          </a:xfrm>
          <a:prstGeom prst="rect">
            <a:avLst/>
          </a:prstGeom>
          <a:noFill/>
        </p:spPr>
        <p:txBody>
          <a:bodyPr wrap="square" rtlCol="0">
            <a:spAutoFit/>
          </a:bodyPr>
          <a:lstStyle/>
          <a:p>
            <a:pPr algn="ctr">
              <a:lnSpc>
                <a:spcPct val="95000"/>
              </a:lnSpc>
              <a:spcBef>
                <a:spcPts val="300"/>
              </a:spcBef>
            </a:pPr>
            <a:r>
              <a:rPr lang="en-US" sz="675" dirty="0">
                <a:solidFill>
                  <a:schemeClr val="accent1"/>
                </a:solidFill>
              </a:rPr>
              <a:t>Est. 6 - 8 Week</a:t>
            </a:r>
          </a:p>
        </p:txBody>
      </p:sp>
      <p:sp>
        <p:nvSpPr>
          <p:cNvPr id="28" name="Rectangle 27"/>
          <p:cNvSpPr/>
          <p:nvPr/>
        </p:nvSpPr>
        <p:spPr>
          <a:xfrm>
            <a:off x="3598873" y="1313881"/>
            <a:ext cx="3121228" cy="2133322"/>
          </a:xfrm>
          <a:prstGeom prst="rect">
            <a:avLst/>
          </a:prstGeom>
          <a:noFill/>
          <a:ln w="9525">
            <a:solidFill>
              <a:schemeClr val="accent6">
                <a:lumMod val="60000"/>
                <a:lumOff val="40000"/>
              </a:schemeClr>
            </a:solidFill>
            <a:prstDash val="dash"/>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endParaRPr>
          </a:p>
        </p:txBody>
      </p:sp>
      <p:sp>
        <p:nvSpPr>
          <p:cNvPr id="52" name="Content Placeholder 1"/>
          <p:cNvSpPr txBox="1">
            <a:spLocks/>
          </p:cNvSpPr>
          <p:nvPr/>
        </p:nvSpPr>
        <p:spPr bwMode="gray">
          <a:xfrm>
            <a:off x="4716199" y="3991205"/>
            <a:ext cx="918515" cy="454461"/>
          </a:xfrm>
          <a:prstGeom prst="rect">
            <a:avLst/>
          </a:prstGeom>
          <a:solidFill>
            <a:schemeClr val="bg1">
              <a:lumMod val="75000"/>
            </a:schemeClr>
          </a:solidFill>
        </p:spPr>
        <p:txBody>
          <a:bodyPr vert="horz" lIns="0" tIns="0" rIns="0" bIns="0" rtlCol="0" anchor="ctr">
            <a:noAutofit/>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742950" indent="-227013"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3"/>
                </a:solidFill>
                <a:latin typeface="+mn-lt"/>
                <a:ea typeface="+mn-ea"/>
                <a:cs typeface="+mn-cs"/>
              </a:defRPr>
            </a:lvl9pPr>
          </a:lstStyle>
          <a:p>
            <a:pPr marL="0" indent="0" algn="ctr">
              <a:buNone/>
            </a:pPr>
            <a:r>
              <a:rPr lang="en-US" sz="900" dirty="0"/>
              <a:t>Operationalize new analytics</a:t>
            </a:r>
          </a:p>
        </p:txBody>
      </p:sp>
      <p:sp>
        <p:nvSpPr>
          <p:cNvPr id="62" name="Content Placeholder 1"/>
          <p:cNvSpPr txBox="1">
            <a:spLocks/>
          </p:cNvSpPr>
          <p:nvPr/>
        </p:nvSpPr>
        <p:spPr bwMode="gray">
          <a:xfrm>
            <a:off x="5754433" y="3980291"/>
            <a:ext cx="918515" cy="454461"/>
          </a:xfrm>
          <a:prstGeom prst="rect">
            <a:avLst/>
          </a:prstGeom>
          <a:solidFill>
            <a:schemeClr val="bg1">
              <a:lumMod val="75000"/>
            </a:schemeClr>
          </a:solidFill>
        </p:spPr>
        <p:txBody>
          <a:bodyPr vert="horz" lIns="0" tIns="0" rIns="0" bIns="0" rtlCol="0" anchor="ctr">
            <a:noAutofit/>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742950" indent="-227013"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3"/>
                </a:solidFill>
                <a:latin typeface="+mn-lt"/>
                <a:ea typeface="+mn-ea"/>
                <a:cs typeface="+mn-cs"/>
              </a:defRPr>
            </a:lvl9pPr>
          </a:lstStyle>
          <a:p>
            <a:pPr marL="0" indent="0" algn="ctr">
              <a:buNone/>
            </a:pPr>
            <a:r>
              <a:rPr lang="en-US" sz="900" dirty="0"/>
              <a:t>Operationalize new analytics</a:t>
            </a:r>
          </a:p>
        </p:txBody>
      </p:sp>
      <p:cxnSp>
        <p:nvCxnSpPr>
          <p:cNvPr id="66" name="Straight Arrow Connector 65"/>
          <p:cNvCxnSpPr/>
          <p:nvPr/>
        </p:nvCxnSpPr>
        <p:spPr>
          <a:xfrm>
            <a:off x="4082124" y="3565351"/>
            <a:ext cx="0" cy="397270"/>
          </a:xfrm>
          <a:prstGeom prst="straightConnector1">
            <a:avLst/>
          </a:prstGeom>
          <a:ln w="12700">
            <a:solidFill>
              <a:schemeClr val="bg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5120834" y="3546454"/>
            <a:ext cx="1" cy="409526"/>
          </a:xfrm>
          <a:prstGeom prst="straightConnector1">
            <a:avLst/>
          </a:prstGeom>
          <a:ln w="12700">
            <a:solidFill>
              <a:schemeClr val="bg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6178716" y="3546455"/>
            <a:ext cx="1" cy="409526"/>
          </a:xfrm>
          <a:prstGeom prst="straightConnector1">
            <a:avLst/>
          </a:prstGeom>
          <a:ln w="12700">
            <a:solidFill>
              <a:schemeClr val="bg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664836" y="3660860"/>
            <a:ext cx="1034299" cy="245837"/>
          </a:xfrm>
          <a:prstGeom prst="rect">
            <a:avLst/>
          </a:prstGeom>
          <a:solidFill>
            <a:schemeClr val="bg1"/>
          </a:solidFill>
        </p:spPr>
        <p:txBody>
          <a:bodyPr wrap="square" rtlCol="0">
            <a:spAutoFit/>
          </a:bodyPr>
          <a:lstStyle/>
          <a:p>
            <a:pPr algn="ctr">
              <a:lnSpc>
                <a:spcPct val="95000"/>
              </a:lnSpc>
              <a:spcBef>
                <a:spcPts val="400"/>
              </a:spcBef>
            </a:pPr>
            <a:r>
              <a:rPr lang="en-US" sz="1050" b="1" dirty="0">
                <a:solidFill>
                  <a:srgbClr val="231F20"/>
                </a:solidFill>
              </a:rPr>
              <a:t>Deployment</a:t>
            </a:r>
          </a:p>
        </p:txBody>
      </p:sp>
      <p:sp>
        <p:nvSpPr>
          <p:cNvPr id="71" name="TextBox 70"/>
          <p:cNvSpPr txBox="1"/>
          <p:nvPr/>
        </p:nvSpPr>
        <p:spPr>
          <a:xfrm>
            <a:off x="4617573" y="3844336"/>
            <a:ext cx="433223" cy="191014"/>
          </a:xfrm>
          <a:prstGeom prst="rect">
            <a:avLst/>
          </a:prstGeom>
          <a:noFill/>
        </p:spPr>
        <p:txBody>
          <a:bodyPr wrap="square" rtlCol="0">
            <a:spAutoFit/>
          </a:bodyPr>
          <a:lstStyle/>
          <a:p>
            <a:pPr algn="ctr">
              <a:lnSpc>
                <a:spcPct val="95000"/>
              </a:lnSpc>
              <a:spcBef>
                <a:spcPts val="300"/>
              </a:spcBef>
            </a:pPr>
            <a:r>
              <a:rPr lang="en-US" sz="675" dirty="0">
                <a:solidFill>
                  <a:schemeClr val="accent1"/>
                </a:solidFill>
              </a:rPr>
              <a:t>TBD</a:t>
            </a:r>
          </a:p>
        </p:txBody>
      </p:sp>
      <p:sp>
        <p:nvSpPr>
          <p:cNvPr id="72" name="TextBox 71"/>
          <p:cNvSpPr txBox="1"/>
          <p:nvPr/>
        </p:nvSpPr>
        <p:spPr>
          <a:xfrm>
            <a:off x="5646696" y="3835500"/>
            <a:ext cx="433223" cy="191014"/>
          </a:xfrm>
          <a:prstGeom prst="rect">
            <a:avLst/>
          </a:prstGeom>
          <a:noFill/>
        </p:spPr>
        <p:txBody>
          <a:bodyPr wrap="square" rtlCol="0">
            <a:spAutoFit/>
          </a:bodyPr>
          <a:lstStyle/>
          <a:p>
            <a:pPr algn="ctr">
              <a:lnSpc>
                <a:spcPct val="95000"/>
              </a:lnSpc>
              <a:spcBef>
                <a:spcPts val="300"/>
              </a:spcBef>
            </a:pPr>
            <a:r>
              <a:rPr lang="en-US" sz="675" dirty="0">
                <a:solidFill>
                  <a:schemeClr val="accent1"/>
                </a:solidFill>
              </a:rPr>
              <a:t>TBD</a:t>
            </a:r>
          </a:p>
        </p:txBody>
      </p:sp>
    </p:spTree>
    <p:extLst>
      <p:ext uri="{BB962C8B-B14F-4D97-AF65-F5344CB8AC3E}">
        <p14:creationId xmlns:p14="http://schemas.microsoft.com/office/powerpoint/2010/main" val="71953314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7553739" y="81317"/>
            <a:ext cx="1500070" cy="763839"/>
          </a:xfrm>
          <a:prstGeom prst="rect">
            <a:avLst/>
          </a:prstGeom>
        </p:spPr>
      </p:pic>
      <p:sp>
        <p:nvSpPr>
          <p:cNvPr id="2" name="Title 1"/>
          <p:cNvSpPr>
            <a:spLocks noGrp="1"/>
          </p:cNvSpPr>
          <p:nvPr>
            <p:ph type="title"/>
          </p:nvPr>
        </p:nvSpPr>
        <p:spPr>
          <a:xfrm>
            <a:off x="529590" y="125215"/>
            <a:ext cx="6172200" cy="526298"/>
          </a:xfrm>
        </p:spPr>
        <p:txBody>
          <a:bodyPr/>
          <a:lstStyle/>
          <a:p>
            <a:r>
              <a:rPr lang="en-US" dirty="0"/>
              <a:t>RACE 1 </a:t>
            </a:r>
          </a:p>
        </p:txBody>
      </p:sp>
      <p:sp>
        <p:nvSpPr>
          <p:cNvPr id="5" name="Content Placeholder 3"/>
          <p:cNvSpPr>
            <a:spLocks noGrp="1"/>
          </p:cNvSpPr>
          <p:nvPr>
            <p:ph sz="half" idx="1"/>
          </p:nvPr>
        </p:nvSpPr>
        <p:spPr>
          <a:xfrm>
            <a:off x="586740" y="1238250"/>
            <a:ext cx="6115050" cy="2457450"/>
          </a:xfrm>
        </p:spPr>
        <p:txBody>
          <a:bodyPr>
            <a:noAutofit/>
          </a:bodyPr>
          <a:lstStyle/>
          <a:p>
            <a:pPr marL="0" lvl="1" indent="0">
              <a:lnSpc>
                <a:spcPct val="95000"/>
              </a:lnSpc>
              <a:spcBef>
                <a:spcPts val="600"/>
              </a:spcBef>
              <a:buNone/>
            </a:pPr>
            <a:r>
              <a:rPr lang="en-US" sz="1200" dirty="0"/>
              <a:t>Analysis Target:</a:t>
            </a:r>
          </a:p>
          <a:p>
            <a:pPr marL="0" indent="0">
              <a:buNone/>
            </a:pPr>
            <a:endParaRPr lang="en-US" sz="1350" dirty="0"/>
          </a:p>
        </p:txBody>
      </p:sp>
      <p:sp>
        <p:nvSpPr>
          <p:cNvPr id="6" name="Content Placeholder 3"/>
          <p:cNvSpPr>
            <a:spLocks noGrp="1"/>
          </p:cNvSpPr>
          <p:nvPr>
            <p:ph sz="half" idx="1"/>
          </p:nvPr>
        </p:nvSpPr>
        <p:spPr>
          <a:xfrm>
            <a:off x="529590" y="758193"/>
            <a:ext cx="6572250" cy="285750"/>
          </a:xfrm>
        </p:spPr>
        <p:txBody>
          <a:bodyPr>
            <a:noAutofit/>
          </a:bodyPr>
          <a:lstStyle/>
          <a:p>
            <a:pPr marL="0" lvl="1" indent="0">
              <a:buNone/>
            </a:pPr>
            <a:r>
              <a:rPr lang="en-US" sz="1400" i="1" dirty="0">
                <a:solidFill>
                  <a:schemeClr val="tx2"/>
                </a:solidFill>
              </a:rPr>
              <a:t>[Insert Hypothesis]</a:t>
            </a:r>
          </a:p>
        </p:txBody>
      </p:sp>
      <p:sp>
        <p:nvSpPr>
          <p:cNvPr id="8" name="TextBox 7"/>
          <p:cNvSpPr txBox="1"/>
          <p:nvPr/>
        </p:nvSpPr>
        <p:spPr>
          <a:xfrm>
            <a:off x="586740" y="1542415"/>
            <a:ext cx="6339840" cy="1849120"/>
          </a:xfrm>
          <a:prstGeom prst="rect">
            <a:avLst/>
          </a:prstGeom>
          <a:solidFill>
            <a:schemeClr val="bg1">
              <a:lumMod val="95000"/>
            </a:schemeClr>
          </a:solidFill>
        </p:spPr>
        <p:txBody>
          <a:bodyPr wrap="square" rtlCol="0">
            <a:noAutofit/>
          </a:bodyPr>
          <a:lstStyle/>
          <a:p>
            <a:pPr marL="0" lvl="1"/>
            <a:r>
              <a:rPr lang="en-US" sz="1350" b="1" kern="0" dirty="0"/>
              <a:t>[Analytic]</a:t>
            </a:r>
            <a:endParaRPr lang="en-US" sz="1350" b="1" dirty="0"/>
          </a:p>
          <a:p>
            <a:pPr marL="171450" lvl="1" indent="-171450">
              <a:buFont typeface="Century Gothic" panose="020B0502020202020204" pitchFamily="34" charset="0"/>
              <a:buChar char="Q"/>
            </a:pPr>
            <a:r>
              <a:rPr lang="en-US" sz="1200" dirty="0"/>
              <a:t>&lt;insert supporting business questions&gt;</a:t>
            </a:r>
          </a:p>
          <a:p>
            <a:pPr marL="171450" lvl="1" indent="-171450">
              <a:buFont typeface="Century Gothic" panose="020B0502020202020204" pitchFamily="34" charset="0"/>
              <a:buChar char="Q"/>
            </a:pPr>
            <a:r>
              <a:rPr lang="en-US" sz="1200" dirty="0"/>
              <a:t>&lt;insert supporting business questions&gt;</a:t>
            </a:r>
          </a:p>
          <a:p>
            <a:pPr marL="171450" lvl="1" indent="-171450">
              <a:buFont typeface="Century Gothic" panose="020B0502020202020204" pitchFamily="34" charset="0"/>
              <a:buChar char="Q"/>
            </a:pPr>
            <a:r>
              <a:rPr lang="en-US" sz="1200" dirty="0"/>
              <a:t>&lt;insert supporting business questions&gt;</a:t>
            </a:r>
          </a:p>
          <a:p>
            <a:pPr marL="171450" lvl="1" indent="-171450">
              <a:buFont typeface="Century Gothic" panose="020B0502020202020204" pitchFamily="34" charset="0"/>
              <a:buChar char="Q"/>
            </a:pPr>
            <a:r>
              <a:rPr lang="en-US" sz="1200" dirty="0"/>
              <a:t>&lt;insert supporting business questions&gt;</a:t>
            </a:r>
          </a:p>
          <a:p>
            <a:pPr marL="171450" lvl="1" indent="-171450">
              <a:buFont typeface="Century Gothic" panose="020B0502020202020204" pitchFamily="34" charset="0"/>
              <a:buChar char="Q"/>
            </a:pPr>
            <a:endParaRPr lang="en-US" sz="1200" dirty="0"/>
          </a:p>
          <a:p>
            <a:pPr marL="89297" lvl="1" indent="-89297">
              <a:buFont typeface="Arial" panose="020B0604020202020204" pitchFamily="34" charset="0"/>
              <a:buChar char="•"/>
            </a:pPr>
            <a:endParaRPr lang="en-US" sz="1200" dirty="0"/>
          </a:p>
        </p:txBody>
      </p:sp>
      <p:sp>
        <p:nvSpPr>
          <p:cNvPr id="9" name="TextBox 8"/>
          <p:cNvSpPr txBox="1"/>
          <p:nvPr/>
        </p:nvSpPr>
        <p:spPr>
          <a:xfrm>
            <a:off x="586740" y="3908740"/>
            <a:ext cx="6339840" cy="876300"/>
          </a:xfrm>
          <a:prstGeom prst="rect">
            <a:avLst/>
          </a:prstGeom>
          <a:solidFill>
            <a:schemeClr val="bg1">
              <a:lumMod val="95000"/>
            </a:schemeClr>
          </a:solidFill>
        </p:spPr>
        <p:txBody>
          <a:bodyPr wrap="square" rtlCol="0">
            <a:noAutofit/>
          </a:bodyPr>
          <a:lstStyle/>
          <a:p>
            <a:pPr marL="0" lvl="1"/>
            <a:r>
              <a:rPr lang="en-US" sz="1200" b="1" dirty="0"/>
              <a:t>Deployment</a:t>
            </a:r>
          </a:p>
          <a:p>
            <a:pPr marL="89297" lvl="1" indent="-89297">
              <a:buFont typeface="Arial" panose="020B0604020202020204" pitchFamily="34" charset="0"/>
              <a:buChar char="•"/>
            </a:pPr>
            <a:r>
              <a:rPr lang="en-US" sz="1200" dirty="0"/>
              <a:t>Assess deployment option (TBD)</a:t>
            </a:r>
          </a:p>
          <a:p>
            <a:pPr marL="89297" lvl="1" indent="-89297">
              <a:buFont typeface="Arial" panose="020B0604020202020204" pitchFamily="34" charset="0"/>
              <a:buChar char="•"/>
            </a:pPr>
            <a:r>
              <a:rPr lang="en-US" sz="1200" dirty="0"/>
              <a:t>Mentor business on new analytic/ analysis (TBD)</a:t>
            </a:r>
          </a:p>
          <a:p>
            <a:pPr marL="89297" lvl="1" indent="-89297">
              <a:buFont typeface="Arial" panose="020B0604020202020204" pitchFamily="34" charset="0"/>
              <a:buChar char="•"/>
            </a:pPr>
            <a:endParaRPr lang="en-US" sz="1200" dirty="0"/>
          </a:p>
          <a:p>
            <a:pPr marL="89297" lvl="1" indent="-89297">
              <a:buFont typeface="Arial" panose="020B0604020202020204" pitchFamily="34" charset="0"/>
              <a:buChar char="•"/>
            </a:pPr>
            <a:endParaRPr lang="en-US" sz="1200" dirty="0"/>
          </a:p>
          <a:p>
            <a:pPr marL="0" lvl="1"/>
            <a:endParaRPr lang="en-US" sz="1200" dirty="0"/>
          </a:p>
        </p:txBody>
      </p:sp>
      <p:sp>
        <p:nvSpPr>
          <p:cNvPr id="3" name="Rectangle 2"/>
          <p:cNvSpPr/>
          <p:nvPr/>
        </p:nvSpPr>
        <p:spPr>
          <a:xfrm>
            <a:off x="586740" y="3631741"/>
            <a:ext cx="2686954" cy="276999"/>
          </a:xfrm>
          <a:prstGeom prst="rect">
            <a:avLst/>
          </a:prstGeom>
        </p:spPr>
        <p:txBody>
          <a:bodyPr wrap="none">
            <a:spAutoFit/>
          </a:bodyPr>
          <a:lstStyle/>
          <a:p>
            <a:pPr marL="0" lvl="1"/>
            <a:r>
              <a:rPr lang="en-US" sz="1200" dirty="0"/>
              <a:t>Deliver tactics/ actions based on:</a:t>
            </a:r>
          </a:p>
        </p:txBody>
      </p:sp>
      <p:sp>
        <p:nvSpPr>
          <p:cNvPr id="10" name="Footer Placeholder 4"/>
          <p:cNvSpPr txBox="1">
            <a:spLocks/>
          </p:cNvSpPr>
          <p:nvPr/>
        </p:nvSpPr>
        <p:spPr>
          <a:xfrm>
            <a:off x="389760" y="4874148"/>
            <a:ext cx="3240000" cy="18553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chemeClr val="bg2">
                    <a:lumMod val="75000"/>
                  </a:schemeClr>
                </a:solidFill>
              </a:rPr>
              <a:t>© 2017 Think Big Analytics, Teradata</a:t>
            </a:r>
          </a:p>
        </p:txBody>
      </p:sp>
      <p:sp>
        <p:nvSpPr>
          <p:cNvPr id="4" name="Rectangle 3"/>
          <p:cNvSpPr/>
          <p:nvPr/>
        </p:nvSpPr>
        <p:spPr>
          <a:xfrm>
            <a:off x="8115300" y="109975"/>
            <a:ext cx="431940" cy="648218"/>
          </a:xfrm>
          <a:prstGeom prst="rect">
            <a:avLst/>
          </a:prstGeom>
          <a:solidFill>
            <a:schemeClr val="bg1">
              <a:lumMod val="85000"/>
              <a:alpha val="85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endParaRPr>
          </a:p>
        </p:txBody>
      </p:sp>
      <p:sp>
        <p:nvSpPr>
          <p:cNvPr id="11" name="Rectangle 10"/>
          <p:cNvSpPr/>
          <p:nvPr/>
        </p:nvSpPr>
        <p:spPr>
          <a:xfrm>
            <a:off x="8601991" y="109975"/>
            <a:ext cx="431940" cy="648218"/>
          </a:xfrm>
          <a:prstGeom prst="rect">
            <a:avLst/>
          </a:prstGeom>
          <a:solidFill>
            <a:schemeClr val="bg1">
              <a:lumMod val="85000"/>
              <a:alpha val="85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endParaRPr>
          </a:p>
        </p:txBody>
      </p:sp>
    </p:spTree>
    <p:extLst>
      <p:ext uri="{BB962C8B-B14F-4D97-AF65-F5344CB8AC3E}">
        <p14:creationId xmlns:p14="http://schemas.microsoft.com/office/powerpoint/2010/main" val="3724480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Rectangle 220"/>
          <p:cNvSpPr/>
          <p:nvPr/>
        </p:nvSpPr>
        <p:spPr>
          <a:xfrm>
            <a:off x="2290037" y="1840467"/>
            <a:ext cx="1520690" cy="15088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222" name="Rectangle 221"/>
          <p:cNvSpPr/>
          <p:nvPr/>
        </p:nvSpPr>
        <p:spPr>
          <a:xfrm>
            <a:off x="2440086" y="1987993"/>
            <a:ext cx="1220592" cy="1213813"/>
          </a:xfrm>
          <a:prstGeom prst="rect">
            <a:avLst/>
          </a:prstGeom>
          <a:solidFill>
            <a:schemeClr val="bg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223" name="Rectangle 222"/>
          <p:cNvSpPr/>
          <p:nvPr/>
        </p:nvSpPr>
        <p:spPr>
          <a:xfrm>
            <a:off x="3961674" y="1840467"/>
            <a:ext cx="2892290" cy="15088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226" name="TextBox 225"/>
          <p:cNvSpPr txBox="1"/>
          <p:nvPr/>
        </p:nvSpPr>
        <p:spPr>
          <a:xfrm>
            <a:off x="2290037" y="2456728"/>
            <a:ext cx="1520690" cy="263149"/>
          </a:xfrm>
          <a:prstGeom prst="rect">
            <a:avLst/>
          </a:prstGeom>
          <a:noFill/>
        </p:spPr>
        <p:txBody>
          <a:bodyPr wrap="square" lIns="91068" tIns="0" rIns="91068" bIns="0" rtlCol="0">
            <a:spAutoFit/>
          </a:bodyPr>
          <a:lstStyle/>
          <a:p>
            <a:pPr algn="ctr">
              <a:lnSpc>
                <a:spcPct val="95000"/>
              </a:lnSpc>
              <a:spcBef>
                <a:spcPts val="400"/>
              </a:spcBef>
              <a:defRPr/>
            </a:pPr>
            <a:r>
              <a:rPr kumimoji="0" lang="en-US" b="1" i="0" u="none" strike="noStrike" kern="0" cap="none" normalizeH="0" baseline="0" noProof="0" dirty="0">
                <a:ln>
                  <a:noFill/>
                </a:ln>
                <a:solidFill>
                  <a:schemeClr val="accent6">
                    <a:lumMod val="50000"/>
                  </a:schemeClr>
                </a:solidFill>
                <a:effectLst/>
                <a:uLnTx/>
                <a:uFillTx/>
              </a:rPr>
              <a:t>ALIGN</a:t>
            </a:r>
          </a:p>
        </p:txBody>
      </p:sp>
      <p:cxnSp>
        <p:nvCxnSpPr>
          <p:cNvPr id="6" name="Straight Connector 5"/>
          <p:cNvCxnSpPr/>
          <p:nvPr/>
        </p:nvCxnSpPr>
        <p:spPr>
          <a:xfrm>
            <a:off x="3810727" y="2615724"/>
            <a:ext cx="310522"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4" name="Rectangle 223"/>
          <p:cNvSpPr/>
          <p:nvPr/>
        </p:nvSpPr>
        <p:spPr>
          <a:xfrm>
            <a:off x="4121249" y="1987993"/>
            <a:ext cx="1220592" cy="1213813"/>
          </a:xfrm>
          <a:prstGeom prst="rect">
            <a:avLst/>
          </a:prstGeom>
          <a:solidFill>
            <a:srgbClr val="EC881D">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solidFill>
                <a:schemeClr val="bg1"/>
              </a:solidFill>
              <a:highlight>
                <a:srgbClr val="E79237"/>
              </a:highlight>
              <a:latin typeface="+mj-lt"/>
            </a:endParaRPr>
          </a:p>
        </p:txBody>
      </p:sp>
      <p:sp>
        <p:nvSpPr>
          <p:cNvPr id="225" name="Rectangle 224"/>
          <p:cNvSpPr/>
          <p:nvPr/>
        </p:nvSpPr>
        <p:spPr>
          <a:xfrm>
            <a:off x="5482365" y="1987993"/>
            <a:ext cx="1220592" cy="1213813"/>
          </a:xfrm>
          <a:prstGeom prst="rect">
            <a:avLst/>
          </a:prstGeom>
          <a:solidFill>
            <a:srgbClr val="EC881D">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solidFill>
                <a:schemeClr val="bg1"/>
              </a:solidFill>
              <a:highlight>
                <a:srgbClr val="E79237"/>
              </a:highlight>
              <a:latin typeface="+mj-lt"/>
            </a:endParaRPr>
          </a:p>
        </p:txBody>
      </p:sp>
      <p:sp>
        <p:nvSpPr>
          <p:cNvPr id="227" name="TextBox 226"/>
          <p:cNvSpPr txBox="1"/>
          <p:nvPr/>
        </p:nvSpPr>
        <p:spPr>
          <a:xfrm>
            <a:off x="3961674" y="2449657"/>
            <a:ext cx="1520690" cy="263149"/>
          </a:xfrm>
          <a:prstGeom prst="rect">
            <a:avLst/>
          </a:prstGeom>
          <a:noFill/>
        </p:spPr>
        <p:txBody>
          <a:bodyPr wrap="square" lIns="91068" tIns="0" rIns="91068" bIns="0" rtlCol="0">
            <a:spAutoFit/>
          </a:bodyPr>
          <a:lstStyle/>
          <a:p>
            <a:pPr algn="ctr">
              <a:lnSpc>
                <a:spcPct val="95000"/>
              </a:lnSpc>
              <a:spcBef>
                <a:spcPts val="400"/>
              </a:spcBef>
              <a:defRPr/>
            </a:pPr>
            <a:r>
              <a:rPr kumimoji="0" lang="en-US" b="1" i="0" u="none" strike="noStrike" kern="0" cap="none" normalizeH="0" baseline="0" noProof="0" dirty="0">
                <a:ln>
                  <a:noFill/>
                </a:ln>
                <a:solidFill>
                  <a:schemeClr val="bg1"/>
                </a:solidFill>
                <a:effectLst/>
                <a:uLnTx/>
                <a:uFillTx/>
              </a:rPr>
              <a:t>CREATE</a:t>
            </a:r>
          </a:p>
        </p:txBody>
      </p:sp>
      <p:sp>
        <p:nvSpPr>
          <p:cNvPr id="228" name="TextBox 227"/>
          <p:cNvSpPr txBox="1"/>
          <p:nvPr/>
        </p:nvSpPr>
        <p:spPr>
          <a:xfrm>
            <a:off x="5333274" y="2456728"/>
            <a:ext cx="1520690" cy="263149"/>
          </a:xfrm>
          <a:prstGeom prst="rect">
            <a:avLst/>
          </a:prstGeom>
          <a:noFill/>
        </p:spPr>
        <p:txBody>
          <a:bodyPr wrap="square" lIns="91068" tIns="0" rIns="91068" bIns="0" rtlCol="0">
            <a:spAutoFit/>
          </a:bodyPr>
          <a:lstStyle/>
          <a:p>
            <a:pPr algn="ctr">
              <a:lnSpc>
                <a:spcPct val="95000"/>
              </a:lnSpc>
              <a:spcBef>
                <a:spcPts val="400"/>
              </a:spcBef>
              <a:defRPr/>
            </a:pPr>
            <a:r>
              <a:rPr kumimoji="0" lang="en-US" b="1" i="0" u="none" strike="noStrike" kern="0" cap="none" normalizeH="0" baseline="0" noProof="0" dirty="0">
                <a:ln>
                  <a:noFill/>
                </a:ln>
                <a:solidFill>
                  <a:schemeClr val="bg1"/>
                </a:solidFill>
                <a:effectLst/>
                <a:uLnTx/>
                <a:uFillTx/>
              </a:rPr>
              <a:t>EVALUATE</a:t>
            </a:r>
          </a:p>
        </p:txBody>
      </p:sp>
      <p:cxnSp>
        <p:nvCxnSpPr>
          <p:cNvPr id="229" name="Straight Connector 228"/>
          <p:cNvCxnSpPr/>
          <p:nvPr/>
        </p:nvCxnSpPr>
        <p:spPr>
          <a:xfrm>
            <a:off x="6702956" y="2615724"/>
            <a:ext cx="92911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5333274" y="2615724"/>
            <a:ext cx="14909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1360921" y="2615724"/>
            <a:ext cx="929116" cy="0"/>
          </a:xfrm>
          <a:prstGeom prst="line">
            <a:avLst/>
          </a:prstGeom>
          <a:ln w="25400"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2057400" y="336872"/>
            <a:ext cx="5029202" cy="933163"/>
            <a:chOff x="2057399" y="602220"/>
            <a:chExt cx="5029202" cy="933163"/>
          </a:xfrm>
        </p:grpSpPr>
        <p:sp>
          <p:nvSpPr>
            <p:cNvPr id="234" name="TextBox 233"/>
            <p:cNvSpPr txBox="1"/>
            <p:nvPr/>
          </p:nvSpPr>
          <p:spPr>
            <a:xfrm>
              <a:off x="2290037" y="602220"/>
              <a:ext cx="4563927" cy="707886"/>
            </a:xfrm>
            <a:prstGeom prst="rect">
              <a:avLst/>
            </a:prstGeom>
            <a:noFill/>
          </p:spPr>
          <p:txBody>
            <a:bodyPr wrap="square" tIns="0" bIns="0" rtlCol="0">
              <a:spAutoFit/>
            </a:bodyPr>
            <a:lstStyle/>
            <a:p>
              <a:pPr algn="ctr">
                <a:lnSpc>
                  <a:spcPct val="95000"/>
                </a:lnSpc>
                <a:spcBef>
                  <a:spcPts val="400"/>
                </a:spcBef>
                <a:defRPr/>
              </a:pPr>
              <a:r>
                <a:rPr lang="en-US" sz="4800" b="1" kern="0" dirty="0">
                  <a:solidFill>
                    <a:schemeClr val="accent1"/>
                  </a:solidFill>
                </a:rPr>
                <a:t>RACE</a:t>
              </a:r>
            </a:p>
          </p:txBody>
        </p:sp>
        <p:sp>
          <p:nvSpPr>
            <p:cNvPr id="235" name="TextBox 234"/>
            <p:cNvSpPr txBox="1"/>
            <p:nvPr/>
          </p:nvSpPr>
          <p:spPr>
            <a:xfrm>
              <a:off x="2057399" y="1299421"/>
              <a:ext cx="5029202" cy="235962"/>
            </a:xfrm>
            <a:prstGeom prst="rect">
              <a:avLst/>
            </a:prstGeom>
            <a:noFill/>
          </p:spPr>
          <p:txBody>
            <a:bodyPr wrap="square" tIns="0" bIns="0" rtlCol="0">
              <a:spAutoFit/>
            </a:bodyPr>
            <a:lstStyle/>
            <a:p>
              <a:pPr algn="ctr">
                <a:lnSpc>
                  <a:spcPct val="95000"/>
                </a:lnSpc>
                <a:spcBef>
                  <a:spcPts val="400"/>
                </a:spcBef>
                <a:defRPr/>
              </a:pPr>
              <a:r>
                <a:rPr lang="en-US" sz="1600" kern="0" dirty="0">
                  <a:solidFill>
                    <a:schemeClr val="accent1"/>
                  </a:solidFill>
                </a:rPr>
                <a:t>RAPID ANALYTIC CONSULTING ENGAGEMENT</a:t>
              </a:r>
            </a:p>
          </p:txBody>
        </p:sp>
      </p:grpSp>
      <p:sp>
        <p:nvSpPr>
          <p:cNvPr id="236" name="TextBox 235"/>
          <p:cNvSpPr txBox="1"/>
          <p:nvPr/>
        </p:nvSpPr>
        <p:spPr>
          <a:xfrm>
            <a:off x="2442437" y="3503989"/>
            <a:ext cx="1218243" cy="208206"/>
          </a:xfrm>
          <a:prstGeom prst="rect">
            <a:avLst/>
          </a:prstGeom>
          <a:noFill/>
        </p:spPr>
        <p:txBody>
          <a:bodyPr wrap="square" lIns="91068" tIns="0" rIns="91068" bIns="0" rtlCol="0">
            <a:spAutoFit/>
          </a:bodyPr>
          <a:lstStyle/>
          <a:p>
            <a:pPr>
              <a:lnSpc>
                <a:spcPct val="95000"/>
              </a:lnSpc>
              <a:spcBef>
                <a:spcPts val="400"/>
              </a:spcBef>
              <a:defRPr/>
            </a:pPr>
            <a:r>
              <a:rPr lang="en-US" sz="1400" b="1" kern="0" dirty="0">
                <a:solidFill>
                  <a:schemeClr val="bg2">
                    <a:lumMod val="50000"/>
                  </a:schemeClr>
                </a:solidFill>
              </a:rPr>
              <a:t>WEEK 1</a:t>
            </a:r>
          </a:p>
        </p:txBody>
      </p:sp>
      <p:sp>
        <p:nvSpPr>
          <p:cNvPr id="237" name="TextBox 236"/>
          <p:cNvSpPr txBox="1"/>
          <p:nvPr/>
        </p:nvSpPr>
        <p:spPr>
          <a:xfrm>
            <a:off x="4121250" y="3503989"/>
            <a:ext cx="1212025" cy="208206"/>
          </a:xfrm>
          <a:prstGeom prst="rect">
            <a:avLst/>
          </a:prstGeom>
          <a:noFill/>
        </p:spPr>
        <p:txBody>
          <a:bodyPr wrap="square" lIns="91068" tIns="0" rIns="91068" bIns="0" rtlCol="0">
            <a:spAutoFit/>
          </a:bodyPr>
          <a:lstStyle/>
          <a:p>
            <a:pPr>
              <a:lnSpc>
                <a:spcPct val="95000"/>
              </a:lnSpc>
              <a:spcBef>
                <a:spcPts val="400"/>
              </a:spcBef>
              <a:defRPr/>
            </a:pPr>
            <a:r>
              <a:rPr lang="en-US" sz="1400" kern="0" dirty="0">
                <a:solidFill>
                  <a:schemeClr val="bg2">
                    <a:lumMod val="75000"/>
                  </a:schemeClr>
                </a:solidFill>
              </a:rPr>
              <a:t>WEEKS 2-5</a:t>
            </a:r>
          </a:p>
        </p:txBody>
      </p:sp>
      <p:sp>
        <p:nvSpPr>
          <p:cNvPr id="238" name="TextBox 237"/>
          <p:cNvSpPr txBox="1"/>
          <p:nvPr/>
        </p:nvSpPr>
        <p:spPr>
          <a:xfrm>
            <a:off x="5489541" y="3503989"/>
            <a:ext cx="1213416" cy="208206"/>
          </a:xfrm>
          <a:prstGeom prst="rect">
            <a:avLst/>
          </a:prstGeom>
          <a:noFill/>
        </p:spPr>
        <p:txBody>
          <a:bodyPr wrap="square" lIns="91068" tIns="0" rIns="91068" bIns="0" rtlCol="0">
            <a:spAutoFit/>
          </a:bodyPr>
          <a:lstStyle/>
          <a:p>
            <a:pPr>
              <a:lnSpc>
                <a:spcPct val="95000"/>
              </a:lnSpc>
              <a:spcBef>
                <a:spcPts val="400"/>
              </a:spcBef>
              <a:defRPr/>
            </a:pPr>
            <a:r>
              <a:rPr lang="en-US" sz="1400" kern="0" dirty="0">
                <a:solidFill>
                  <a:schemeClr val="bg2">
                    <a:lumMod val="75000"/>
                  </a:schemeClr>
                </a:solidFill>
              </a:rPr>
              <a:t>WEEK 6</a:t>
            </a:r>
          </a:p>
        </p:txBody>
      </p:sp>
      <p:cxnSp>
        <p:nvCxnSpPr>
          <p:cNvPr id="239" name="Straight Connector 238"/>
          <p:cNvCxnSpPr/>
          <p:nvPr/>
        </p:nvCxnSpPr>
        <p:spPr>
          <a:xfrm>
            <a:off x="2442436" y="3741786"/>
            <a:ext cx="122059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4121249" y="3741786"/>
            <a:ext cx="122059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5489540" y="3741786"/>
            <a:ext cx="122059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2" name="TextBox 241"/>
          <p:cNvSpPr txBox="1"/>
          <p:nvPr/>
        </p:nvSpPr>
        <p:spPr>
          <a:xfrm>
            <a:off x="2348533" y="3856451"/>
            <a:ext cx="1613142" cy="921021"/>
          </a:xfrm>
          <a:prstGeom prst="rect">
            <a:avLst/>
          </a:prstGeom>
          <a:noFill/>
        </p:spPr>
        <p:txBody>
          <a:bodyPr wrap="square" lIns="91068" tIns="0" rIns="91068" bIns="0" rtlCol="0">
            <a:spAutoFit/>
          </a:bodyPr>
          <a:lstStyle/>
          <a:p>
            <a:pPr>
              <a:lnSpc>
                <a:spcPct val="95000"/>
              </a:lnSpc>
              <a:spcBef>
                <a:spcPts val="400"/>
              </a:spcBef>
              <a:defRPr/>
            </a:pPr>
            <a:r>
              <a:rPr lang="en-US" sz="900" kern="0" dirty="0"/>
              <a:t>Assess/document use case(s), assess analytical maturity, etc. (i.e. Reduce churn, improve processes, increase visibility, reduce cost, enhance revenue)</a:t>
            </a:r>
          </a:p>
        </p:txBody>
      </p:sp>
      <p:grpSp>
        <p:nvGrpSpPr>
          <p:cNvPr id="15" name="Group 14"/>
          <p:cNvGrpSpPr/>
          <p:nvPr/>
        </p:nvGrpSpPr>
        <p:grpSpPr>
          <a:xfrm>
            <a:off x="2290037" y="1987418"/>
            <a:ext cx="1520690" cy="1213813"/>
            <a:chOff x="567346" y="3616738"/>
            <a:chExt cx="1520690" cy="1213813"/>
          </a:xfrm>
        </p:grpSpPr>
        <p:sp>
          <p:nvSpPr>
            <p:cNvPr id="243" name="Rectangle 242"/>
            <p:cNvSpPr/>
            <p:nvPr/>
          </p:nvSpPr>
          <p:spPr>
            <a:xfrm>
              <a:off x="717395" y="3616738"/>
              <a:ext cx="1220592" cy="1213813"/>
            </a:xfrm>
            <a:prstGeom prst="rect">
              <a:avLst/>
            </a:prstGeom>
            <a:solidFill>
              <a:srgbClr val="EC881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244" name="TextBox 243"/>
            <p:cNvSpPr txBox="1"/>
            <p:nvPr/>
          </p:nvSpPr>
          <p:spPr>
            <a:xfrm>
              <a:off x="567346" y="4085503"/>
              <a:ext cx="1520690" cy="263149"/>
            </a:xfrm>
            <a:prstGeom prst="rect">
              <a:avLst/>
            </a:prstGeom>
            <a:noFill/>
          </p:spPr>
          <p:txBody>
            <a:bodyPr wrap="square" tIns="0" bIns="0" rtlCol="0">
              <a:spAutoFit/>
            </a:bodyPr>
            <a:lstStyle/>
            <a:p>
              <a:pPr algn="ctr">
                <a:lnSpc>
                  <a:spcPct val="95000"/>
                </a:lnSpc>
                <a:spcBef>
                  <a:spcPts val="400"/>
                </a:spcBef>
                <a:defRPr/>
              </a:pPr>
              <a:r>
                <a:rPr kumimoji="0" lang="en-US" b="1" i="0" u="none" strike="noStrike" kern="0" cap="none" normalizeH="0" baseline="0" noProof="0" dirty="0">
                  <a:ln>
                    <a:noFill/>
                  </a:ln>
                  <a:solidFill>
                    <a:schemeClr val="bg1"/>
                  </a:solidFill>
                  <a:effectLst/>
                  <a:uLnTx/>
                  <a:uFillTx/>
                </a:rPr>
                <a:t>ALIGN</a:t>
              </a:r>
            </a:p>
          </p:txBody>
        </p:sp>
      </p:grpSp>
      <p:grpSp>
        <p:nvGrpSpPr>
          <p:cNvPr id="7" name="Group 6"/>
          <p:cNvGrpSpPr/>
          <p:nvPr/>
        </p:nvGrpSpPr>
        <p:grpSpPr>
          <a:xfrm>
            <a:off x="6985000" y="2195717"/>
            <a:ext cx="1934839" cy="1354246"/>
            <a:chOff x="6985000" y="2195717"/>
            <a:chExt cx="1934839" cy="1354246"/>
          </a:xfrm>
        </p:grpSpPr>
        <p:sp>
          <p:nvSpPr>
            <p:cNvPr id="39" name="Oval 38"/>
            <p:cNvSpPr/>
            <p:nvPr/>
          </p:nvSpPr>
          <p:spPr>
            <a:xfrm>
              <a:off x="7532413" y="2195717"/>
              <a:ext cx="840013" cy="840013"/>
            </a:xfrm>
            <a:prstGeom prst="ellipse">
              <a:avLst/>
            </a:prstGeom>
            <a:solidFill>
              <a:schemeClr val="accent6"/>
            </a:solidFill>
            <a:ln w="9525">
              <a:noFill/>
              <a:miter lim="800000"/>
              <a:headEnd/>
              <a:tailEnd/>
            </a:ln>
            <a:effectLst/>
          </p:spPr>
          <p:txBody>
            <a:bodyPr wrap="square" tIns="91440" bIns="91440" rtlCol="0" anchor="t">
              <a:prstTxWarp prst="textNoShape">
                <a:avLst/>
              </a:prstTxWarp>
              <a:noAutofit/>
            </a:bodyPr>
            <a:lstStyle/>
            <a:p>
              <a:pPr algn="ctr"/>
              <a:endParaRPr lang="en-US" kern="0" dirty="0">
                <a:solidFill>
                  <a:prstClr val="white"/>
                </a:solidFill>
              </a:endParaRPr>
            </a:p>
          </p:txBody>
        </p:sp>
        <p:sp>
          <p:nvSpPr>
            <p:cNvPr id="41" name="Rectangle 40"/>
            <p:cNvSpPr/>
            <p:nvPr/>
          </p:nvSpPr>
          <p:spPr>
            <a:xfrm>
              <a:off x="6985000" y="3157584"/>
              <a:ext cx="1934839" cy="392379"/>
            </a:xfrm>
            <a:prstGeom prst="rect">
              <a:avLst/>
            </a:prstGeom>
            <a:noFill/>
            <a:ln w="9525">
              <a:noFill/>
              <a:miter lim="800000"/>
              <a:headEnd/>
              <a:tailEnd/>
            </a:ln>
            <a:effectLst/>
          </p:spPr>
          <p:txBody>
            <a:bodyPr wrap="square" tIns="91440" bIns="91440" spcCol="0" rtlCol="0" anchor="ctr">
              <a:prstTxWarp prst="textNoShape">
                <a:avLst/>
              </a:prstTxWarp>
              <a:noAutofit/>
            </a:bodyPr>
            <a:lstStyle/>
            <a:p>
              <a:pPr algn="ctr">
                <a:lnSpc>
                  <a:spcPct val="95000"/>
                </a:lnSpc>
                <a:spcBef>
                  <a:spcPts val="400"/>
                </a:spcBef>
                <a:spcAft>
                  <a:spcPts val="500"/>
                </a:spcAft>
                <a:defRPr/>
              </a:pPr>
              <a:r>
                <a:rPr lang="en-US" sz="1400" b="1" kern="0" dirty="0">
                  <a:solidFill>
                    <a:schemeClr val="accent6"/>
                  </a:solidFill>
                </a:rPr>
                <a:t>OPERATIONALIZE</a:t>
              </a:r>
            </a:p>
          </p:txBody>
        </p:sp>
        <p:grpSp>
          <p:nvGrpSpPr>
            <p:cNvPr id="45" name="Group 940"/>
            <p:cNvGrpSpPr/>
            <p:nvPr/>
          </p:nvGrpSpPr>
          <p:grpSpPr>
            <a:xfrm>
              <a:off x="7714139" y="2393863"/>
              <a:ext cx="489196" cy="456358"/>
              <a:chOff x="0" y="0"/>
              <a:chExt cx="3301693" cy="2861182"/>
            </a:xfrm>
            <a:solidFill>
              <a:srgbClr val="FFFFFF"/>
            </a:solidFill>
          </p:grpSpPr>
          <p:sp>
            <p:nvSpPr>
              <p:cNvPr id="46" name="Shape 938"/>
              <p:cNvSpPr/>
              <p:nvPr/>
            </p:nvSpPr>
            <p:spPr>
              <a:xfrm>
                <a:off x="0" y="0"/>
                <a:ext cx="2272161" cy="2311911"/>
              </a:xfrm>
              <a:custGeom>
                <a:avLst/>
                <a:gdLst/>
                <a:ahLst/>
                <a:cxnLst>
                  <a:cxn ang="0">
                    <a:pos x="wd2" y="hd2"/>
                  </a:cxn>
                  <a:cxn ang="5400000">
                    <a:pos x="wd2" y="hd2"/>
                  </a:cxn>
                  <a:cxn ang="10800000">
                    <a:pos x="wd2" y="hd2"/>
                  </a:cxn>
                  <a:cxn ang="16200000">
                    <a:pos x="wd2" y="hd2"/>
                  </a:cxn>
                </a:cxnLst>
                <a:rect l="0" t="0" r="r" b="b"/>
                <a:pathLst>
                  <a:path w="21600" h="21600" extrusionOk="0">
                    <a:moveTo>
                      <a:pt x="12558" y="11443"/>
                    </a:moveTo>
                    <a:lnTo>
                      <a:pt x="12558" y="11680"/>
                    </a:lnTo>
                    <a:lnTo>
                      <a:pt x="16058" y="16089"/>
                    </a:lnTo>
                    <a:lnTo>
                      <a:pt x="12558" y="20153"/>
                    </a:lnTo>
                    <a:lnTo>
                      <a:pt x="12558" y="20391"/>
                    </a:lnTo>
                    <a:lnTo>
                      <a:pt x="18061" y="20391"/>
                    </a:lnTo>
                    <a:cubicBezTo>
                      <a:pt x="18061" y="19954"/>
                      <a:pt x="18100" y="19526"/>
                      <a:pt x="18194" y="19112"/>
                    </a:cubicBezTo>
                    <a:cubicBezTo>
                      <a:pt x="17991" y="19135"/>
                      <a:pt x="17796" y="19158"/>
                      <a:pt x="17554" y="19158"/>
                    </a:cubicBezTo>
                    <a:lnTo>
                      <a:pt x="14101" y="19158"/>
                    </a:lnTo>
                    <a:lnTo>
                      <a:pt x="17243" y="15507"/>
                    </a:lnTo>
                    <a:lnTo>
                      <a:pt x="14475" y="12009"/>
                    </a:lnTo>
                    <a:lnTo>
                      <a:pt x="17578" y="12009"/>
                    </a:lnTo>
                    <a:cubicBezTo>
                      <a:pt x="18038" y="12009"/>
                      <a:pt x="18373" y="12055"/>
                      <a:pt x="18568" y="12162"/>
                    </a:cubicBezTo>
                    <a:cubicBezTo>
                      <a:pt x="18770" y="12277"/>
                      <a:pt x="18942" y="12438"/>
                      <a:pt x="19074" y="12675"/>
                    </a:cubicBezTo>
                    <a:cubicBezTo>
                      <a:pt x="19184" y="12913"/>
                      <a:pt x="19269" y="13242"/>
                      <a:pt x="19293" y="13693"/>
                    </a:cubicBezTo>
                    <a:lnTo>
                      <a:pt x="19558" y="13693"/>
                    </a:lnTo>
                    <a:lnTo>
                      <a:pt x="19378" y="11443"/>
                    </a:lnTo>
                    <a:lnTo>
                      <a:pt x="12558" y="11443"/>
                    </a:lnTo>
                    <a:close/>
                    <a:moveTo>
                      <a:pt x="15504" y="1140"/>
                    </a:moveTo>
                    <a:lnTo>
                      <a:pt x="15528" y="6001"/>
                    </a:lnTo>
                    <a:lnTo>
                      <a:pt x="16323" y="6001"/>
                    </a:lnTo>
                    <a:lnTo>
                      <a:pt x="16323" y="0"/>
                    </a:lnTo>
                    <a:lnTo>
                      <a:pt x="15621" y="0"/>
                    </a:lnTo>
                    <a:cubicBezTo>
                      <a:pt x="15504" y="260"/>
                      <a:pt x="15044" y="819"/>
                      <a:pt x="14850" y="972"/>
                    </a:cubicBezTo>
                    <a:lnTo>
                      <a:pt x="14850" y="1745"/>
                    </a:lnTo>
                    <a:cubicBezTo>
                      <a:pt x="15177" y="1531"/>
                      <a:pt x="15333" y="1378"/>
                      <a:pt x="15504" y="1140"/>
                    </a:cubicBezTo>
                    <a:close/>
                    <a:moveTo>
                      <a:pt x="18895" y="6070"/>
                    </a:moveTo>
                    <a:cubicBezTo>
                      <a:pt x="19908" y="6070"/>
                      <a:pt x="20150" y="5679"/>
                      <a:pt x="20150" y="4600"/>
                    </a:cubicBezTo>
                    <a:lnTo>
                      <a:pt x="20150" y="1470"/>
                    </a:lnTo>
                    <a:cubicBezTo>
                      <a:pt x="20150" y="390"/>
                      <a:pt x="19885" y="0"/>
                      <a:pt x="18895" y="0"/>
                    </a:cubicBezTo>
                    <a:cubicBezTo>
                      <a:pt x="17882" y="0"/>
                      <a:pt x="17640" y="390"/>
                      <a:pt x="17640" y="1470"/>
                    </a:cubicBezTo>
                    <a:lnTo>
                      <a:pt x="17640" y="4600"/>
                    </a:lnTo>
                    <a:cubicBezTo>
                      <a:pt x="17640" y="5656"/>
                      <a:pt x="17882" y="6070"/>
                      <a:pt x="18895" y="6070"/>
                    </a:cubicBezTo>
                    <a:close/>
                    <a:moveTo>
                      <a:pt x="18435" y="1317"/>
                    </a:moveTo>
                    <a:cubicBezTo>
                      <a:pt x="18435" y="949"/>
                      <a:pt x="18435" y="559"/>
                      <a:pt x="18895" y="559"/>
                    </a:cubicBezTo>
                    <a:cubicBezTo>
                      <a:pt x="19355" y="559"/>
                      <a:pt x="19355" y="926"/>
                      <a:pt x="19355" y="1317"/>
                    </a:cubicBezTo>
                    <a:lnTo>
                      <a:pt x="19355" y="4730"/>
                    </a:lnTo>
                    <a:cubicBezTo>
                      <a:pt x="19355" y="5098"/>
                      <a:pt x="19355" y="5488"/>
                      <a:pt x="18895" y="5488"/>
                    </a:cubicBezTo>
                    <a:cubicBezTo>
                      <a:pt x="18435" y="5488"/>
                      <a:pt x="18435" y="5121"/>
                      <a:pt x="18435" y="4730"/>
                    </a:cubicBezTo>
                    <a:lnTo>
                      <a:pt x="18435" y="1317"/>
                    </a:lnTo>
                    <a:close/>
                    <a:moveTo>
                      <a:pt x="12605" y="6070"/>
                    </a:moveTo>
                    <a:cubicBezTo>
                      <a:pt x="13618" y="6070"/>
                      <a:pt x="13860" y="5679"/>
                      <a:pt x="13860" y="4600"/>
                    </a:cubicBezTo>
                    <a:lnTo>
                      <a:pt x="13860" y="1470"/>
                    </a:lnTo>
                    <a:cubicBezTo>
                      <a:pt x="13860" y="390"/>
                      <a:pt x="13595" y="0"/>
                      <a:pt x="12605" y="0"/>
                    </a:cubicBezTo>
                    <a:cubicBezTo>
                      <a:pt x="11615" y="0"/>
                      <a:pt x="11350" y="390"/>
                      <a:pt x="11350" y="1470"/>
                    </a:cubicBezTo>
                    <a:lnTo>
                      <a:pt x="11350" y="4600"/>
                    </a:lnTo>
                    <a:cubicBezTo>
                      <a:pt x="11350" y="5656"/>
                      <a:pt x="11591" y="6070"/>
                      <a:pt x="12605" y="6070"/>
                    </a:cubicBezTo>
                    <a:close/>
                    <a:moveTo>
                      <a:pt x="12145" y="1317"/>
                    </a:moveTo>
                    <a:cubicBezTo>
                      <a:pt x="12145" y="949"/>
                      <a:pt x="12145" y="559"/>
                      <a:pt x="12605" y="559"/>
                    </a:cubicBezTo>
                    <a:cubicBezTo>
                      <a:pt x="13064" y="559"/>
                      <a:pt x="13064" y="926"/>
                      <a:pt x="13064" y="1317"/>
                    </a:cubicBezTo>
                    <a:lnTo>
                      <a:pt x="13064" y="4730"/>
                    </a:lnTo>
                    <a:cubicBezTo>
                      <a:pt x="13064" y="5098"/>
                      <a:pt x="13064" y="5488"/>
                      <a:pt x="12605" y="5488"/>
                    </a:cubicBezTo>
                    <a:cubicBezTo>
                      <a:pt x="12145" y="5488"/>
                      <a:pt x="12145" y="5121"/>
                      <a:pt x="12145" y="4730"/>
                    </a:cubicBezTo>
                    <a:lnTo>
                      <a:pt x="12145" y="1317"/>
                    </a:lnTo>
                    <a:close/>
                    <a:moveTo>
                      <a:pt x="6072" y="1140"/>
                    </a:moveTo>
                    <a:lnTo>
                      <a:pt x="6096" y="6001"/>
                    </a:lnTo>
                    <a:lnTo>
                      <a:pt x="6883" y="6001"/>
                    </a:lnTo>
                    <a:lnTo>
                      <a:pt x="6883" y="0"/>
                    </a:lnTo>
                    <a:lnTo>
                      <a:pt x="6181" y="0"/>
                    </a:lnTo>
                    <a:cubicBezTo>
                      <a:pt x="6072" y="260"/>
                      <a:pt x="5612" y="819"/>
                      <a:pt x="5410" y="972"/>
                    </a:cubicBezTo>
                    <a:lnTo>
                      <a:pt x="5410" y="1745"/>
                    </a:lnTo>
                    <a:cubicBezTo>
                      <a:pt x="5737" y="1531"/>
                      <a:pt x="5893" y="1378"/>
                      <a:pt x="6072" y="1140"/>
                    </a:cubicBezTo>
                    <a:close/>
                    <a:moveTo>
                      <a:pt x="1317" y="13433"/>
                    </a:moveTo>
                    <a:cubicBezTo>
                      <a:pt x="1037" y="13479"/>
                      <a:pt x="904" y="13540"/>
                      <a:pt x="725" y="13716"/>
                    </a:cubicBezTo>
                    <a:cubicBezTo>
                      <a:pt x="507" y="13908"/>
                      <a:pt x="374" y="14122"/>
                      <a:pt x="242" y="14428"/>
                    </a:cubicBezTo>
                    <a:cubicBezTo>
                      <a:pt x="195" y="14535"/>
                      <a:pt x="133" y="14727"/>
                      <a:pt x="109" y="14834"/>
                    </a:cubicBezTo>
                    <a:lnTo>
                      <a:pt x="86" y="14880"/>
                    </a:lnTo>
                    <a:lnTo>
                      <a:pt x="242" y="14880"/>
                    </a:lnTo>
                    <a:lnTo>
                      <a:pt x="304" y="14795"/>
                    </a:lnTo>
                    <a:cubicBezTo>
                      <a:pt x="437" y="14581"/>
                      <a:pt x="616" y="14382"/>
                      <a:pt x="748" y="14298"/>
                    </a:cubicBezTo>
                    <a:cubicBezTo>
                      <a:pt x="920" y="14191"/>
                      <a:pt x="1146" y="14145"/>
                      <a:pt x="1450" y="14145"/>
                    </a:cubicBezTo>
                    <a:lnTo>
                      <a:pt x="1559" y="14145"/>
                    </a:lnTo>
                    <a:cubicBezTo>
                      <a:pt x="1536" y="14405"/>
                      <a:pt x="1520" y="14688"/>
                      <a:pt x="1497" y="14949"/>
                    </a:cubicBezTo>
                    <a:cubicBezTo>
                      <a:pt x="1426" y="15791"/>
                      <a:pt x="1426" y="15806"/>
                      <a:pt x="1411" y="16028"/>
                    </a:cubicBezTo>
                    <a:cubicBezTo>
                      <a:pt x="1294" y="16655"/>
                      <a:pt x="1208" y="16908"/>
                      <a:pt x="943" y="17275"/>
                    </a:cubicBezTo>
                    <a:cubicBezTo>
                      <a:pt x="702" y="17605"/>
                      <a:pt x="663" y="17689"/>
                      <a:pt x="639" y="17842"/>
                    </a:cubicBezTo>
                    <a:cubicBezTo>
                      <a:pt x="616" y="18056"/>
                      <a:pt x="725" y="18247"/>
                      <a:pt x="943" y="18316"/>
                    </a:cubicBezTo>
                    <a:cubicBezTo>
                      <a:pt x="1052" y="18339"/>
                      <a:pt x="1161" y="18355"/>
                      <a:pt x="1255" y="18293"/>
                    </a:cubicBezTo>
                    <a:cubicBezTo>
                      <a:pt x="1364" y="18247"/>
                      <a:pt x="1497" y="18102"/>
                      <a:pt x="1582" y="17926"/>
                    </a:cubicBezTo>
                    <a:cubicBezTo>
                      <a:pt x="1738" y="17627"/>
                      <a:pt x="1894" y="16778"/>
                      <a:pt x="2003" y="15768"/>
                    </a:cubicBezTo>
                    <a:cubicBezTo>
                      <a:pt x="2003" y="15683"/>
                      <a:pt x="2112" y="14191"/>
                      <a:pt x="2112" y="14145"/>
                    </a:cubicBezTo>
                    <a:lnTo>
                      <a:pt x="3406" y="14145"/>
                    </a:lnTo>
                    <a:cubicBezTo>
                      <a:pt x="3321" y="14727"/>
                      <a:pt x="3274" y="15316"/>
                      <a:pt x="3212" y="15898"/>
                    </a:cubicBezTo>
                    <a:cubicBezTo>
                      <a:pt x="3188" y="16089"/>
                      <a:pt x="3188" y="16778"/>
                      <a:pt x="3212" y="16954"/>
                    </a:cubicBezTo>
                    <a:cubicBezTo>
                      <a:pt x="3258" y="17474"/>
                      <a:pt x="3321" y="17796"/>
                      <a:pt x="3500" y="17987"/>
                    </a:cubicBezTo>
                    <a:cubicBezTo>
                      <a:pt x="3632" y="18163"/>
                      <a:pt x="3781" y="18270"/>
                      <a:pt x="3983" y="18316"/>
                    </a:cubicBezTo>
                    <a:cubicBezTo>
                      <a:pt x="4069" y="18339"/>
                      <a:pt x="4248" y="18339"/>
                      <a:pt x="4334" y="18316"/>
                    </a:cubicBezTo>
                    <a:cubicBezTo>
                      <a:pt x="4490" y="18270"/>
                      <a:pt x="4638" y="18186"/>
                      <a:pt x="4771" y="18056"/>
                    </a:cubicBezTo>
                    <a:cubicBezTo>
                      <a:pt x="4950" y="17880"/>
                      <a:pt x="5059" y="17689"/>
                      <a:pt x="5145" y="17367"/>
                    </a:cubicBezTo>
                    <a:cubicBezTo>
                      <a:pt x="5168" y="17237"/>
                      <a:pt x="5238" y="16977"/>
                      <a:pt x="5238" y="16931"/>
                    </a:cubicBezTo>
                    <a:lnTo>
                      <a:pt x="5082" y="16931"/>
                    </a:lnTo>
                    <a:cubicBezTo>
                      <a:pt x="5059" y="17061"/>
                      <a:pt x="5036" y="17107"/>
                      <a:pt x="5012" y="17145"/>
                    </a:cubicBezTo>
                    <a:cubicBezTo>
                      <a:pt x="4950" y="17298"/>
                      <a:pt x="4841" y="17406"/>
                      <a:pt x="4685" y="17451"/>
                    </a:cubicBezTo>
                    <a:cubicBezTo>
                      <a:pt x="4490" y="17513"/>
                      <a:pt x="4287" y="17474"/>
                      <a:pt x="4116" y="17383"/>
                    </a:cubicBezTo>
                    <a:cubicBezTo>
                      <a:pt x="3960" y="17275"/>
                      <a:pt x="3851" y="17107"/>
                      <a:pt x="3804" y="16847"/>
                    </a:cubicBezTo>
                    <a:cubicBezTo>
                      <a:pt x="3757" y="15936"/>
                      <a:pt x="3874" y="15033"/>
                      <a:pt x="4007" y="14145"/>
                    </a:cubicBezTo>
                    <a:lnTo>
                      <a:pt x="5254" y="14145"/>
                    </a:lnTo>
                    <a:lnTo>
                      <a:pt x="5254" y="13410"/>
                    </a:lnTo>
                    <a:cubicBezTo>
                      <a:pt x="4116" y="13410"/>
                      <a:pt x="2970" y="13410"/>
                      <a:pt x="1801" y="13410"/>
                    </a:cubicBezTo>
                    <a:cubicBezTo>
                      <a:pt x="1426" y="13410"/>
                      <a:pt x="1364" y="13433"/>
                      <a:pt x="1317" y="13433"/>
                    </a:cubicBezTo>
                    <a:close/>
                    <a:moveTo>
                      <a:pt x="20922" y="7555"/>
                    </a:moveTo>
                    <a:lnTo>
                      <a:pt x="10071" y="7555"/>
                    </a:lnTo>
                    <a:cubicBezTo>
                      <a:pt x="9697" y="7555"/>
                      <a:pt x="9393" y="7861"/>
                      <a:pt x="9393" y="8228"/>
                    </a:cubicBezTo>
                    <a:lnTo>
                      <a:pt x="9393" y="15423"/>
                    </a:lnTo>
                    <a:lnTo>
                      <a:pt x="5870" y="7945"/>
                    </a:lnTo>
                    <a:cubicBezTo>
                      <a:pt x="5761" y="7708"/>
                      <a:pt x="5519" y="7555"/>
                      <a:pt x="5254" y="7555"/>
                    </a:cubicBezTo>
                    <a:lnTo>
                      <a:pt x="678" y="7555"/>
                    </a:lnTo>
                    <a:cubicBezTo>
                      <a:pt x="304" y="7555"/>
                      <a:pt x="0" y="7861"/>
                      <a:pt x="0" y="8228"/>
                    </a:cubicBezTo>
                    <a:cubicBezTo>
                      <a:pt x="0" y="8596"/>
                      <a:pt x="304" y="8894"/>
                      <a:pt x="678" y="8894"/>
                    </a:cubicBezTo>
                    <a:lnTo>
                      <a:pt x="4817" y="8894"/>
                    </a:lnTo>
                    <a:lnTo>
                      <a:pt x="9440" y="18791"/>
                    </a:lnTo>
                    <a:lnTo>
                      <a:pt x="10757" y="21600"/>
                    </a:lnTo>
                    <a:lnTo>
                      <a:pt x="10757" y="8894"/>
                    </a:lnTo>
                    <a:lnTo>
                      <a:pt x="20922" y="8894"/>
                    </a:lnTo>
                    <a:cubicBezTo>
                      <a:pt x="21296" y="8894"/>
                      <a:pt x="21600" y="8596"/>
                      <a:pt x="21600" y="8228"/>
                    </a:cubicBezTo>
                    <a:cubicBezTo>
                      <a:pt x="21600" y="7861"/>
                      <a:pt x="21296" y="7555"/>
                      <a:pt x="20922" y="7555"/>
                    </a:cubicBezTo>
                    <a:close/>
                    <a:moveTo>
                      <a:pt x="3165" y="6070"/>
                    </a:moveTo>
                    <a:cubicBezTo>
                      <a:pt x="4178" y="6070"/>
                      <a:pt x="4420" y="5679"/>
                      <a:pt x="4420" y="4600"/>
                    </a:cubicBezTo>
                    <a:lnTo>
                      <a:pt x="4420" y="1470"/>
                    </a:lnTo>
                    <a:cubicBezTo>
                      <a:pt x="4420" y="390"/>
                      <a:pt x="4155" y="0"/>
                      <a:pt x="3165" y="0"/>
                    </a:cubicBezTo>
                    <a:cubicBezTo>
                      <a:pt x="2175" y="0"/>
                      <a:pt x="1910" y="390"/>
                      <a:pt x="1910" y="1470"/>
                    </a:cubicBezTo>
                    <a:lnTo>
                      <a:pt x="1910" y="4600"/>
                    </a:lnTo>
                    <a:cubicBezTo>
                      <a:pt x="1910" y="5656"/>
                      <a:pt x="2151" y="6070"/>
                      <a:pt x="3165" y="6070"/>
                    </a:cubicBezTo>
                    <a:close/>
                    <a:moveTo>
                      <a:pt x="2705" y="1317"/>
                    </a:moveTo>
                    <a:cubicBezTo>
                      <a:pt x="2705" y="949"/>
                      <a:pt x="2705" y="559"/>
                      <a:pt x="3165" y="559"/>
                    </a:cubicBezTo>
                    <a:cubicBezTo>
                      <a:pt x="3632" y="559"/>
                      <a:pt x="3632" y="926"/>
                      <a:pt x="3632" y="1317"/>
                    </a:cubicBezTo>
                    <a:lnTo>
                      <a:pt x="3632" y="4730"/>
                    </a:lnTo>
                    <a:cubicBezTo>
                      <a:pt x="3632" y="5098"/>
                      <a:pt x="3632" y="5488"/>
                      <a:pt x="3165" y="5488"/>
                    </a:cubicBezTo>
                    <a:cubicBezTo>
                      <a:pt x="2705" y="5488"/>
                      <a:pt x="2705" y="5121"/>
                      <a:pt x="2705" y="4730"/>
                    </a:cubicBezTo>
                    <a:lnTo>
                      <a:pt x="2705" y="1317"/>
                    </a:lnTo>
                    <a:close/>
                    <a:moveTo>
                      <a:pt x="9455" y="6070"/>
                    </a:moveTo>
                    <a:cubicBezTo>
                      <a:pt x="10469" y="6070"/>
                      <a:pt x="10710" y="5679"/>
                      <a:pt x="10710" y="4600"/>
                    </a:cubicBezTo>
                    <a:lnTo>
                      <a:pt x="10710" y="1470"/>
                    </a:lnTo>
                    <a:cubicBezTo>
                      <a:pt x="10710" y="390"/>
                      <a:pt x="10445" y="0"/>
                      <a:pt x="9455" y="0"/>
                    </a:cubicBezTo>
                    <a:cubicBezTo>
                      <a:pt x="8465" y="0"/>
                      <a:pt x="8208" y="390"/>
                      <a:pt x="8208" y="1470"/>
                    </a:cubicBezTo>
                    <a:lnTo>
                      <a:pt x="8208" y="4600"/>
                    </a:lnTo>
                    <a:cubicBezTo>
                      <a:pt x="8208" y="5656"/>
                      <a:pt x="8450" y="6070"/>
                      <a:pt x="9455" y="6070"/>
                    </a:cubicBezTo>
                    <a:close/>
                    <a:moveTo>
                      <a:pt x="8995" y="1317"/>
                    </a:moveTo>
                    <a:cubicBezTo>
                      <a:pt x="8995" y="949"/>
                      <a:pt x="8995" y="559"/>
                      <a:pt x="9455" y="559"/>
                    </a:cubicBezTo>
                    <a:cubicBezTo>
                      <a:pt x="9923" y="559"/>
                      <a:pt x="9923" y="926"/>
                      <a:pt x="9923" y="1317"/>
                    </a:cubicBezTo>
                    <a:lnTo>
                      <a:pt x="9923" y="4730"/>
                    </a:lnTo>
                    <a:cubicBezTo>
                      <a:pt x="9923" y="5098"/>
                      <a:pt x="9923" y="5488"/>
                      <a:pt x="9455" y="5488"/>
                    </a:cubicBezTo>
                    <a:cubicBezTo>
                      <a:pt x="8995" y="5488"/>
                      <a:pt x="8995" y="5121"/>
                      <a:pt x="8995" y="4730"/>
                    </a:cubicBezTo>
                    <a:lnTo>
                      <a:pt x="8995" y="1317"/>
                    </a:lnTo>
                    <a:close/>
                  </a:path>
                </a:pathLst>
              </a:custGeom>
              <a:grpFill/>
              <a:ln w="12700" cap="flat">
                <a:noFill/>
                <a:miter lim="400000"/>
              </a:ln>
              <a:effectLst/>
            </p:spPr>
            <p:txBody>
              <a:bodyPr wrap="square" lIns="91439" tIns="91439" rIns="91439" bIns="91439" numCol="1" anchor="ctr">
                <a:noAutofit/>
              </a:bodyPr>
              <a:lstStyle/>
              <a:p>
                <a:pPr defTabSz="208163">
                  <a:defRPr sz="1800">
                    <a:solidFill>
                      <a:srgbClr val="3C3C3B"/>
                    </a:solidFill>
                    <a:latin typeface="Century Gothic"/>
                    <a:ea typeface="Century Gothic"/>
                    <a:cs typeface="Century Gothic"/>
                    <a:sym typeface="Century Gothic"/>
                  </a:defRPr>
                </a:pPr>
                <a:endParaRPr sz="1400"/>
              </a:p>
            </p:txBody>
          </p:sp>
          <p:sp>
            <p:nvSpPr>
              <p:cNvPr id="47" name="Shape 939"/>
              <p:cNvSpPr/>
              <p:nvPr/>
            </p:nvSpPr>
            <p:spPr>
              <a:xfrm>
                <a:off x="1963566" y="1521343"/>
                <a:ext cx="1338128" cy="1339840"/>
              </a:xfrm>
              <a:custGeom>
                <a:avLst/>
                <a:gdLst/>
                <a:ahLst/>
                <a:cxnLst>
                  <a:cxn ang="0">
                    <a:pos x="wd2" y="hd2"/>
                  </a:cxn>
                  <a:cxn ang="5400000">
                    <a:pos x="wd2" y="hd2"/>
                  </a:cxn>
                  <a:cxn ang="10800000">
                    <a:pos x="wd2" y="hd2"/>
                  </a:cxn>
                  <a:cxn ang="16200000">
                    <a:pos x="wd2" y="hd2"/>
                  </a:cxn>
                </a:cxnLst>
                <a:rect l="0" t="0" r="r" b="b"/>
                <a:pathLst>
                  <a:path w="20210" h="21600" extrusionOk="0">
                    <a:moveTo>
                      <a:pt x="18459" y="4653"/>
                    </a:moveTo>
                    <a:lnTo>
                      <a:pt x="17159" y="6715"/>
                    </a:lnTo>
                    <a:cubicBezTo>
                      <a:pt x="17902" y="8169"/>
                      <a:pt x="18212" y="9809"/>
                      <a:pt x="18075" y="11527"/>
                    </a:cubicBezTo>
                    <a:cubicBezTo>
                      <a:pt x="17902" y="13801"/>
                      <a:pt x="16886" y="15850"/>
                      <a:pt x="15239" y="17304"/>
                    </a:cubicBezTo>
                    <a:cubicBezTo>
                      <a:pt x="13815" y="18573"/>
                      <a:pt x="11994" y="19287"/>
                      <a:pt x="10136" y="19287"/>
                    </a:cubicBezTo>
                    <a:cubicBezTo>
                      <a:pt x="7758" y="19287"/>
                      <a:pt x="5529" y="18163"/>
                      <a:pt x="3993" y="16220"/>
                    </a:cubicBezTo>
                    <a:cubicBezTo>
                      <a:pt x="1157" y="12598"/>
                      <a:pt x="1615" y="7231"/>
                      <a:pt x="4996" y="4217"/>
                    </a:cubicBezTo>
                    <a:cubicBezTo>
                      <a:pt x="6433" y="2948"/>
                      <a:pt x="8254" y="2234"/>
                      <a:pt x="10099" y="2234"/>
                    </a:cubicBezTo>
                    <a:cubicBezTo>
                      <a:pt x="11920" y="2234"/>
                      <a:pt x="13666" y="2908"/>
                      <a:pt x="15066" y="4098"/>
                    </a:cubicBezTo>
                    <a:lnTo>
                      <a:pt x="17196" y="3093"/>
                    </a:lnTo>
                    <a:cubicBezTo>
                      <a:pt x="15313" y="1110"/>
                      <a:pt x="12762" y="0"/>
                      <a:pt x="10099" y="0"/>
                    </a:cubicBezTo>
                    <a:cubicBezTo>
                      <a:pt x="7734" y="0"/>
                      <a:pt x="5455" y="886"/>
                      <a:pt x="3634" y="2498"/>
                    </a:cubicBezTo>
                    <a:cubicBezTo>
                      <a:pt x="-664" y="6306"/>
                      <a:pt x="-1221" y="13127"/>
                      <a:pt x="2346" y="17714"/>
                    </a:cubicBezTo>
                    <a:cubicBezTo>
                      <a:pt x="4266" y="20172"/>
                      <a:pt x="7102" y="21600"/>
                      <a:pt x="10099" y="21600"/>
                    </a:cubicBezTo>
                    <a:cubicBezTo>
                      <a:pt x="12477" y="21600"/>
                      <a:pt x="14756" y="20701"/>
                      <a:pt x="16564" y="19102"/>
                    </a:cubicBezTo>
                    <a:cubicBezTo>
                      <a:pt x="18633" y="17224"/>
                      <a:pt x="19921" y="14660"/>
                      <a:pt x="20168" y="11778"/>
                    </a:cubicBezTo>
                    <a:cubicBezTo>
                      <a:pt x="20379" y="9174"/>
                      <a:pt x="19785" y="6715"/>
                      <a:pt x="18459" y="4653"/>
                    </a:cubicBezTo>
                    <a:close/>
                    <a:moveTo>
                      <a:pt x="8316" y="8421"/>
                    </a:moveTo>
                    <a:cubicBezTo>
                      <a:pt x="7139" y="9465"/>
                      <a:pt x="6953" y="11368"/>
                      <a:pt x="7969" y="12637"/>
                    </a:cubicBezTo>
                    <a:cubicBezTo>
                      <a:pt x="8947" y="13906"/>
                      <a:pt x="10731" y="14092"/>
                      <a:pt x="11920" y="13021"/>
                    </a:cubicBezTo>
                    <a:cubicBezTo>
                      <a:pt x="12242" y="12756"/>
                      <a:pt x="12440" y="12413"/>
                      <a:pt x="12626" y="12082"/>
                    </a:cubicBezTo>
                    <a:lnTo>
                      <a:pt x="17865" y="3794"/>
                    </a:lnTo>
                    <a:lnTo>
                      <a:pt x="9158" y="7905"/>
                    </a:lnTo>
                    <a:cubicBezTo>
                      <a:pt x="8885" y="8011"/>
                      <a:pt x="8563" y="8196"/>
                      <a:pt x="8316" y="8421"/>
                    </a:cubicBezTo>
                    <a:close/>
                  </a:path>
                </a:pathLst>
              </a:custGeom>
              <a:grpFill/>
              <a:ln w="12700" cap="flat">
                <a:noFill/>
                <a:miter lim="400000"/>
              </a:ln>
              <a:effectLst/>
            </p:spPr>
            <p:txBody>
              <a:bodyPr wrap="square" lIns="91439" tIns="91439" rIns="91439" bIns="91439" numCol="1" anchor="ctr">
                <a:noAutofit/>
              </a:bodyPr>
              <a:lstStyle/>
              <a:p>
                <a:pPr defTabSz="208163">
                  <a:defRPr sz="1800">
                    <a:solidFill>
                      <a:srgbClr val="3C3C3B"/>
                    </a:solidFill>
                    <a:latin typeface="Century Gothic"/>
                    <a:ea typeface="Century Gothic"/>
                    <a:cs typeface="Century Gothic"/>
                    <a:sym typeface="Century Gothic"/>
                  </a:defRPr>
                </a:pPr>
                <a:endParaRPr sz="1400"/>
              </a:p>
            </p:txBody>
          </p:sp>
        </p:grpSp>
      </p:grpSp>
      <p:grpSp>
        <p:nvGrpSpPr>
          <p:cNvPr id="11" name="Group 10"/>
          <p:cNvGrpSpPr/>
          <p:nvPr/>
        </p:nvGrpSpPr>
        <p:grpSpPr>
          <a:xfrm>
            <a:off x="217742" y="2195718"/>
            <a:ext cx="1955683" cy="1796502"/>
            <a:chOff x="217712" y="2195717"/>
            <a:chExt cx="1955683" cy="1796502"/>
          </a:xfrm>
        </p:grpSpPr>
        <p:sp>
          <p:nvSpPr>
            <p:cNvPr id="32" name="Rectangle 31"/>
            <p:cNvSpPr/>
            <p:nvPr/>
          </p:nvSpPr>
          <p:spPr>
            <a:xfrm>
              <a:off x="217712" y="3094084"/>
              <a:ext cx="1955683" cy="898135"/>
            </a:xfrm>
            <a:prstGeom prst="rect">
              <a:avLst/>
            </a:prstGeom>
            <a:noFill/>
            <a:ln w="9525">
              <a:noFill/>
              <a:miter lim="800000"/>
              <a:headEnd/>
              <a:tailEnd/>
            </a:ln>
            <a:effectLst/>
          </p:spPr>
          <p:txBody>
            <a:bodyPr wrap="square" tIns="91440" bIns="91440" spcCol="0" rtlCol="0" anchor="ctr">
              <a:prstTxWarp prst="textNoShape">
                <a:avLst/>
              </a:prstTxWarp>
              <a:noAutofit/>
            </a:bodyPr>
            <a:lstStyle/>
            <a:p>
              <a:pPr algn="ctr">
                <a:lnSpc>
                  <a:spcPct val="80000"/>
                </a:lnSpc>
              </a:pPr>
              <a:r>
                <a:rPr lang="en-US" sz="1400" b="1" kern="0" dirty="0">
                  <a:solidFill>
                    <a:schemeClr val="accent6"/>
                  </a:solidFill>
                </a:rPr>
                <a:t>BUSINESS </a:t>
              </a:r>
              <a:br>
                <a:rPr lang="en-US" sz="1400" b="1" kern="0" dirty="0">
                  <a:solidFill>
                    <a:schemeClr val="accent6"/>
                  </a:solidFill>
                </a:rPr>
              </a:br>
              <a:r>
                <a:rPr lang="en-US" sz="1400" b="1" kern="0" dirty="0">
                  <a:solidFill>
                    <a:schemeClr val="accent6"/>
                  </a:solidFill>
                </a:rPr>
                <a:t>VALUE </a:t>
              </a:r>
              <a:br>
                <a:rPr lang="en-US" sz="1400" b="1" kern="0" dirty="0">
                  <a:solidFill>
                    <a:schemeClr val="accent6"/>
                  </a:solidFill>
                </a:rPr>
              </a:br>
              <a:r>
                <a:rPr lang="en-US" sz="1400" b="1" kern="0" dirty="0">
                  <a:solidFill>
                    <a:schemeClr val="accent6"/>
                  </a:solidFill>
                </a:rPr>
                <a:t>FRAMEWORK</a:t>
              </a:r>
              <a:r>
                <a:rPr lang="en-US" sz="1200" b="1" kern="0" baseline="40000" dirty="0">
                  <a:solidFill>
                    <a:schemeClr val="accent6"/>
                  </a:solidFill>
                </a:rPr>
                <a:t>TM</a:t>
              </a:r>
            </a:p>
          </p:txBody>
        </p:sp>
        <p:sp>
          <p:nvSpPr>
            <p:cNvPr id="42" name="Oval 41"/>
            <p:cNvSpPr/>
            <p:nvPr/>
          </p:nvSpPr>
          <p:spPr>
            <a:xfrm>
              <a:off x="775547" y="2195717"/>
              <a:ext cx="840013" cy="840013"/>
            </a:xfrm>
            <a:prstGeom prst="ellipse">
              <a:avLst/>
            </a:prstGeom>
            <a:solidFill>
              <a:schemeClr val="accent6"/>
            </a:solidFill>
            <a:ln w="9525">
              <a:noFill/>
              <a:miter lim="800000"/>
              <a:headEnd/>
              <a:tailEnd/>
            </a:ln>
            <a:effectLst/>
          </p:spPr>
          <p:txBody>
            <a:bodyPr wrap="square" tIns="91440" bIns="91440" rtlCol="0" anchor="t">
              <a:prstTxWarp prst="textNoShape">
                <a:avLst/>
              </a:prstTxWarp>
              <a:noAutofit/>
            </a:bodyPr>
            <a:lstStyle/>
            <a:p>
              <a:pPr algn="ctr"/>
              <a:endParaRPr lang="en-US" kern="0" dirty="0">
                <a:solidFill>
                  <a:prstClr val="white"/>
                </a:solidFill>
              </a:endParaRPr>
            </a:p>
          </p:txBody>
        </p:sp>
        <p:grpSp>
          <p:nvGrpSpPr>
            <p:cNvPr id="10" name="Group 9"/>
            <p:cNvGrpSpPr/>
            <p:nvPr/>
          </p:nvGrpSpPr>
          <p:grpSpPr>
            <a:xfrm>
              <a:off x="961055" y="2381225"/>
              <a:ext cx="468996" cy="468996"/>
              <a:chOff x="864745" y="2278147"/>
              <a:chExt cx="675154" cy="675154"/>
            </a:xfrm>
          </p:grpSpPr>
          <p:grpSp>
            <p:nvGrpSpPr>
              <p:cNvPr id="8" name="Group 7"/>
              <p:cNvGrpSpPr/>
              <p:nvPr/>
            </p:nvGrpSpPr>
            <p:grpSpPr>
              <a:xfrm>
                <a:off x="864745" y="2278147"/>
                <a:ext cx="675154" cy="675154"/>
                <a:chOff x="5526949" y="35808"/>
                <a:chExt cx="675154" cy="675154"/>
              </a:xfrm>
            </p:grpSpPr>
            <p:sp>
              <p:nvSpPr>
                <p:cNvPr id="50" name="Freeform 5"/>
                <p:cNvSpPr>
                  <a:spLocks noEditPoints="1"/>
                </p:cNvSpPr>
                <p:nvPr/>
              </p:nvSpPr>
              <p:spPr bwMode="auto">
                <a:xfrm>
                  <a:off x="5594040" y="102899"/>
                  <a:ext cx="540973" cy="540973"/>
                </a:xfrm>
                <a:custGeom>
                  <a:avLst/>
                  <a:gdLst>
                    <a:gd name="T0" fmla="*/ 363 w 375"/>
                    <a:gd name="T1" fmla="*/ 375 h 375"/>
                    <a:gd name="T2" fmla="*/ 12 w 375"/>
                    <a:gd name="T3" fmla="*/ 375 h 375"/>
                    <a:gd name="T4" fmla="*/ 0 w 375"/>
                    <a:gd name="T5" fmla="*/ 363 h 375"/>
                    <a:gd name="T6" fmla="*/ 0 w 375"/>
                    <a:gd name="T7" fmla="*/ 12 h 375"/>
                    <a:gd name="T8" fmla="*/ 12 w 375"/>
                    <a:gd name="T9" fmla="*/ 0 h 375"/>
                    <a:gd name="T10" fmla="*/ 363 w 375"/>
                    <a:gd name="T11" fmla="*/ 0 h 375"/>
                    <a:gd name="T12" fmla="*/ 375 w 375"/>
                    <a:gd name="T13" fmla="*/ 12 h 375"/>
                    <a:gd name="T14" fmla="*/ 375 w 375"/>
                    <a:gd name="T15" fmla="*/ 363 h 375"/>
                    <a:gd name="T16" fmla="*/ 363 w 375"/>
                    <a:gd name="T17" fmla="*/ 375 h 375"/>
                    <a:gd name="T18" fmla="*/ 24 w 375"/>
                    <a:gd name="T19" fmla="*/ 351 h 375"/>
                    <a:gd name="T20" fmla="*/ 351 w 375"/>
                    <a:gd name="T21" fmla="*/ 351 h 375"/>
                    <a:gd name="T22" fmla="*/ 351 w 375"/>
                    <a:gd name="T23" fmla="*/ 24 h 375"/>
                    <a:gd name="T24" fmla="*/ 24 w 375"/>
                    <a:gd name="T25" fmla="*/ 24 h 375"/>
                    <a:gd name="T26" fmla="*/ 24 w 375"/>
                    <a:gd name="T27" fmla="*/ 35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375">
                      <a:moveTo>
                        <a:pt x="363" y="375"/>
                      </a:moveTo>
                      <a:cubicBezTo>
                        <a:pt x="12" y="375"/>
                        <a:pt x="12" y="375"/>
                        <a:pt x="12" y="375"/>
                      </a:cubicBezTo>
                      <a:cubicBezTo>
                        <a:pt x="6" y="375"/>
                        <a:pt x="0" y="370"/>
                        <a:pt x="0" y="363"/>
                      </a:cubicBezTo>
                      <a:cubicBezTo>
                        <a:pt x="0" y="12"/>
                        <a:pt x="0" y="12"/>
                        <a:pt x="0" y="12"/>
                      </a:cubicBezTo>
                      <a:cubicBezTo>
                        <a:pt x="0" y="6"/>
                        <a:pt x="6" y="0"/>
                        <a:pt x="12" y="0"/>
                      </a:cubicBezTo>
                      <a:cubicBezTo>
                        <a:pt x="363" y="0"/>
                        <a:pt x="363" y="0"/>
                        <a:pt x="363" y="0"/>
                      </a:cubicBezTo>
                      <a:cubicBezTo>
                        <a:pt x="370" y="0"/>
                        <a:pt x="375" y="6"/>
                        <a:pt x="375" y="12"/>
                      </a:cubicBezTo>
                      <a:cubicBezTo>
                        <a:pt x="375" y="363"/>
                        <a:pt x="375" y="363"/>
                        <a:pt x="375" y="363"/>
                      </a:cubicBezTo>
                      <a:cubicBezTo>
                        <a:pt x="375" y="370"/>
                        <a:pt x="370" y="375"/>
                        <a:pt x="363" y="375"/>
                      </a:cubicBezTo>
                      <a:close/>
                      <a:moveTo>
                        <a:pt x="24" y="351"/>
                      </a:moveTo>
                      <a:cubicBezTo>
                        <a:pt x="351" y="351"/>
                        <a:pt x="351" y="351"/>
                        <a:pt x="351" y="351"/>
                      </a:cubicBezTo>
                      <a:cubicBezTo>
                        <a:pt x="351" y="24"/>
                        <a:pt x="351" y="24"/>
                        <a:pt x="351" y="24"/>
                      </a:cubicBezTo>
                      <a:cubicBezTo>
                        <a:pt x="24" y="24"/>
                        <a:pt x="24" y="24"/>
                        <a:pt x="24" y="24"/>
                      </a:cubicBezTo>
                      <a:lnTo>
                        <a:pt x="24" y="3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6"/>
                <p:cNvSpPr>
                  <a:spLocks noEditPoints="1"/>
                </p:cNvSpPr>
                <p:nvPr/>
              </p:nvSpPr>
              <p:spPr bwMode="auto">
                <a:xfrm>
                  <a:off x="5526949" y="35808"/>
                  <a:ext cx="675154" cy="675154"/>
                </a:xfrm>
                <a:custGeom>
                  <a:avLst/>
                  <a:gdLst>
                    <a:gd name="T0" fmla="*/ 456 w 468"/>
                    <a:gd name="T1" fmla="*/ 468 h 468"/>
                    <a:gd name="T2" fmla="*/ 12 w 468"/>
                    <a:gd name="T3" fmla="*/ 468 h 468"/>
                    <a:gd name="T4" fmla="*/ 0 w 468"/>
                    <a:gd name="T5" fmla="*/ 456 h 468"/>
                    <a:gd name="T6" fmla="*/ 0 w 468"/>
                    <a:gd name="T7" fmla="*/ 12 h 468"/>
                    <a:gd name="T8" fmla="*/ 12 w 468"/>
                    <a:gd name="T9" fmla="*/ 0 h 468"/>
                    <a:gd name="T10" fmla="*/ 456 w 468"/>
                    <a:gd name="T11" fmla="*/ 0 h 468"/>
                    <a:gd name="T12" fmla="*/ 468 w 468"/>
                    <a:gd name="T13" fmla="*/ 12 h 468"/>
                    <a:gd name="T14" fmla="*/ 468 w 468"/>
                    <a:gd name="T15" fmla="*/ 456 h 468"/>
                    <a:gd name="T16" fmla="*/ 456 w 468"/>
                    <a:gd name="T17" fmla="*/ 468 h 468"/>
                    <a:gd name="T18" fmla="*/ 24 w 468"/>
                    <a:gd name="T19" fmla="*/ 444 h 468"/>
                    <a:gd name="T20" fmla="*/ 444 w 468"/>
                    <a:gd name="T21" fmla="*/ 444 h 468"/>
                    <a:gd name="T22" fmla="*/ 444 w 468"/>
                    <a:gd name="T23" fmla="*/ 24 h 468"/>
                    <a:gd name="T24" fmla="*/ 24 w 468"/>
                    <a:gd name="T25" fmla="*/ 24 h 468"/>
                    <a:gd name="T26" fmla="*/ 24 w 468"/>
                    <a:gd name="T27" fmla="*/ 44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8" h="468">
                      <a:moveTo>
                        <a:pt x="456" y="468"/>
                      </a:moveTo>
                      <a:cubicBezTo>
                        <a:pt x="12" y="468"/>
                        <a:pt x="12" y="468"/>
                        <a:pt x="12" y="468"/>
                      </a:cubicBezTo>
                      <a:cubicBezTo>
                        <a:pt x="5" y="468"/>
                        <a:pt x="0" y="462"/>
                        <a:pt x="0" y="456"/>
                      </a:cubicBezTo>
                      <a:cubicBezTo>
                        <a:pt x="0" y="12"/>
                        <a:pt x="0" y="12"/>
                        <a:pt x="0" y="12"/>
                      </a:cubicBezTo>
                      <a:cubicBezTo>
                        <a:pt x="0" y="5"/>
                        <a:pt x="5" y="0"/>
                        <a:pt x="12" y="0"/>
                      </a:cubicBezTo>
                      <a:cubicBezTo>
                        <a:pt x="456" y="0"/>
                        <a:pt x="456" y="0"/>
                        <a:pt x="456" y="0"/>
                      </a:cubicBezTo>
                      <a:cubicBezTo>
                        <a:pt x="462" y="0"/>
                        <a:pt x="468" y="5"/>
                        <a:pt x="468" y="12"/>
                      </a:cubicBezTo>
                      <a:cubicBezTo>
                        <a:pt x="468" y="456"/>
                        <a:pt x="468" y="456"/>
                        <a:pt x="468" y="456"/>
                      </a:cubicBezTo>
                      <a:cubicBezTo>
                        <a:pt x="468" y="462"/>
                        <a:pt x="462" y="468"/>
                        <a:pt x="456" y="468"/>
                      </a:cubicBezTo>
                      <a:close/>
                      <a:moveTo>
                        <a:pt x="24" y="444"/>
                      </a:moveTo>
                      <a:cubicBezTo>
                        <a:pt x="444" y="444"/>
                        <a:pt x="444" y="444"/>
                        <a:pt x="444" y="444"/>
                      </a:cubicBezTo>
                      <a:cubicBezTo>
                        <a:pt x="444" y="24"/>
                        <a:pt x="444" y="24"/>
                        <a:pt x="444" y="24"/>
                      </a:cubicBezTo>
                      <a:cubicBezTo>
                        <a:pt x="24" y="24"/>
                        <a:pt x="24" y="24"/>
                        <a:pt x="24" y="24"/>
                      </a:cubicBezTo>
                      <a:lnTo>
                        <a:pt x="24" y="44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Freeform 7"/>
                <p:cNvSpPr>
                  <a:spLocks noEditPoints="1"/>
                </p:cNvSpPr>
                <p:nvPr/>
              </p:nvSpPr>
              <p:spPr bwMode="auto">
                <a:xfrm>
                  <a:off x="5746666" y="255525"/>
                  <a:ext cx="235721" cy="235721"/>
                </a:xfrm>
                <a:custGeom>
                  <a:avLst/>
                  <a:gdLst>
                    <a:gd name="T0" fmla="*/ 260 w 272"/>
                    <a:gd name="T1" fmla="*/ 272 h 272"/>
                    <a:gd name="T2" fmla="*/ 12 w 272"/>
                    <a:gd name="T3" fmla="*/ 272 h 272"/>
                    <a:gd name="T4" fmla="*/ 0 w 272"/>
                    <a:gd name="T5" fmla="*/ 260 h 272"/>
                    <a:gd name="T6" fmla="*/ 0 w 272"/>
                    <a:gd name="T7" fmla="*/ 12 h 272"/>
                    <a:gd name="T8" fmla="*/ 12 w 272"/>
                    <a:gd name="T9" fmla="*/ 0 h 272"/>
                    <a:gd name="T10" fmla="*/ 260 w 272"/>
                    <a:gd name="T11" fmla="*/ 0 h 272"/>
                    <a:gd name="T12" fmla="*/ 272 w 272"/>
                    <a:gd name="T13" fmla="*/ 12 h 272"/>
                    <a:gd name="T14" fmla="*/ 272 w 272"/>
                    <a:gd name="T15" fmla="*/ 260 h 272"/>
                    <a:gd name="T16" fmla="*/ 260 w 272"/>
                    <a:gd name="T17" fmla="*/ 272 h 272"/>
                    <a:gd name="T18" fmla="*/ 24 w 272"/>
                    <a:gd name="T19" fmla="*/ 248 h 272"/>
                    <a:gd name="T20" fmla="*/ 248 w 272"/>
                    <a:gd name="T21" fmla="*/ 248 h 272"/>
                    <a:gd name="T22" fmla="*/ 248 w 272"/>
                    <a:gd name="T23" fmla="*/ 24 h 272"/>
                    <a:gd name="T24" fmla="*/ 24 w 272"/>
                    <a:gd name="T25" fmla="*/ 24 h 272"/>
                    <a:gd name="T26" fmla="*/ 24 w 272"/>
                    <a:gd name="T27" fmla="*/ 24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2" h="272">
                      <a:moveTo>
                        <a:pt x="260" y="272"/>
                      </a:moveTo>
                      <a:cubicBezTo>
                        <a:pt x="12" y="272"/>
                        <a:pt x="12" y="272"/>
                        <a:pt x="12" y="272"/>
                      </a:cubicBezTo>
                      <a:cubicBezTo>
                        <a:pt x="5" y="272"/>
                        <a:pt x="0" y="266"/>
                        <a:pt x="0" y="260"/>
                      </a:cubicBezTo>
                      <a:cubicBezTo>
                        <a:pt x="0" y="12"/>
                        <a:pt x="0" y="12"/>
                        <a:pt x="0" y="12"/>
                      </a:cubicBezTo>
                      <a:cubicBezTo>
                        <a:pt x="0" y="5"/>
                        <a:pt x="5" y="0"/>
                        <a:pt x="12" y="0"/>
                      </a:cubicBezTo>
                      <a:cubicBezTo>
                        <a:pt x="260" y="0"/>
                        <a:pt x="260" y="0"/>
                        <a:pt x="260" y="0"/>
                      </a:cubicBezTo>
                      <a:cubicBezTo>
                        <a:pt x="266" y="0"/>
                        <a:pt x="272" y="5"/>
                        <a:pt x="272" y="12"/>
                      </a:cubicBezTo>
                      <a:cubicBezTo>
                        <a:pt x="272" y="260"/>
                        <a:pt x="272" y="260"/>
                        <a:pt x="272" y="260"/>
                      </a:cubicBezTo>
                      <a:cubicBezTo>
                        <a:pt x="272" y="266"/>
                        <a:pt x="266" y="272"/>
                        <a:pt x="260" y="272"/>
                      </a:cubicBezTo>
                      <a:close/>
                      <a:moveTo>
                        <a:pt x="24" y="248"/>
                      </a:moveTo>
                      <a:cubicBezTo>
                        <a:pt x="248" y="248"/>
                        <a:pt x="248" y="248"/>
                        <a:pt x="248" y="248"/>
                      </a:cubicBezTo>
                      <a:cubicBezTo>
                        <a:pt x="248" y="24"/>
                        <a:pt x="248" y="24"/>
                        <a:pt x="248" y="24"/>
                      </a:cubicBezTo>
                      <a:cubicBezTo>
                        <a:pt x="24" y="24"/>
                        <a:pt x="24" y="24"/>
                        <a:pt x="24" y="24"/>
                      </a:cubicBezTo>
                      <a:lnTo>
                        <a:pt x="24" y="2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 name="Rectangle 8"/>
              <p:cNvSpPr/>
              <p:nvPr/>
            </p:nvSpPr>
            <p:spPr>
              <a:xfrm>
                <a:off x="1123345" y="2536747"/>
                <a:ext cx="157954" cy="157954"/>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endParaRPr>
              </a:p>
            </p:txBody>
          </p:sp>
        </p:grpSp>
      </p:grpSp>
      <p:sp>
        <p:nvSpPr>
          <p:cNvPr id="43" name="TextBox 42"/>
          <p:cNvSpPr txBox="1"/>
          <p:nvPr/>
        </p:nvSpPr>
        <p:spPr>
          <a:xfrm>
            <a:off x="30" y="1371186"/>
            <a:ext cx="9143999" cy="300538"/>
          </a:xfrm>
          <a:prstGeom prst="rect">
            <a:avLst/>
          </a:prstGeom>
          <a:solidFill>
            <a:schemeClr val="accent6"/>
          </a:solidFill>
        </p:spPr>
        <p:txBody>
          <a:bodyPr wrap="square" lIns="91068" tIns="45532" rIns="91068" bIns="45532" rtlCol="0">
            <a:spAutoFit/>
          </a:bodyPr>
          <a:lstStyle/>
          <a:p>
            <a:pPr algn="ctr">
              <a:lnSpc>
                <a:spcPct val="95000"/>
              </a:lnSpc>
              <a:spcBef>
                <a:spcPts val="400"/>
              </a:spcBef>
            </a:pPr>
            <a:r>
              <a:rPr lang="en-US" sz="1400" dirty="0">
                <a:solidFill>
                  <a:schemeClr val="bg1"/>
                </a:solidFill>
              </a:rPr>
              <a:t>Flexible and adaptable to meet client needs</a:t>
            </a:r>
            <a:endParaRPr lang="en-ZW" sz="1400" dirty="0" err="1">
              <a:solidFill>
                <a:schemeClr val="bg1"/>
              </a:solidFill>
            </a:endParaRPr>
          </a:p>
        </p:txBody>
      </p:sp>
      <p:sp>
        <p:nvSpPr>
          <p:cNvPr id="44" name="TextBox 43"/>
          <p:cNvSpPr txBox="1"/>
          <p:nvPr/>
        </p:nvSpPr>
        <p:spPr>
          <a:xfrm>
            <a:off x="4048363" y="3856450"/>
            <a:ext cx="1293478" cy="921021"/>
          </a:xfrm>
          <a:prstGeom prst="rect">
            <a:avLst/>
          </a:prstGeom>
          <a:noFill/>
        </p:spPr>
        <p:txBody>
          <a:bodyPr wrap="square" lIns="91068" tIns="0" rIns="91068" bIns="0" rtlCol="0">
            <a:spAutoFit/>
          </a:bodyPr>
          <a:lstStyle/>
          <a:p>
            <a:pPr>
              <a:lnSpc>
                <a:spcPct val="95000"/>
              </a:lnSpc>
              <a:spcBef>
                <a:spcPts val="400"/>
              </a:spcBef>
              <a:defRPr/>
            </a:pPr>
            <a:r>
              <a:rPr lang="en-US" sz="900" kern="0" dirty="0">
                <a:solidFill>
                  <a:schemeClr val="bg2">
                    <a:lumMod val="25000"/>
                  </a:schemeClr>
                </a:solidFill>
              </a:rPr>
              <a:t>Integrate data, fuse analytics, finalize insights, examine potential opportunities for increasing business value</a:t>
            </a:r>
          </a:p>
        </p:txBody>
      </p:sp>
      <p:sp>
        <p:nvSpPr>
          <p:cNvPr id="49" name="TextBox 48"/>
          <p:cNvSpPr txBox="1"/>
          <p:nvPr/>
        </p:nvSpPr>
        <p:spPr>
          <a:xfrm>
            <a:off x="5489540" y="3856450"/>
            <a:ext cx="3430299" cy="972317"/>
          </a:xfrm>
          <a:prstGeom prst="rect">
            <a:avLst/>
          </a:prstGeom>
          <a:noFill/>
        </p:spPr>
        <p:txBody>
          <a:bodyPr wrap="square" lIns="91068" tIns="0" rIns="91068" bIns="0" rtlCol="0">
            <a:spAutoFit/>
          </a:bodyPr>
          <a:lstStyle/>
          <a:p>
            <a:pPr>
              <a:lnSpc>
                <a:spcPct val="95000"/>
              </a:lnSpc>
              <a:spcBef>
                <a:spcPts val="400"/>
              </a:spcBef>
              <a:defRPr/>
            </a:pPr>
            <a:r>
              <a:rPr lang="en-US" sz="900" kern="0" dirty="0">
                <a:solidFill>
                  <a:schemeClr val="bg2">
                    <a:lumMod val="50000"/>
                  </a:schemeClr>
                </a:solidFill>
              </a:rPr>
              <a:t>What can be done to help you achieve </a:t>
            </a:r>
            <a:br>
              <a:rPr lang="en-US" sz="900" kern="0" dirty="0">
                <a:solidFill>
                  <a:schemeClr val="bg2">
                    <a:lumMod val="50000"/>
                  </a:schemeClr>
                </a:solidFill>
              </a:rPr>
            </a:br>
            <a:r>
              <a:rPr lang="en-US" sz="900" kern="0" dirty="0">
                <a:solidFill>
                  <a:schemeClr val="bg2">
                    <a:lumMod val="50000"/>
                  </a:schemeClr>
                </a:solidFill>
              </a:rPr>
              <a:t>the outcomes that matter most to you?</a:t>
            </a:r>
          </a:p>
          <a:p>
            <a:pPr>
              <a:lnSpc>
                <a:spcPct val="95000"/>
              </a:lnSpc>
              <a:spcBef>
                <a:spcPts val="400"/>
              </a:spcBef>
              <a:defRPr/>
            </a:pPr>
            <a:r>
              <a:rPr lang="en-US" sz="900" kern="0" dirty="0">
                <a:solidFill>
                  <a:schemeClr val="bg2">
                    <a:lumMod val="50000"/>
                  </a:schemeClr>
                </a:solidFill>
              </a:rPr>
              <a:t>In many cases, companies request several RACEs </a:t>
            </a:r>
            <a:br>
              <a:rPr lang="en-US" sz="900" kern="0" dirty="0">
                <a:solidFill>
                  <a:schemeClr val="bg2">
                    <a:lumMod val="50000"/>
                  </a:schemeClr>
                </a:solidFill>
              </a:rPr>
            </a:br>
            <a:r>
              <a:rPr lang="en-US" sz="900" kern="0" dirty="0">
                <a:solidFill>
                  <a:schemeClr val="bg2">
                    <a:lumMod val="50000"/>
                  </a:schemeClr>
                </a:solidFill>
              </a:rPr>
              <a:t>to be done, and several use cases to be identified and mapped, and then have the consultants create a roadmap for growth. Which one of these use cases should you tackle first, second, third, etc</a:t>
            </a:r>
            <a:r>
              <a:rPr lang="mr-IN" sz="900" kern="0" dirty="0">
                <a:solidFill>
                  <a:schemeClr val="bg2">
                    <a:lumMod val="50000"/>
                  </a:schemeClr>
                </a:solidFill>
              </a:rPr>
              <a:t>…</a:t>
            </a:r>
            <a:endParaRPr lang="en-US" sz="900" kern="0" dirty="0">
              <a:solidFill>
                <a:schemeClr val="bg2">
                  <a:lumMod val="50000"/>
                </a:schemeClr>
              </a:solidFill>
            </a:endParaRPr>
          </a:p>
        </p:txBody>
      </p:sp>
    </p:spTree>
    <p:extLst>
      <p:ext uri="{BB962C8B-B14F-4D97-AF65-F5344CB8AC3E}">
        <p14:creationId xmlns:p14="http://schemas.microsoft.com/office/powerpoint/2010/main" val="282001987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0" y="2684"/>
            <a:ext cx="2800868" cy="3098326"/>
          </a:xfrm>
          <a:prstGeom prst="rect">
            <a:avLst/>
          </a:prstGeom>
          <a:solidFill>
            <a:schemeClr val="accent6">
              <a:lumMod val="75000"/>
            </a:schemeClr>
          </a:solidFill>
          <a:ln w="9525">
            <a:noFill/>
            <a:miter lim="800000"/>
            <a:headEnd/>
            <a:tailEnd/>
          </a:ln>
          <a:effectLst/>
        </p:spPr>
        <p:txBody>
          <a:bodyPr wrap="square" lIns="91440" tIns="91440" bIns="91440" rtlCol="0" anchor="ctr">
            <a:prstTxWarp prst="textNoShape">
              <a:avLst/>
            </a:prstTxWarp>
            <a:noAutofit/>
          </a:bodyPr>
          <a:lstStyle/>
          <a:p>
            <a:pPr algn="ctr">
              <a:lnSpc>
                <a:spcPct val="75000"/>
              </a:lnSpc>
              <a:spcBef>
                <a:spcPts val="400"/>
              </a:spcBef>
            </a:pPr>
            <a:endParaRPr lang="en-US" sz="2400" dirty="0">
              <a:solidFill>
                <a:schemeClr val="bg1"/>
              </a:solidFill>
            </a:endParaRPr>
          </a:p>
        </p:txBody>
      </p:sp>
      <p:grpSp>
        <p:nvGrpSpPr>
          <p:cNvPr id="4" name="Group 3"/>
          <p:cNvGrpSpPr/>
          <p:nvPr/>
        </p:nvGrpSpPr>
        <p:grpSpPr>
          <a:xfrm>
            <a:off x="94497" y="123064"/>
            <a:ext cx="8655050" cy="3523456"/>
            <a:chOff x="249238" y="1112498"/>
            <a:chExt cx="8655050" cy="3567112"/>
          </a:xfrm>
        </p:grpSpPr>
        <p:sp>
          <p:nvSpPr>
            <p:cNvPr id="5" name="Oval 122"/>
            <p:cNvSpPr>
              <a:spLocks noChangeArrowheads="1"/>
            </p:cNvSpPr>
            <p:nvPr/>
          </p:nvSpPr>
          <p:spPr bwMode="auto">
            <a:xfrm>
              <a:off x="249238" y="1112498"/>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Oval 123"/>
            <p:cNvSpPr>
              <a:spLocks noChangeArrowheads="1"/>
            </p:cNvSpPr>
            <p:nvPr/>
          </p:nvSpPr>
          <p:spPr bwMode="auto">
            <a:xfrm>
              <a:off x="638176" y="1112498"/>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Oval 124"/>
            <p:cNvSpPr>
              <a:spLocks noChangeArrowheads="1"/>
            </p:cNvSpPr>
            <p:nvPr/>
          </p:nvSpPr>
          <p:spPr bwMode="auto">
            <a:xfrm>
              <a:off x="1042540" y="1126588"/>
              <a:ext cx="59635" cy="6072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125"/>
            <p:cNvSpPr>
              <a:spLocks noChangeArrowheads="1"/>
            </p:cNvSpPr>
            <p:nvPr/>
          </p:nvSpPr>
          <p:spPr bwMode="auto">
            <a:xfrm>
              <a:off x="1417638" y="1112498"/>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Oval 126"/>
            <p:cNvSpPr>
              <a:spLocks noChangeArrowheads="1"/>
            </p:cNvSpPr>
            <p:nvPr/>
          </p:nvSpPr>
          <p:spPr bwMode="auto">
            <a:xfrm>
              <a:off x="1825935" y="1131857"/>
              <a:ext cx="50182" cy="5018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Oval 127"/>
            <p:cNvSpPr>
              <a:spLocks noChangeArrowheads="1"/>
            </p:cNvSpPr>
            <p:nvPr/>
          </p:nvSpPr>
          <p:spPr bwMode="auto">
            <a:xfrm>
              <a:off x="2210940" y="1126588"/>
              <a:ext cx="59635" cy="6072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Oval 128"/>
            <p:cNvSpPr>
              <a:spLocks noChangeArrowheads="1"/>
            </p:cNvSpPr>
            <p:nvPr/>
          </p:nvSpPr>
          <p:spPr bwMode="auto">
            <a:xfrm>
              <a:off x="2586038" y="1112498"/>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Oval 129"/>
            <p:cNvSpPr>
              <a:spLocks noChangeArrowheads="1"/>
            </p:cNvSpPr>
            <p:nvPr/>
          </p:nvSpPr>
          <p:spPr bwMode="auto">
            <a:xfrm>
              <a:off x="2993990" y="1131857"/>
              <a:ext cx="49285" cy="5018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Oval 130"/>
            <p:cNvSpPr>
              <a:spLocks noChangeArrowheads="1"/>
            </p:cNvSpPr>
            <p:nvPr/>
          </p:nvSpPr>
          <p:spPr bwMode="auto">
            <a:xfrm>
              <a:off x="3363913" y="1112498"/>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Oval 131"/>
            <p:cNvSpPr>
              <a:spLocks noChangeArrowheads="1"/>
            </p:cNvSpPr>
            <p:nvPr/>
          </p:nvSpPr>
          <p:spPr bwMode="auto">
            <a:xfrm>
              <a:off x="3766941" y="1126588"/>
              <a:ext cx="60720" cy="6072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Oval 132"/>
            <p:cNvSpPr>
              <a:spLocks noChangeArrowheads="1"/>
            </p:cNvSpPr>
            <p:nvPr/>
          </p:nvSpPr>
          <p:spPr bwMode="auto">
            <a:xfrm>
              <a:off x="4143376" y="1112498"/>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Oval 133"/>
            <p:cNvSpPr>
              <a:spLocks noChangeArrowheads="1"/>
            </p:cNvSpPr>
            <p:nvPr/>
          </p:nvSpPr>
          <p:spPr bwMode="auto">
            <a:xfrm>
              <a:off x="4532313" y="1112498"/>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Oval 134"/>
            <p:cNvSpPr>
              <a:spLocks noChangeArrowheads="1"/>
            </p:cNvSpPr>
            <p:nvPr/>
          </p:nvSpPr>
          <p:spPr bwMode="auto">
            <a:xfrm>
              <a:off x="4936677" y="1126588"/>
              <a:ext cx="59635" cy="6072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Oval 135"/>
            <p:cNvSpPr>
              <a:spLocks noChangeArrowheads="1"/>
            </p:cNvSpPr>
            <p:nvPr/>
          </p:nvSpPr>
          <p:spPr bwMode="auto">
            <a:xfrm>
              <a:off x="5311776" y="1112498"/>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Oval 136"/>
            <p:cNvSpPr>
              <a:spLocks noChangeArrowheads="1"/>
            </p:cNvSpPr>
            <p:nvPr/>
          </p:nvSpPr>
          <p:spPr bwMode="auto">
            <a:xfrm>
              <a:off x="5700713" y="1112498"/>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Oval 137"/>
            <p:cNvSpPr>
              <a:spLocks noChangeArrowheads="1"/>
            </p:cNvSpPr>
            <p:nvPr/>
          </p:nvSpPr>
          <p:spPr bwMode="auto">
            <a:xfrm>
              <a:off x="6108665" y="1131857"/>
              <a:ext cx="49285" cy="5018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Oval 138"/>
            <p:cNvSpPr>
              <a:spLocks noChangeArrowheads="1"/>
            </p:cNvSpPr>
            <p:nvPr/>
          </p:nvSpPr>
          <p:spPr bwMode="auto">
            <a:xfrm>
              <a:off x="6478588" y="1112498"/>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Oval 139"/>
            <p:cNvSpPr>
              <a:spLocks noChangeArrowheads="1"/>
            </p:cNvSpPr>
            <p:nvPr/>
          </p:nvSpPr>
          <p:spPr bwMode="auto">
            <a:xfrm>
              <a:off x="6886885" y="1131857"/>
              <a:ext cx="50182" cy="5018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Oval 140"/>
            <p:cNvSpPr>
              <a:spLocks noChangeArrowheads="1"/>
            </p:cNvSpPr>
            <p:nvPr/>
          </p:nvSpPr>
          <p:spPr bwMode="auto">
            <a:xfrm>
              <a:off x="7258051" y="1112498"/>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Oval 141"/>
            <p:cNvSpPr>
              <a:spLocks noChangeArrowheads="1"/>
            </p:cNvSpPr>
            <p:nvPr/>
          </p:nvSpPr>
          <p:spPr bwMode="auto">
            <a:xfrm>
              <a:off x="7646988" y="1112498"/>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Oval 142"/>
            <p:cNvSpPr>
              <a:spLocks noChangeArrowheads="1"/>
            </p:cNvSpPr>
            <p:nvPr/>
          </p:nvSpPr>
          <p:spPr bwMode="auto">
            <a:xfrm>
              <a:off x="8051352" y="1126588"/>
              <a:ext cx="59635" cy="6072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Oval 143"/>
            <p:cNvSpPr>
              <a:spLocks noChangeArrowheads="1"/>
            </p:cNvSpPr>
            <p:nvPr/>
          </p:nvSpPr>
          <p:spPr bwMode="auto">
            <a:xfrm>
              <a:off x="8426451" y="1112498"/>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Oval 144"/>
            <p:cNvSpPr>
              <a:spLocks noChangeArrowheads="1"/>
            </p:cNvSpPr>
            <p:nvPr/>
          </p:nvSpPr>
          <p:spPr bwMode="auto">
            <a:xfrm>
              <a:off x="8815388" y="1112498"/>
              <a:ext cx="88900"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Oval 151"/>
            <p:cNvSpPr>
              <a:spLocks noChangeArrowheads="1"/>
            </p:cNvSpPr>
            <p:nvPr/>
          </p:nvSpPr>
          <p:spPr bwMode="auto">
            <a:xfrm>
              <a:off x="263077" y="1515274"/>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Oval 152"/>
            <p:cNvSpPr>
              <a:spLocks noChangeArrowheads="1"/>
            </p:cNvSpPr>
            <p:nvPr/>
          </p:nvSpPr>
          <p:spPr bwMode="auto">
            <a:xfrm>
              <a:off x="652015" y="1515274"/>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Oval 153"/>
            <p:cNvSpPr>
              <a:spLocks noChangeArrowheads="1"/>
            </p:cNvSpPr>
            <p:nvPr/>
          </p:nvSpPr>
          <p:spPr bwMode="auto">
            <a:xfrm>
              <a:off x="1028701" y="1501435"/>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Oval 154"/>
            <p:cNvSpPr>
              <a:spLocks noChangeArrowheads="1"/>
            </p:cNvSpPr>
            <p:nvPr/>
          </p:nvSpPr>
          <p:spPr bwMode="auto">
            <a:xfrm>
              <a:off x="1431477" y="1515274"/>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Oval 155"/>
            <p:cNvSpPr>
              <a:spLocks noChangeArrowheads="1"/>
            </p:cNvSpPr>
            <p:nvPr/>
          </p:nvSpPr>
          <p:spPr bwMode="auto">
            <a:xfrm>
              <a:off x="1806576" y="1501435"/>
              <a:ext cx="88900"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156"/>
            <p:cNvSpPr>
              <a:spLocks noChangeArrowheads="1"/>
            </p:cNvSpPr>
            <p:nvPr/>
          </p:nvSpPr>
          <p:spPr bwMode="auto">
            <a:xfrm>
              <a:off x="2197101" y="1501435"/>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Oval 157"/>
            <p:cNvSpPr>
              <a:spLocks noChangeArrowheads="1"/>
            </p:cNvSpPr>
            <p:nvPr/>
          </p:nvSpPr>
          <p:spPr bwMode="auto">
            <a:xfrm>
              <a:off x="2586038" y="1501435"/>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Oval 158"/>
            <p:cNvSpPr>
              <a:spLocks noChangeArrowheads="1"/>
            </p:cNvSpPr>
            <p:nvPr/>
          </p:nvSpPr>
          <p:spPr bwMode="auto">
            <a:xfrm>
              <a:off x="2974976" y="1501435"/>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Oval 159"/>
            <p:cNvSpPr>
              <a:spLocks noChangeArrowheads="1"/>
            </p:cNvSpPr>
            <p:nvPr/>
          </p:nvSpPr>
          <p:spPr bwMode="auto">
            <a:xfrm>
              <a:off x="3363913" y="1501435"/>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Oval 160"/>
            <p:cNvSpPr>
              <a:spLocks noChangeArrowheads="1"/>
            </p:cNvSpPr>
            <p:nvPr/>
          </p:nvSpPr>
          <p:spPr bwMode="auto">
            <a:xfrm>
              <a:off x="3772210" y="1520449"/>
              <a:ext cx="50182" cy="4928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Oval 161"/>
            <p:cNvSpPr>
              <a:spLocks noChangeArrowheads="1"/>
            </p:cNvSpPr>
            <p:nvPr/>
          </p:nvSpPr>
          <p:spPr bwMode="auto">
            <a:xfrm>
              <a:off x="4157215" y="1515274"/>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Oval 162"/>
            <p:cNvSpPr>
              <a:spLocks noChangeArrowheads="1"/>
            </p:cNvSpPr>
            <p:nvPr/>
          </p:nvSpPr>
          <p:spPr bwMode="auto">
            <a:xfrm>
              <a:off x="4532313" y="1501435"/>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Oval 163"/>
            <p:cNvSpPr>
              <a:spLocks noChangeArrowheads="1"/>
            </p:cNvSpPr>
            <p:nvPr/>
          </p:nvSpPr>
          <p:spPr bwMode="auto">
            <a:xfrm>
              <a:off x="4936677" y="1515274"/>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Oval 164"/>
            <p:cNvSpPr>
              <a:spLocks noChangeArrowheads="1"/>
            </p:cNvSpPr>
            <p:nvPr/>
          </p:nvSpPr>
          <p:spPr bwMode="auto">
            <a:xfrm>
              <a:off x="5311776" y="1501435"/>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Oval 165"/>
            <p:cNvSpPr>
              <a:spLocks noChangeArrowheads="1"/>
            </p:cNvSpPr>
            <p:nvPr/>
          </p:nvSpPr>
          <p:spPr bwMode="auto">
            <a:xfrm>
              <a:off x="5714552" y="1515274"/>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Oval 166"/>
            <p:cNvSpPr>
              <a:spLocks noChangeArrowheads="1"/>
            </p:cNvSpPr>
            <p:nvPr/>
          </p:nvSpPr>
          <p:spPr bwMode="auto">
            <a:xfrm>
              <a:off x="6103490" y="1515274"/>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Oval 167"/>
            <p:cNvSpPr>
              <a:spLocks noChangeArrowheads="1"/>
            </p:cNvSpPr>
            <p:nvPr/>
          </p:nvSpPr>
          <p:spPr bwMode="auto">
            <a:xfrm>
              <a:off x="6478588" y="1501435"/>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Oval 168"/>
            <p:cNvSpPr>
              <a:spLocks noChangeArrowheads="1"/>
            </p:cNvSpPr>
            <p:nvPr/>
          </p:nvSpPr>
          <p:spPr bwMode="auto">
            <a:xfrm>
              <a:off x="6881616" y="1515274"/>
              <a:ext cx="60720"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Oval 169"/>
            <p:cNvSpPr>
              <a:spLocks noChangeArrowheads="1"/>
            </p:cNvSpPr>
            <p:nvPr/>
          </p:nvSpPr>
          <p:spPr bwMode="auto">
            <a:xfrm>
              <a:off x="7258051" y="1501435"/>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Oval 170"/>
            <p:cNvSpPr>
              <a:spLocks noChangeArrowheads="1"/>
            </p:cNvSpPr>
            <p:nvPr/>
          </p:nvSpPr>
          <p:spPr bwMode="auto">
            <a:xfrm>
              <a:off x="7660827" y="1515274"/>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Oval 171"/>
            <p:cNvSpPr>
              <a:spLocks noChangeArrowheads="1"/>
            </p:cNvSpPr>
            <p:nvPr/>
          </p:nvSpPr>
          <p:spPr bwMode="auto">
            <a:xfrm>
              <a:off x="8037513" y="1501435"/>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Oval 172"/>
            <p:cNvSpPr>
              <a:spLocks noChangeArrowheads="1"/>
            </p:cNvSpPr>
            <p:nvPr/>
          </p:nvSpPr>
          <p:spPr bwMode="auto">
            <a:xfrm>
              <a:off x="8440290" y="1515274"/>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Oval 173"/>
            <p:cNvSpPr>
              <a:spLocks noChangeArrowheads="1"/>
            </p:cNvSpPr>
            <p:nvPr/>
          </p:nvSpPr>
          <p:spPr bwMode="auto">
            <a:xfrm>
              <a:off x="8815388" y="1501435"/>
              <a:ext cx="88900"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Oval 180"/>
            <p:cNvSpPr>
              <a:spLocks noChangeArrowheads="1"/>
            </p:cNvSpPr>
            <p:nvPr/>
          </p:nvSpPr>
          <p:spPr bwMode="auto">
            <a:xfrm>
              <a:off x="249238" y="1887198"/>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Oval 181"/>
            <p:cNvSpPr>
              <a:spLocks noChangeArrowheads="1"/>
            </p:cNvSpPr>
            <p:nvPr/>
          </p:nvSpPr>
          <p:spPr bwMode="auto">
            <a:xfrm>
              <a:off x="638176" y="1887198"/>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Oval 182"/>
            <p:cNvSpPr>
              <a:spLocks noChangeArrowheads="1"/>
            </p:cNvSpPr>
            <p:nvPr/>
          </p:nvSpPr>
          <p:spPr bwMode="auto">
            <a:xfrm>
              <a:off x="1042540" y="1901037"/>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54" name="Oval 183"/>
            <p:cNvSpPr>
              <a:spLocks noChangeArrowheads="1"/>
            </p:cNvSpPr>
            <p:nvPr/>
          </p:nvSpPr>
          <p:spPr bwMode="auto">
            <a:xfrm>
              <a:off x="1417638" y="1887198"/>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Oval 184"/>
            <p:cNvSpPr>
              <a:spLocks noChangeArrowheads="1"/>
            </p:cNvSpPr>
            <p:nvPr/>
          </p:nvSpPr>
          <p:spPr bwMode="auto">
            <a:xfrm>
              <a:off x="1806576" y="1887198"/>
              <a:ext cx="88900"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56" name="Oval 185"/>
            <p:cNvSpPr>
              <a:spLocks noChangeArrowheads="1"/>
            </p:cNvSpPr>
            <p:nvPr/>
          </p:nvSpPr>
          <p:spPr bwMode="auto">
            <a:xfrm>
              <a:off x="2197101" y="1887198"/>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Oval 186"/>
            <p:cNvSpPr>
              <a:spLocks noChangeArrowheads="1"/>
            </p:cNvSpPr>
            <p:nvPr/>
          </p:nvSpPr>
          <p:spPr bwMode="auto">
            <a:xfrm>
              <a:off x="2586038" y="1887198"/>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Oval 187"/>
            <p:cNvSpPr>
              <a:spLocks noChangeArrowheads="1"/>
            </p:cNvSpPr>
            <p:nvPr/>
          </p:nvSpPr>
          <p:spPr bwMode="auto">
            <a:xfrm>
              <a:off x="2974976" y="1887198"/>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Oval 188"/>
            <p:cNvSpPr>
              <a:spLocks noChangeArrowheads="1"/>
            </p:cNvSpPr>
            <p:nvPr/>
          </p:nvSpPr>
          <p:spPr bwMode="auto">
            <a:xfrm>
              <a:off x="3363913" y="1887198"/>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0" name="Oval 189"/>
            <p:cNvSpPr>
              <a:spLocks noChangeArrowheads="1"/>
            </p:cNvSpPr>
            <p:nvPr/>
          </p:nvSpPr>
          <p:spPr bwMode="auto">
            <a:xfrm>
              <a:off x="3752851" y="1887198"/>
              <a:ext cx="88900"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Oval 190"/>
            <p:cNvSpPr>
              <a:spLocks noChangeArrowheads="1"/>
            </p:cNvSpPr>
            <p:nvPr/>
          </p:nvSpPr>
          <p:spPr bwMode="auto">
            <a:xfrm>
              <a:off x="4157215" y="1901037"/>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 name="Oval 191"/>
            <p:cNvSpPr>
              <a:spLocks noChangeArrowheads="1"/>
            </p:cNvSpPr>
            <p:nvPr/>
          </p:nvSpPr>
          <p:spPr bwMode="auto">
            <a:xfrm>
              <a:off x="4532313" y="1887198"/>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3" name="Oval 192"/>
            <p:cNvSpPr>
              <a:spLocks noChangeArrowheads="1"/>
            </p:cNvSpPr>
            <p:nvPr/>
          </p:nvSpPr>
          <p:spPr bwMode="auto">
            <a:xfrm>
              <a:off x="4936677" y="1901037"/>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 name="Oval 193"/>
            <p:cNvSpPr>
              <a:spLocks noChangeArrowheads="1"/>
            </p:cNvSpPr>
            <p:nvPr/>
          </p:nvSpPr>
          <p:spPr bwMode="auto">
            <a:xfrm>
              <a:off x="5311776" y="1887198"/>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Oval 194"/>
            <p:cNvSpPr>
              <a:spLocks noChangeArrowheads="1"/>
            </p:cNvSpPr>
            <p:nvPr/>
          </p:nvSpPr>
          <p:spPr bwMode="auto">
            <a:xfrm>
              <a:off x="5700713" y="1887198"/>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Oval 195"/>
            <p:cNvSpPr>
              <a:spLocks noChangeArrowheads="1"/>
            </p:cNvSpPr>
            <p:nvPr/>
          </p:nvSpPr>
          <p:spPr bwMode="auto">
            <a:xfrm>
              <a:off x="6089651" y="1887198"/>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Oval 196"/>
            <p:cNvSpPr>
              <a:spLocks noChangeArrowheads="1"/>
            </p:cNvSpPr>
            <p:nvPr/>
          </p:nvSpPr>
          <p:spPr bwMode="auto">
            <a:xfrm>
              <a:off x="6492427" y="1901037"/>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Oval 197"/>
            <p:cNvSpPr>
              <a:spLocks noChangeArrowheads="1"/>
            </p:cNvSpPr>
            <p:nvPr/>
          </p:nvSpPr>
          <p:spPr bwMode="auto">
            <a:xfrm>
              <a:off x="6867526" y="1887198"/>
              <a:ext cx="88900"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Oval 198"/>
            <p:cNvSpPr>
              <a:spLocks noChangeArrowheads="1"/>
            </p:cNvSpPr>
            <p:nvPr/>
          </p:nvSpPr>
          <p:spPr bwMode="auto">
            <a:xfrm>
              <a:off x="7258051" y="1887198"/>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Oval 199"/>
            <p:cNvSpPr>
              <a:spLocks noChangeArrowheads="1"/>
            </p:cNvSpPr>
            <p:nvPr/>
          </p:nvSpPr>
          <p:spPr bwMode="auto">
            <a:xfrm>
              <a:off x="7666002" y="1906212"/>
              <a:ext cx="49285" cy="4928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Oval 200"/>
            <p:cNvSpPr>
              <a:spLocks noChangeArrowheads="1"/>
            </p:cNvSpPr>
            <p:nvPr/>
          </p:nvSpPr>
          <p:spPr bwMode="auto">
            <a:xfrm>
              <a:off x="8037513" y="1887198"/>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Oval 201"/>
            <p:cNvSpPr>
              <a:spLocks noChangeArrowheads="1"/>
            </p:cNvSpPr>
            <p:nvPr/>
          </p:nvSpPr>
          <p:spPr bwMode="auto">
            <a:xfrm>
              <a:off x="8426451" y="1887198"/>
              <a:ext cx="87313" cy="87313"/>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Oval 202"/>
            <p:cNvSpPr>
              <a:spLocks noChangeArrowheads="1"/>
            </p:cNvSpPr>
            <p:nvPr/>
          </p:nvSpPr>
          <p:spPr bwMode="auto">
            <a:xfrm>
              <a:off x="8829478" y="1901037"/>
              <a:ext cx="60720"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Oval 210"/>
            <p:cNvSpPr>
              <a:spLocks noChangeArrowheads="1"/>
            </p:cNvSpPr>
            <p:nvPr/>
          </p:nvSpPr>
          <p:spPr bwMode="auto">
            <a:xfrm>
              <a:off x="263077" y="2286799"/>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Oval 211"/>
            <p:cNvSpPr>
              <a:spLocks noChangeArrowheads="1"/>
            </p:cNvSpPr>
            <p:nvPr/>
          </p:nvSpPr>
          <p:spPr bwMode="auto">
            <a:xfrm>
              <a:off x="638176" y="227296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Oval 212"/>
            <p:cNvSpPr>
              <a:spLocks noChangeArrowheads="1"/>
            </p:cNvSpPr>
            <p:nvPr/>
          </p:nvSpPr>
          <p:spPr bwMode="auto">
            <a:xfrm>
              <a:off x="1028701" y="227296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Oval 213"/>
            <p:cNvSpPr>
              <a:spLocks noChangeArrowheads="1"/>
            </p:cNvSpPr>
            <p:nvPr/>
          </p:nvSpPr>
          <p:spPr bwMode="auto">
            <a:xfrm>
              <a:off x="1417638" y="227296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Oval 214"/>
            <p:cNvSpPr>
              <a:spLocks noChangeArrowheads="1"/>
            </p:cNvSpPr>
            <p:nvPr/>
          </p:nvSpPr>
          <p:spPr bwMode="auto">
            <a:xfrm>
              <a:off x="1806576" y="2272960"/>
              <a:ext cx="88900"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Oval 215"/>
            <p:cNvSpPr>
              <a:spLocks noChangeArrowheads="1"/>
            </p:cNvSpPr>
            <p:nvPr/>
          </p:nvSpPr>
          <p:spPr bwMode="auto">
            <a:xfrm>
              <a:off x="2197101" y="227296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Oval 216"/>
            <p:cNvSpPr>
              <a:spLocks noChangeArrowheads="1"/>
            </p:cNvSpPr>
            <p:nvPr/>
          </p:nvSpPr>
          <p:spPr bwMode="auto">
            <a:xfrm>
              <a:off x="2586038" y="227296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Oval 217"/>
            <p:cNvSpPr>
              <a:spLocks noChangeArrowheads="1"/>
            </p:cNvSpPr>
            <p:nvPr/>
          </p:nvSpPr>
          <p:spPr bwMode="auto">
            <a:xfrm>
              <a:off x="2974976" y="227296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Oval 218"/>
            <p:cNvSpPr>
              <a:spLocks noChangeArrowheads="1"/>
            </p:cNvSpPr>
            <p:nvPr/>
          </p:nvSpPr>
          <p:spPr bwMode="auto">
            <a:xfrm>
              <a:off x="3363913" y="227296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Oval 219"/>
            <p:cNvSpPr>
              <a:spLocks noChangeArrowheads="1"/>
            </p:cNvSpPr>
            <p:nvPr/>
          </p:nvSpPr>
          <p:spPr bwMode="auto">
            <a:xfrm>
              <a:off x="3772210" y="2291974"/>
              <a:ext cx="50182" cy="4928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Oval 220"/>
            <p:cNvSpPr>
              <a:spLocks noChangeArrowheads="1"/>
            </p:cNvSpPr>
            <p:nvPr/>
          </p:nvSpPr>
          <p:spPr bwMode="auto">
            <a:xfrm>
              <a:off x="4143376" y="227296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85" name="Oval 221"/>
            <p:cNvSpPr>
              <a:spLocks noChangeArrowheads="1"/>
            </p:cNvSpPr>
            <p:nvPr/>
          </p:nvSpPr>
          <p:spPr bwMode="auto">
            <a:xfrm>
              <a:off x="4532313" y="227296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Oval 222"/>
            <p:cNvSpPr>
              <a:spLocks noChangeArrowheads="1"/>
            </p:cNvSpPr>
            <p:nvPr/>
          </p:nvSpPr>
          <p:spPr bwMode="auto">
            <a:xfrm>
              <a:off x="4922838" y="227296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Oval 223"/>
            <p:cNvSpPr>
              <a:spLocks noChangeArrowheads="1"/>
            </p:cNvSpPr>
            <p:nvPr/>
          </p:nvSpPr>
          <p:spPr bwMode="auto">
            <a:xfrm>
              <a:off x="5311776" y="227296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Oval 224"/>
            <p:cNvSpPr>
              <a:spLocks noChangeArrowheads="1"/>
            </p:cNvSpPr>
            <p:nvPr/>
          </p:nvSpPr>
          <p:spPr bwMode="auto">
            <a:xfrm>
              <a:off x="5700713" y="227296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Oval 225"/>
            <p:cNvSpPr>
              <a:spLocks noChangeArrowheads="1"/>
            </p:cNvSpPr>
            <p:nvPr/>
          </p:nvSpPr>
          <p:spPr bwMode="auto">
            <a:xfrm>
              <a:off x="6089651" y="227296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Oval 226"/>
            <p:cNvSpPr>
              <a:spLocks noChangeArrowheads="1"/>
            </p:cNvSpPr>
            <p:nvPr/>
          </p:nvSpPr>
          <p:spPr bwMode="auto">
            <a:xfrm>
              <a:off x="6478588" y="227296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Oval 227"/>
            <p:cNvSpPr>
              <a:spLocks noChangeArrowheads="1"/>
            </p:cNvSpPr>
            <p:nvPr/>
          </p:nvSpPr>
          <p:spPr bwMode="auto">
            <a:xfrm>
              <a:off x="6867526" y="2272960"/>
              <a:ext cx="88900"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Oval 228"/>
            <p:cNvSpPr>
              <a:spLocks noChangeArrowheads="1"/>
            </p:cNvSpPr>
            <p:nvPr/>
          </p:nvSpPr>
          <p:spPr bwMode="auto">
            <a:xfrm>
              <a:off x="7271890" y="2286799"/>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Oval 229"/>
            <p:cNvSpPr>
              <a:spLocks noChangeArrowheads="1"/>
            </p:cNvSpPr>
            <p:nvPr/>
          </p:nvSpPr>
          <p:spPr bwMode="auto">
            <a:xfrm>
              <a:off x="7646988" y="227296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4" name="Oval 230"/>
            <p:cNvSpPr>
              <a:spLocks noChangeArrowheads="1"/>
            </p:cNvSpPr>
            <p:nvPr/>
          </p:nvSpPr>
          <p:spPr bwMode="auto">
            <a:xfrm>
              <a:off x="8051352" y="2286799"/>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5" name="Oval 231"/>
            <p:cNvSpPr>
              <a:spLocks noChangeArrowheads="1"/>
            </p:cNvSpPr>
            <p:nvPr/>
          </p:nvSpPr>
          <p:spPr bwMode="auto">
            <a:xfrm>
              <a:off x="8426451" y="227296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6" name="Oval 232"/>
            <p:cNvSpPr>
              <a:spLocks noChangeArrowheads="1"/>
            </p:cNvSpPr>
            <p:nvPr/>
          </p:nvSpPr>
          <p:spPr bwMode="auto">
            <a:xfrm>
              <a:off x="8815388" y="2272960"/>
              <a:ext cx="88900"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7" name="Oval 239"/>
            <p:cNvSpPr>
              <a:spLocks noChangeArrowheads="1"/>
            </p:cNvSpPr>
            <p:nvPr/>
          </p:nvSpPr>
          <p:spPr bwMode="auto">
            <a:xfrm>
              <a:off x="268252" y="2679324"/>
              <a:ext cx="49285" cy="4928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8" name="Oval 240"/>
            <p:cNvSpPr>
              <a:spLocks noChangeArrowheads="1"/>
            </p:cNvSpPr>
            <p:nvPr/>
          </p:nvSpPr>
          <p:spPr bwMode="auto">
            <a:xfrm>
              <a:off x="652015" y="2674149"/>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Oval 241"/>
            <p:cNvSpPr>
              <a:spLocks noChangeArrowheads="1"/>
            </p:cNvSpPr>
            <p:nvPr/>
          </p:nvSpPr>
          <p:spPr bwMode="auto">
            <a:xfrm>
              <a:off x="1028701" y="266031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Oval 242"/>
            <p:cNvSpPr>
              <a:spLocks noChangeArrowheads="1"/>
            </p:cNvSpPr>
            <p:nvPr/>
          </p:nvSpPr>
          <p:spPr bwMode="auto">
            <a:xfrm>
              <a:off x="1431477" y="2674149"/>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Oval 243"/>
            <p:cNvSpPr>
              <a:spLocks noChangeArrowheads="1"/>
            </p:cNvSpPr>
            <p:nvPr/>
          </p:nvSpPr>
          <p:spPr bwMode="auto">
            <a:xfrm>
              <a:off x="1806576" y="2660310"/>
              <a:ext cx="88900"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Oval 244"/>
            <p:cNvSpPr>
              <a:spLocks noChangeArrowheads="1"/>
            </p:cNvSpPr>
            <p:nvPr/>
          </p:nvSpPr>
          <p:spPr bwMode="auto">
            <a:xfrm>
              <a:off x="2197101" y="266031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Oval 245"/>
            <p:cNvSpPr>
              <a:spLocks noChangeArrowheads="1"/>
            </p:cNvSpPr>
            <p:nvPr/>
          </p:nvSpPr>
          <p:spPr bwMode="auto">
            <a:xfrm>
              <a:off x="2586038" y="266031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Oval 246"/>
            <p:cNvSpPr>
              <a:spLocks noChangeArrowheads="1"/>
            </p:cNvSpPr>
            <p:nvPr/>
          </p:nvSpPr>
          <p:spPr bwMode="auto">
            <a:xfrm>
              <a:off x="2974976" y="266031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Oval 247"/>
            <p:cNvSpPr>
              <a:spLocks noChangeArrowheads="1"/>
            </p:cNvSpPr>
            <p:nvPr/>
          </p:nvSpPr>
          <p:spPr bwMode="auto">
            <a:xfrm>
              <a:off x="3363913" y="266031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Oval 248"/>
            <p:cNvSpPr>
              <a:spLocks noChangeArrowheads="1"/>
            </p:cNvSpPr>
            <p:nvPr/>
          </p:nvSpPr>
          <p:spPr bwMode="auto">
            <a:xfrm>
              <a:off x="3752851" y="2660310"/>
              <a:ext cx="88900"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Oval 249"/>
            <p:cNvSpPr>
              <a:spLocks noChangeArrowheads="1"/>
            </p:cNvSpPr>
            <p:nvPr/>
          </p:nvSpPr>
          <p:spPr bwMode="auto">
            <a:xfrm>
              <a:off x="4143376" y="266031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Oval 250"/>
            <p:cNvSpPr>
              <a:spLocks noChangeArrowheads="1"/>
            </p:cNvSpPr>
            <p:nvPr/>
          </p:nvSpPr>
          <p:spPr bwMode="auto">
            <a:xfrm>
              <a:off x="4532313" y="266031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Oval 251"/>
            <p:cNvSpPr>
              <a:spLocks noChangeArrowheads="1"/>
            </p:cNvSpPr>
            <p:nvPr/>
          </p:nvSpPr>
          <p:spPr bwMode="auto">
            <a:xfrm>
              <a:off x="4922838" y="266031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Oval 252"/>
            <p:cNvSpPr>
              <a:spLocks noChangeArrowheads="1"/>
            </p:cNvSpPr>
            <p:nvPr/>
          </p:nvSpPr>
          <p:spPr bwMode="auto">
            <a:xfrm>
              <a:off x="5325615" y="2674149"/>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Oval 253"/>
            <p:cNvSpPr>
              <a:spLocks noChangeArrowheads="1"/>
            </p:cNvSpPr>
            <p:nvPr/>
          </p:nvSpPr>
          <p:spPr bwMode="auto">
            <a:xfrm>
              <a:off x="5700713" y="266031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Oval 254"/>
            <p:cNvSpPr>
              <a:spLocks noChangeArrowheads="1"/>
            </p:cNvSpPr>
            <p:nvPr/>
          </p:nvSpPr>
          <p:spPr bwMode="auto">
            <a:xfrm>
              <a:off x="6089651" y="266031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3" name="Oval 255"/>
            <p:cNvSpPr>
              <a:spLocks noChangeArrowheads="1"/>
            </p:cNvSpPr>
            <p:nvPr/>
          </p:nvSpPr>
          <p:spPr bwMode="auto">
            <a:xfrm>
              <a:off x="6478588" y="266031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Oval 256"/>
            <p:cNvSpPr>
              <a:spLocks noChangeArrowheads="1"/>
            </p:cNvSpPr>
            <p:nvPr/>
          </p:nvSpPr>
          <p:spPr bwMode="auto">
            <a:xfrm>
              <a:off x="6867526" y="2660310"/>
              <a:ext cx="88900"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Oval 257"/>
            <p:cNvSpPr>
              <a:spLocks noChangeArrowheads="1"/>
            </p:cNvSpPr>
            <p:nvPr/>
          </p:nvSpPr>
          <p:spPr bwMode="auto">
            <a:xfrm>
              <a:off x="7258051" y="266031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6" name="Oval 258"/>
            <p:cNvSpPr>
              <a:spLocks noChangeArrowheads="1"/>
            </p:cNvSpPr>
            <p:nvPr/>
          </p:nvSpPr>
          <p:spPr bwMode="auto">
            <a:xfrm>
              <a:off x="7646988" y="266031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7" name="Oval 259"/>
            <p:cNvSpPr>
              <a:spLocks noChangeArrowheads="1"/>
            </p:cNvSpPr>
            <p:nvPr/>
          </p:nvSpPr>
          <p:spPr bwMode="auto">
            <a:xfrm>
              <a:off x="8037513" y="2660310"/>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8" name="Oval 260"/>
            <p:cNvSpPr>
              <a:spLocks noChangeArrowheads="1"/>
            </p:cNvSpPr>
            <p:nvPr/>
          </p:nvSpPr>
          <p:spPr bwMode="auto">
            <a:xfrm>
              <a:off x="8440290" y="2674149"/>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9" name="Oval 261"/>
            <p:cNvSpPr>
              <a:spLocks noChangeArrowheads="1"/>
            </p:cNvSpPr>
            <p:nvPr/>
          </p:nvSpPr>
          <p:spPr bwMode="auto">
            <a:xfrm>
              <a:off x="8834747" y="2679324"/>
              <a:ext cx="50182" cy="4928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0" name="Oval 268"/>
            <p:cNvSpPr>
              <a:spLocks noChangeArrowheads="1"/>
            </p:cNvSpPr>
            <p:nvPr/>
          </p:nvSpPr>
          <p:spPr bwMode="auto">
            <a:xfrm>
              <a:off x="249238" y="3046073"/>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1" name="Oval 269"/>
            <p:cNvSpPr>
              <a:spLocks noChangeArrowheads="1"/>
            </p:cNvSpPr>
            <p:nvPr/>
          </p:nvSpPr>
          <p:spPr bwMode="auto">
            <a:xfrm>
              <a:off x="657226" y="3046073"/>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122" name="Oval 270"/>
            <p:cNvSpPr>
              <a:spLocks noChangeArrowheads="1"/>
            </p:cNvSpPr>
            <p:nvPr/>
          </p:nvSpPr>
          <p:spPr bwMode="auto">
            <a:xfrm>
              <a:off x="1042540" y="3060163"/>
              <a:ext cx="59635" cy="6072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3" name="Oval 271"/>
            <p:cNvSpPr>
              <a:spLocks noChangeArrowheads="1"/>
            </p:cNvSpPr>
            <p:nvPr/>
          </p:nvSpPr>
          <p:spPr bwMode="auto">
            <a:xfrm>
              <a:off x="1417638" y="3046073"/>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4" name="Oval 272"/>
            <p:cNvSpPr>
              <a:spLocks noChangeArrowheads="1"/>
            </p:cNvSpPr>
            <p:nvPr/>
          </p:nvSpPr>
          <p:spPr bwMode="auto">
            <a:xfrm>
              <a:off x="1806576" y="3046073"/>
              <a:ext cx="88900"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Oval 273"/>
            <p:cNvSpPr>
              <a:spLocks noChangeArrowheads="1"/>
            </p:cNvSpPr>
            <p:nvPr/>
          </p:nvSpPr>
          <p:spPr bwMode="auto">
            <a:xfrm>
              <a:off x="2197101" y="3046073"/>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Oval 274"/>
            <p:cNvSpPr>
              <a:spLocks noChangeArrowheads="1"/>
            </p:cNvSpPr>
            <p:nvPr/>
          </p:nvSpPr>
          <p:spPr bwMode="auto">
            <a:xfrm>
              <a:off x="2586038" y="3046073"/>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Oval 275"/>
            <p:cNvSpPr>
              <a:spLocks noChangeArrowheads="1"/>
            </p:cNvSpPr>
            <p:nvPr/>
          </p:nvSpPr>
          <p:spPr bwMode="auto">
            <a:xfrm>
              <a:off x="2974976" y="3046073"/>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Oval 276"/>
            <p:cNvSpPr>
              <a:spLocks noChangeArrowheads="1"/>
            </p:cNvSpPr>
            <p:nvPr/>
          </p:nvSpPr>
          <p:spPr bwMode="auto">
            <a:xfrm>
              <a:off x="3363913" y="3046073"/>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Oval 277"/>
            <p:cNvSpPr>
              <a:spLocks noChangeArrowheads="1"/>
            </p:cNvSpPr>
            <p:nvPr/>
          </p:nvSpPr>
          <p:spPr bwMode="auto">
            <a:xfrm>
              <a:off x="3752851" y="3046073"/>
              <a:ext cx="88900"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Oval 278"/>
            <p:cNvSpPr>
              <a:spLocks noChangeArrowheads="1"/>
            </p:cNvSpPr>
            <p:nvPr/>
          </p:nvSpPr>
          <p:spPr bwMode="auto">
            <a:xfrm>
              <a:off x="4143376" y="3046073"/>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Oval 279"/>
            <p:cNvSpPr>
              <a:spLocks noChangeArrowheads="1"/>
            </p:cNvSpPr>
            <p:nvPr/>
          </p:nvSpPr>
          <p:spPr bwMode="auto">
            <a:xfrm>
              <a:off x="4532313" y="3046073"/>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Oval 280"/>
            <p:cNvSpPr>
              <a:spLocks noChangeArrowheads="1"/>
            </p:cNvSpPr>
            <p:nvPr/>
          </p:nvSpPr>
          <p:spPr bwMode="auto">
            <a:xfrm>
              <a:off x="4922838" y="3046073"/>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Oval 281"/>
            <p:cNvSpPr>
              <a:spLocks noChangeArrowheads="1"/>
            </p:cNvSpPr>
            <p:nvPr/>
          </p:nvSpPr>
          <p:spPr bwMode="auto">
            <a:xfrm>
              <a:off x="5311776" y="3046073"/>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Oval 282"/>
            <p:cNvSpPr>
              <a:spLocks noChangeArrowheads="1"/>
            </p:cNvSpPr>
            <p:nvPr/>
          </p:nvSpPr>
          <p:spPr bwMode="auto">
            <a:xfrm>
              <a:off x="5700713" y="3046073"/>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Oval 283"/>
            <p:cNvSpPr>
              <a:spLocks noChangeArrowheads="1"/>
            </p:cNvSpPr>
            <p:nvPr/>
          </p:nvSpPr>
          <p:spPr bwMode="auto">
            <a:xfrm>
              <a:off x="6089651" y="3046073"/>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Oval 284"/>
            <p:cNvSpPr>
              <a:spLocks noChangeArrowheads="1"/>
            </p:cNvSpPr>
            <p:nvPr/>
          </p:nvSpPr>
          <p:spPr bwMode="auto">
            <a:xfrm>
              <a:off x="6478588" y="3046073"/>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Oval 285"/>
            <p:cNvSpPr>
              <a:spLocks noChangeArrowheads="1"/>
            </p:cNvSpPr>
            <p:nvPr/>
          </p:nvSpPr>
          <p:spPr bwMode="auto">
            <a:xfrm>
              <a:off x="6867526" y="3046073"/>
              <a:ext cx="88900"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8" name="Oval 286"/>
            <p:cNvSpPr>
              <a:spLocks noChangeArrowheads="1"/>
            </p:cNvSpPr>
            <p:nvPr/>
          </p:nvSpPr>
          <p:spPr bwMode="auto">
            <a:xfrm>
              <a:off x="7277065" y="3065432"/>
              <a:ext cx="49285" cy="5018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Oval 287"/>
            <p:cNvSpPr>
              <a:spLocks noChangeArrowheads="1"/>
            </p:cNvSpPr>
            <p:nvPr/>
          </p:nvSpPr>
          <p:spPr bwMode="auto">
            <a:xfrm>
              <a:off x="7660827" y="3060163"/>
              <a:ext cx="59635" cy="6072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0" name="Oval 288"/>
            <p:cNvSpPr>
              <a:spLocks noChangeArrowheads="1"/>
            </p:cNvSpPr>
            <p:nvPr/>
          </p:nvSpPr>
          <p:spPr bwMode="auto">
            <a:xfrm>
              <a:off x="8037513" y="3046073"/>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1" name="Oval 289"/>
            <p:cNvSpPr>
              <a:spLocks noChangeArrowheads="1"/>
            </p:cNvSpPr>
            <p:nvPr/>
          </p:nvSpPr>
          <p:spPr bwMode="auto">
            <a:xfrm>
              <a:off x="8440290" y="3060163"/>
              <a:ext cx="59635" cy="6072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2" name="Oval 290"/>
            <p:cNvSpPr>
              <a:spLocks noChangeArrowheads="1"/>
            </p:cNvSpPr>
            <p:nvPr/>
          </p:nvSpPr>
          <p:spPr bwMode="auto">
            <a:xfrm>
              <a:off x="8815388" y="3046073"/>
              <a:ext cx="88900"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3" name="Oval 297"/>
            <p:cNvSpPr>
              <a:spLocks noChangeArrowheads="1"/>
            </p:cNvSpPr>
            <p:nvPr/>
          </p:nvSpPr>
          <p:spPr bwMode="auto">
            <a:xfrm>
              <a:off x="268252" y="3451194"/>
              <a:ext cx="49285" cy="5018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4" name="Oval 298"/>
            <p:cNvSpPr>
              <a:spLocks noChangeArrowheads="1"/>
            </p:cNvSpPr>
            <p:nvPr/>
          </p:nvSpPr>
          <p:spPr bwMode="auto">
            <a:xfrm>
              <a:off x="638176" y="3431835"/>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5" name="Oval 299"/>
            <p:cNvSpPr>
              <a:spLocks noChangeArrowheads="1"/>
            </p:cNvSpPr>
            <p:nvPr/>
          </p:nvSpPr>
          <p:spPr bwMode="auto">
            <a:xfrm>
              <a:off x="1028701" y="3431835"/>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6" name="Oval 300"/>
            <p:cNvSpPr>
              <a:spLocks noChangeArrowheads="1"/>
            </p:cNvSpPr>
            <p:nvPr/>
          </p:nvSpPr>
          <p:spPr bwMode="auto">
            <a:xfrm>
              <a:off x="1417638" y="3431835"/>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7" name="Oval 301"/>
            <p:cNvSpPr>
              <a:spLocks noChangeArrowheads="1"/>
            </p:cNvSpPr>
            <p:nvPr/>
          </p:nvSpPr>
          <p:spPr bwMode="auto">
            <a:xfrm>
              <a:off x="1806576" y="3431835"/>
              <a:ext cx="88900"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8" name="Oval 302"/>
            <p:cNvSpPr>
              <a:spLocks noChangeArrowheads="1"/>
            </p:cNvSpPr>
            <p:nvPr/>
          </p:nvSpPr>
          <p:spPr bwMode="auto">
            <a:xfrm>
              <a:off x="2197101" y="3431835"/>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9" name="Oval 303"/>
            <p:cNvSpPr>
              <a:spLocks noChangeArrowheads="1"/>
            </p:cNvSpPr>
            <p:nvPr/>
          </p:nvSpPr>
          <p:spPr bwMode="auto">
            <a:xfrm>
              <a:off x="2607292" y="3453475"/>
              <a:ext cx="44805" cy="4562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0" name="Oval 304"/>
            <p:cNvSpPr>
              <a:spLocks noChangeArrowheads="1"/>
            </p:cNvSpPr>
            <p:nvPr/>
          </p:nvSpPr>
          <p:spPr bwMode="auto">
            <a:xfrm>
              <a:off x="2974976" y="3431835"/>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1" name="Oval 305"/>
            <p:cNvSpPr>
              <a:spLocks noChangeArrowheads="1"/>
            </p:cNvSpPr>
            <p:nvPr/>
          </p:nvSpPr>
          <p:spPr bwMode="auto">
            <a:xfrm>
              <a:off x="3363913" y="3431835"/>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2" name="Oval 306"/>
            <p:cNvSpPr>
              <a:spLocks noChangeArrowheads="1"/>
            </p:cNvSpPr>
            <p:nvPr/>
          </p:nvSpPr>
          <p:spPr bwMode="auto">
            <a:xfrm>
              <a:off x="3752851" y="3431835"/>
              <a:ext cx="88900"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3" name="Oval 307"/>
            <p:cNvSpPr>
              <a:spLocks noChangeArrowheads="1"/>
            </p:cNvSpPr>
            <p:nvPr/>
          </p:nvSpPr>
          <p:spPr bwMode="auto">
            <a:xfrm>
              <a:off x="4143376" y="3431835"/>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4" name="Oval 308"/>
            <p:cNvSpPr>
              <a:spLocks noChangeArrowheads="1"/>
            </p:cNvSpPr>
            <p:nvPr/>
          </p:nvSpPr>
          <p:spPr bwMode="auto">
            <a:xfrm>
              <a:off x="4532313" y="3431835"/>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5" name="Oval 309"/>
            <p:cNvSpPr>
              <a:spLocks noChangeArrowheads="1"/>
            </p:cNvSpPr>
            <p:nvPr/>
          </p:nvSpPr>
          <p:spPr bwMode="auto">
            <a:xfrm>
              <a:off x="4922838" y="3431835"/>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6" name="Oval 310"/>
            <p:cNvSpPr>
              <a:spLocks noChangeArrowheads="1"/>
            </p:cNvSpPr>
            <p:nvPr/>
          </p:nvSpPr>
          <p:spPr bwMode="auto">
            <a:xfrm>
              <a:off x="5325615" y="3445925"/>
              <a:ext cx="59635" cy="6072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7" name="Oval 311"/>
            <p:cNvSpPr>
              <a:spLocks noChangeArrowheads="1"/>
            </p:cNvSpPr>
            <p:nvPr/>
          </p:nvSpPr>
          <p:spPr bwMode="auto">
            <a:xfrm>
              <a:off x="5719727" y="3451194"/>
              <a:ext cx="49285" cy="5018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8" name="Oval 312"/>
            <p:cNvSpPr>
              <a:spLocks noChangeArrowheads="1"/>
            </p:cNvSpPr>
            <p:nvPr/>
          </p:nvSpPr>
          <p:spPr bwMode="auto">
            <a:xfrm>
              <a:off x="6089651" y="3431835"/>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Oval 313"/>
            <p:cNvSpPr>
              <a:spLocks noChangeArrowheads="1"/>
            </p:cNvSpPr>
            <p:nvPr/>
          </p:nvSpPr>
          <p:spPr bwMode="auto">
            <a:xfrm>
              <a:off x="6497602" y="3451194"/>
              <a:ext cx="49285" cy="5018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Oval 314"/>
            <p:cNvSpPr>
              <a:spLocks noChangeArrowheads="1"/>
            </p:cNvSpPr>
            <p:nvPr/>
          </p:nvSpPr>
          <p:spPr bwMode="auto">
            <a:xfrm>
              <a:off x="6867526" y="3431835"/>
              <a:ext cx="88900"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1" name="Oval 315"/>
            <p:cNvSpPr>
              <a:spLocks noChangeArrowheads="1"/>
            </p:cNvSpPr>
            <p:nvPr/>
          </p:nvSpPr>
          <p:spPr bwMode="auto">
            <a:xfrm>
              <a:off x="7271890" y="3445925"/>
              <a:ext cx="59635" cy="6072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2" name="Oval 316"/>
            <p:cNvSpPr>
              <a:spLocks noChangeArrowheads="1"/>
            </p:cNvSpPr>
            <p:nvPr/>
          </p:nvSpPr>
          <p:spPr bwMode="auto">
            <a:xfrm>
              <a:off x="7646988" y="3431835"/>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3" name="Oval 317"/>
            <p:cNvSpPr>
              <a:spLocks noChangeArrowheads="1"/>
            </p:cNvSpPr>
            <p:nvPr/>
          </p:nvSpPr>
          <p:spPr bwMode="auto">
            <a:xfrm>
              <a:off x="8037513" y="3431835"/>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Oval 318"/>
            <p:cNvSpPr>
              <a:spLocks noChangeArrowheads="1"/>
            </p:cNvSpPr>
            <p:nvPr/>
          </p:nvSpPr>
          <p:spPr bwMode="auto">
            <a:xfrm>
              <a:off x="8426451" y="3431835"/>
              <a:ext cx="87313"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5" name="Oval 319"/>
            <p:cNvSpPr>
              <a:spLocks noChangeArrowheads="1"/>
            </p:cNvSpPr>
            <p:nvPr/>
          </p:nvSpPr>
          <p:spPr bwMode="auto">
            <a:xfrm>
              <a:off x="8815388" y="3431835"/>
              <a:ext cx="88900" cy="88900"/>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6" name="Oval 326"/>
            <p:cNvSpPr>
              <a:spLocks noChangeArrowheads="1"/>
            </p:cNvSpPr>
            <p:nvPr/>
          </p:nvSpPr>
          <p:spPr bwMode="auto">
            <a:xfrm>
              <a:off x="249238" y="3820773"/>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7" name="Oval 327"/>
            <p:cNvSpPr>
              <a:spLocks noChangeArrowheads="1"/>
            </p:cNvSpPr>
            <p:nvPr/>
          </p:nvSpPr>
          <p:spPr bwMode="auto">
            <a:xfrm>
              <a:off x="638176" y="3820773"/>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Oval 328"/>
            <p:cNvSpPr>
              <a:spLocks noChangeArrowheads="1"/>
            </p:cNvSpPr>
            <p:nvPr/>
          </p:nvSpPr>
          <p:spPr bwMode="auto">
            <a:xfrm>
              <a:off x="1042540" y="3834612"/>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9" name="Oval 329"/>
            <p:cNvSpPr>
              <a:spLocks noChangeArrowheads="1"/>
            </p:cNvSpPr>
            <p:nvPr/>
          </p:nvSpPr>
          <p:spPr bwMode="auto">
            <a:xfrm>
              <a:off x="1417638" y="3820773"/>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0" name="Oval 330"/>
            <p:cNvSpPr>
              <a:spLocks noChangeArrowheads="1"/>
            </p:cNvSpPr>
            <p:nvPr/>
          </p:nvSpPr>
          <p:spPr bwMode="auto">
            <a:xfrm>
              <a:off x="1828216" y="3842027"/>
              <a:ext cx="45620" cy="4480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1" name="Oval 331"/>
            <p:cNvSpPr>
              <a:spLocks noChangeArrowheads="1"/>
            </p:cNvSpPr>
            <p:nvPr/>
          </p:nvSpPr>
          <p:spPr bwMode="auto">
            <a:xfrm>
              <a:off x="2197101" y="3820773"/>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 name="Oval 332"/>
            <p:cNvSpPr>
              <a:spLocks noChangeArrowheads="1"/>
            </p:cNvSpPr>
            <p:nvPr/>
          </p:nvSpPr>
          <p:spPr bwMode="auto">
            <a:xfrm>
              <a:off x="2586038" y="3820773"/>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3" name="Oval 333"/>
            <p:cNvSpPr>
              <a:spLocks noChangeArrowheads="1"/>
            </p:cNvSpPr>
            <p:nvPr/>
          </p:nvSpPr>
          <p:spPr bwMode="auto">
            <a:xfrm>
              <a:off x="2974976" y="3820773"/>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Oval 334"/>
            <p:cNvSpPr>
              <a:spLocks noChangeArrowheads="1"/>
            </p:cNvSpPr>
            <p:nvPr/>
          </p:nvSpPr>
          <p:spPr bwMode="auto">
            <a:xfrm>
              <a:off x="3385167" y="3842027"/>
              <a:ext cx="44805" cy="4480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Oval 335"/>
            <p:cNvSpPr>
              <a:spLocks noChangeArrowheads="1"/>
            </p:cNvSpPr>
            <p:nvPr/>
          </p:nvSpPr>
          <p:spPr bwMode="auto">
            <a:xfrm>
              <a:off x="3766941" y="3834612"/>
              <a:ext cx="60720"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Oval 336"/>
            <p:cNvSpPr>
              <a:spLocks noChangeArrowheads="1"/>
            </p:cNvSpPr>
            <p:nvPr/>
          </p:nvSpPr>
          <p:spPr bwMode="auto">
            <a:xfrm>
              <a:off x="4143376" y="3820773"/>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Oval 337"/>
            <p:cNvSpPr>
              <a:spLocks noChangeArrowheads="1"/>
            </p:cNvSpPr>
            <p:nvPr/>
          </p:nvSpPr>
          <p:spPr bwMode="auto">
            <a:xfrm>
              <a:off x="4546152" y="3834612"/>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Oval 338"/>
            <p:cNvSpPr>
              <a:spLocks noChangeArrowheads="1"/>
            </p:cNvSpPr>
            <p:nvPr/>
          </p:nvSpPr>
          <p:spPr bwMode="auto">
            <a:xfrm>
              <a:off x="4922838" y="3820773"/>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Oval 339"/>
            <p:cNvSpPr>
              <a:spLocks noChangeArrowheads="1"/>
            </p:cNvSpPr>
            <p:nvPr/>
          </p:nvSpPr>
          <p:spPr bwMode="auto">
            <a:xfrm>
              <a:off x="5330790" y="3839787"/>
              <a:ext cx="49285" cy="4928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Oval 340"/>
            <p:cNvSpPr>
              <a:spLocks noChangeArrowheads="1"/>
            </p:cNvSpPr>
            <p:nvPr/>
          </p:nvSpPr>
          <p:spPr bwMode="auto">
            <a:xfrm>
              <a:off x="5700713" y="3820773"/>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Oval 341"/>
            <p:cNvSpPr>
              <a:spLocks noChangeArrowheads="1"/>
            </p:cNvSpPr>
            <p:nvPr/>
          </p:nvSpPr>
          <p:spPr bwMode="auto">
            <a:xfrm>
              <a:off x="6103490" y="3834612"/>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Oval 342"/>
            <p:cNvSpPr>
              <a:spLocks noChangeArrowheads="1"/>
            </p:cNvSpPr>
            <p:nvPr/>
          </p:nvSpPr>
          <p:spPr bwMode="auto">
            <a:xfrm>
              <a:off x="6478588" y="3820773"/>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Oval 343"/>
            <p:cNvSpPr>
              <a:spLocks noChangeArrowheads="1"/>
            </p:cNvSpPr>
            <p:nvPr/>
          </p:nvSpPr>
          <p:spPr bwMode="auto">
            <a:xfrm>
              <a:off x="6867526" y="3820773"/>
              <a:ext cx="88900"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Oval 344"/>
            <p:cNvSpPr>
              <a:spLocks noChangeArrowheads="1"/>
            </p:cNvSpPr>
            <p:nvPr/>
          </p:nvSpPr>
          <p:spPr bwMode="auto">
            <a:xfrm>
              <a:off x="7271890" y="3834612"/>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Oval 345"/>
            <p:cNvSpPr>
              <a:spLocks noChangeArrowheads="1"/>
            </p:cNvSpPr>
            <p:nvPr/>
          </p:nvSpPr>
          <p:spPr bwMode="auto">
            <a:xfrm>
              <a:off x="7666002" y="3839787"/>
              <a:ext cx="49285" cy="4928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Oval 346"/>
            <p:cNvSpPr>
              <a:spLocks noChangeArrowheads="1"/>
            </p:cNvSpPr>
            <p:nvPr/>
          </p:nvSpPr>
          <p:spPr bwMode="auto">
            <a:xfrm>
              <a:off x="8037513" y="3820773"/>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7" name="Oval 347"/>
            <p:cNvSpPr>
              <a:spLocks noChangeArrowheads="1"/>
            </p:cNvSpPr>
            <p:nvPr/>
          </p:nvSpPr>
          <p:spPr bwMode="auto">
            <a:xfrm>
              <a:off x="8440290" y="3834612"/>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8" name="Oval 348"/>
            <p:cNvSpPr>
              <a:spLocks noChangeArrowheads="1"/>
            </p:cNvSpPr>
            <p:nvPr/>
          </p:nvSpPr>
          <p:spPr bwMode="auto">
            <a:xfrm>
              <a:off x="8815388" y="3820773"/>
              <a:ext cx="88900"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9" name="Oval 355"/>
            <p:cNvSpPr>
              <a:spLocks noChangeArrowheads="1"/>
            </p:cNvSpPr>
            <p:nvPr/>
          </p:nvSpPr>
          <p:spPr bwMode="auto">
            <a:xfrm>
              <a:off x="263077" y="4220374"/>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0" name="Oval 356"/>
            <p:cNvSpPr>
              <a:spLocks noChangeArrowheads="1"/>
            </p:cNvSpPr>
            <p:nvPr/>
          </p:nvSpPr>
          <p:spPr bwMode="auto">
            <a:xfrm>
              <a:off x="638176" y="4206535"/>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1" name="Oval 357"/>
            <p:cNvSpPr>
              <a:spLocks noChangeArrowheads="1"/>
            </p:cNvSpPr>
            <p:nvPr/>
          </p:nvSpPr>
          <p:spPr bwMode="auto">
            <a:xfrm>
              <a:off x="1042540" y="4220374"/>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2" name="Oval 358"/>
            <p:cNvSpPr>
              <a:spLocks noChangeArrowheads="1"/>
            </p:cNvSpPr>
            <p:nvPr/>
          </p:nvSpPr>
          <p:spPr bwMode="auto">
            <a:xfrm>
              <a:off x="1417638" y="4206535"/>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3" name="Oval 359"/>
            <p:cNvSpPr>
              <a:spLocks noChangeArrowheads="1"/>
            </p:cNvSpPr>
            <p:nvPr/>
          </p:nvSpPr>
          <p:spPr bwMode="auto">
            <a:xfrm>
              <a:off x="1806576" y="4206535"/>
              <a:ext cx="88900"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4" name="Oval 360"/>
            <p:cNvSpPr>
              <a:spLocks noChangeArrowheads="1"/>
            </p:cNvSpPr>
            <p:nvPr/>
          </p:nvSpPr>
          <p:spPr bwMode="auto">
            <a:xfrm>
              <a:off x="2197101" y="4206535"/>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5" name="Oval 361"/>
            <p:cNvSpPr>
              <a:spLocks noChangeArrowheads="1"/>
            </p:cNvSpPr>
            <p:nvPr/>
          </p:nvSpPr>
          <p:spPr bwMode="auto">
            <a:xfrm>
              <a:off x="2607292" y="4227789"/>
              <a:ext cx="44805" cy="4480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Oval 362"/>
            <p:cNvSpPr>
              <a:spLocks noChangeArrowheads="1"/>
            </p:cNvSpPr>
            <p:nvPr/>
          </p:nvSpPr>
          <p:spPr bwMode="auto">
            <a:xfrm>
              <a:off x="2974976" y="4206535"/>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Oval 363"/>
            <p:cNvSpPr>
              <a:spLocks noChangeArrowheads="1"/>
            </p:cNvSpPr>
            <p:nvPr/>
          </p:nvSpPr>
          <p:spPr bwMode="auto">
            <a:xfrm>
              <a:off x="3363913" y="4206535"/>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8" name="Oval 364"/>
            <p:cNvSpPr>
              <a:spLocks noChangeArrowheads="1"/>
            </p:cNvSpPr>
            <p:nvPr/>
          </p:nvSpPr>
          <p:spPr bwMode="auto">
            <a:xfrm>
              <a:off x="3752851" y="4206535"/>
              <a:ext cx="88900"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9" name="Oval 365"/>
            <p:cNvSpPr>
              <a:spLocks noChangeArrowheads="1"/>
            </p:cNvSpPr>
            <p:nvPr/>
          </p:nvSpPr>
          <p:spPr bwMode="auto">
            <a:xfrm>
              <a:off x="4162390" y="4225549"/>
              <a:ext cx="49285" cy="4928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0" name="Oval 366"/>
            <p:cNvSpPr>
              <a:spLocks noChangeArrowheads="1"/>
            </p:cNvSpPr>
            <p:nvPr/>
          </p:nvSpPr>
          <p:spPr bwMode="auto">
            <a:xfrm>
              <a:off x="4532313" y="4206535"/>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1" name="Oval 367"/>
            <p:cNvSpPr>
              <a:spLocks noChangeArrowheads="1"/>
            </p:cNvSpPr>
            <p:nvPr/>
          </p:nvSpPr>
          <p:spPr bwMode="auto">
            <a:xfrm>
              <a:off x="4922838" y="4206535"/>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2" name="Oval 368"/>
            <p:cNvSpPr>
              <a:spLocks noChangeArrowheads="1"/>
            </p:cNvSpPr>
            <p:nvPr/>
          </p:nvSpPr>
          <p:spPr bwMode="auto">
            <a:xfrm>
              <a:off x="5325615" y="4220374"/>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3" name="Oval 369"/>
            <p:cNvSpPr>
              <a:spLocks noChangeArrowheads="1"/>
            </p:cNvSpPr>
            <p:nvPr/>
          </p:nvSpPr>
          <p:spPr bwMode="auto">
            <a:xfrm>
              <a:off x="5700713" y="4206535"/>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4" name="Oval 370"/>
            <p:cNvSpPr>
              <a:spLocks noChangeArrowheads="1"/>
            </p:cNvSpPr>
            <p:nvPr/>
          </p:nvSpPr>
          <p:spPr bwMode="auto">
            <a:xfrm>
              <a:off x="6108665" y="4225549"/>
              <a:ext cx="49285" cy="4928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5" name="Oval 371"/>
            <p:cNvSpPr>
              <a:spLocks noChangeArrowheads="1"/>
            </p:cNvSpPr>
            <p:nvPr/>
          </p:nvSpPr>
          <p:spPr bwMode="auto">
            <a:xfrm>
              <a:off x="6478588" y="4206535"/>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6" name="Oval 372"/>
            <p:cNvSpPr>
              <a:spLocks noChangeArrowheads="1"/>
            </p:cNvSpPr>
            <p:nvPr/>
          </p:nvSpPr>
          <p:spPr bwMode="auto">
            <a:xfrm>
              <a:off x="6867526" y="4206535"/>
              <a:ext cx="88900"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7" name="Oval 373"/>
            <p:cNvSpPr>
              <a:spLocks noChangeArrowheads="1"/>
            </p:cNvSpPr>
            <p:nvPr/>
          </p:nvSpPr>
          <p:spPr bwMode="auto">
            <a:xfrm>
              <a:off x="7258051" y="4206535"/>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8" name="Oval 374"/>
            <p:cNvSpPr>
              <a:spLocks noChangeArrowheads="1"/>
            </p:cNvSpPr>
            <p:nvPr/>
          </p:nvSpPr>
          <p:spPr bwMode="auto">
            <a:xfrm>
              <a:off x="7646988" y="4206535"/>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9" name="Oval 375"/>
            <p:cNvSpPr>
              <a:spLocks noChangeArrowheads="1"/>
            </p:cNvSpPr>
            <p:nvPr/>
          </p:nvSpPr>
          <p:spPr bwMode="auto">
            <a:xfrm>
              <a:off x="8037513" y="4206535"/>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0" name="Oval 376"/>
            <p:cNvSpPr>
              <a:spLocks noChangeArrowheads="1"/>
            </p:cNvSpPr>
            <p:nvPr/>
          </p:nvSpPr>
          <p:spPr bwMode="auto">
            <a:xfrm>
              <a:off x="8426451" y="4206535"/>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1" name="Oval 377"/>
            <p:cNvSpPr>
              <a:spLocks noChangeArrowheads="1"/>
            </p:cNvSpPr>
            <p:nvPr/>
          </p:nvSpPr>
          <p:spPr bwMode="auto">
            <a:xfrm>
              <a:off x="8829478" y="4220374"/>
              <a:ext cx="60720"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2" name="Oval 384"/>
            <p:cNvSpPr>
              <a:spLocks noChangeArrowheads="1"/>
            </p:cNvSpPr>
            <p:nvPr/>
          </p:nvSpPr>
          <p:spPr bwMode="auto">
            <a:xfrm>
              <a:off x="263077" y="4606137"/>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3" name="Oval 385"/>
            <p:cNvSpPr>
              <a:spLocks noChangeArrowheads="1"/>
            </p:cNvSpPr>
            <p:nvPr/>
          </p:nvSpPr>
          <p:spPr bwMode="auto">
            <a:xfrm>
              <a:off x="638176" y="4592298"/>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4" name="Oval 386"/>
            <p:cNvSpPr>
              <a:spLocks noChangeArrowheads="1"/>
            </p:cNvSpPr>
            <p:nvPr/>
          </p:nvSpPr>
          <p:spPr bwMode="auto">
            <a:xfrm>
              <a:off x="1028701" y="4592298"/>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5" name="Oval 387"/>
            <p:cNvSpPr>
              <a:spLocks noChangeArrowheads="1"/>
            </p:cNvSpPr>
            <p:nvPr/>
          </p:nvSpPr>
          <p:spPr bwMode="auto">
            <a:xfrm>
              <a:off x="1450527" y="4606137"/>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6" name="Oval 388"/>
            <p:cNvSpPr>
              <a:spLocks noChangeArrowheads="1"/>
            </p:cNvSpPr>
            <p:nvPr/>
          </p:nvSpPr>
          <p:spPr bwMode="auto">
            <a:xfrm>
              <a:off x="1806576" y="4592298"/>
              <a:ext cx="88900"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7" name="Oval 389"/>
            <p:cNvSpPr>
              <a:spLocks noChangeArrowheads="1"/>
            </p:cNvSpPr>
            <p:nvPr/>
          </p:nvSpPr>
          <p:spPr bwMode="auto">
            <a:xfrm>
              <a:off x="2218355" y="4613552"/>
              <a:ext cx="44805" cy="4480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8" name="Oval 390"/>
            <p:cNvSpPr>
              <a:spLocks noChangeArrowheads="1"/>
            </p:cNvSpPr>
            <p:nvPr/>
          </p:nvSpPr>
          <p:spPr bwMode="auto">
            <a:xfrm>
              <a:off x="2586038" y="4592298"/>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9" name="Oval 391"/>
            <p:cNvSpPr>
              <a:spLocks noChangeArrowheads="1"/>
            </p:cNvSpPr>
            <p:nvPr/>
          </p:nvSpPr>
          <p:spPr bwMode="auto">
            <a:xfrm>
              <a:off x="2974976" y="4592298"/>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0" name="Oval 392"/>
            <p:cNvSpPr>
              <a:spLocks noChangeArrowheads="1"/>
            </p:cNvSpPr>
            <p:nvPr/>
          </p:nvSpPr>
          <p:spPr bwMode="auto">
            <a:xfrm>
              <a:off x="3377752" y="4606137"/>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1" name="Oval 393"/>
            <p:cNvSpPr>
              <a:spLocks noChangeArrowheads="1"/>
            </p:cNvSpPr>
            <p:nvPr/>
          </p:nvSpPr>
          <p:spPr bwMode="auto">
            <a:xfrm>
              <a:off x="3752851" y="4592298"/>
              <a:ext cx="88900"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Oval 394"/>
            <p:cNvSpPr>
              <a:spLocks noChangeArrowheads="1"/>
            </p:cNvSpPr>
            <p:nvPr/>
          </p:nvSpPr>
          <p:spPr bwMode="auto">
            <a:xfrm>
              <a:off x="4162426" y="4592298"/>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3" name="Oval 395"/>
            <p:cNvSpPr>
              <a:spLocks noChangeArrowheads="1"/>
            </p:cNvSpPr>
            <p:nvPr/>
          </p:nvSpPr>
          <p:spPr bwMode="auto">
            <a:xfrm>
              <a:off x="4546152" y="4606137"/>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4" name="Oval 396"/>
            <p:cNvSpPr>
              <a:spLocks noChangeArrowheads="1"/>
            </p:cNvSpPr>
            <p:nvPr/>
          </p:nvSpPr>
          <p:spPr bwMode="auto">
            <a:xfrm>
              <a:off x="4922838" y="4592298"/>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5" name="Oval 397"/>
            <p:cNvSpPr>
              <a:spLocks noChangeArrowheads="1"/>
            </p:cNvSpPr>
            <p:nvPr/>
          </p:nvSpPr>
          <p:spPr bwMode="auto">
            <a:xfrm>
              <a:off x="5311776" y="4592298"/>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6" name="Oval 398"/>
            <p:cNvSpPr>
              <a:spLocks noChangeArrowheads="1"/>
            </p:cNvSpPr>
            <p:nvPr/>
          </p:nvSpPr>
          <p:spPr bwMode="auto">
            <a:xfrm>
              <a:off x="5714552" y="4606137"/>
              <a:ext cx="59635" cy="5963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7" name="Oval 399"/>
            <p:cNvSpPr>
              <a:spLocks noChangeArrowheads="1"/>
            </p:cNvSpPr>
            <p:nvPr/>
          </p:nvSpPr>
          <p:spPr bwMode="auto">
            <a:xfrm>
              <a:off x="6089651" y="4592298"/>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8" name="Oval 400"/>
            <p:cNvSpPr>
              <a:spLocks noChangeArrowheads="1"/>
            </p:cNvSpPr>
            <p:nvPr/>
          </p:nvSpPr>
          <p:spPr bwMode="auto">
            <a:xfrm>
              <a:off x="6478588" y="4592298"/>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9" name="Oval 401"/>
            <p:cNvSpPr>
              <a:spLocks noChangeArrowheads="1"/>
            </p:cNvSpPr>
            <p:nvPr/>
          </p:nvSpPr>
          <p:spPr bwMode="auto">
            <a:xfrm>
              <a:off x="6867526" y="4592298"/>
              <a:ext cx="88900"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0" name="Oval 402"/>
            <p:cNvSpPr>
              <a:spLocks noChangeArrowheads="1"/>
            </p:cNvSpPr>
            <p:nvPr/>
          </p:nvSpPr>
          <p:spPr bwMode="auto">
            <a:xfrm>
              <a:off x="7258051" y="4592298"/>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1" name="Oval 403"/>
            <p:cNvSpPr>
              <a:spLocks noChangeArrowheads="1"/>
            </p:cNvSpPr>
            <p:nvPr/>
          </p:nvSpPr>
          <p:spPr bwMode="auto">
            <a:xfrm>
              <a:off x="7666002" y="4611312"/>
              <a:ext cx="49285" cy="4928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2" name="Oval 404"/>
            <p:cNvSpPr>
              <a:spLocks noChangeArrowheads="1"/>
            </p:cNvSpPr>
            <p:nvPr/>
          </p:nvSpPr>
          <p:spPr bwMode="auto">
            <a:xfrm>
              <a:off x="8037513" y="4592298"/>
              <a:ext cx="87313"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3" name="Oval 405"/>
            <p:cNvSpPr>
              <a:spLocks noChangeArrowheads="1"/>
            </p:cNvSpPr>
            <p:nvPr/>
          </p:nvSpPr>
          <p:spPr bwMode="auto">
            <a:xfrm>
              <a:off x="8445465" y="4611312"/>
              <a:ext cx="49285" cy="49285"/>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4" name="Oval 406"/>
            <p:cNvSpPr>
              <a:spLocks noChangeArrowheads="1"/>
            </p:cNvSpPr>
            <p:nvPr/>
          </p:nvSpPr>
          <p:spPr bwMode="auto">
            <a:xfrm>
              <a:off x="8815388" y="4592298"/>
              <a:ext cx="88900" cy="87312"/>
            </a:xfrm>
            <a:prstGeom prst="ellipse">
              <a:avLst/>
            </a:prstGeom>
            <a:solidFill>
              <a:schemeClr val="bg1">
                <a:alpha val="12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35" name="Rectangle 234"/>
          <p:cNvSpPr/>
          <p:nvPr/>
        </p:nvSpPr>
        <p:spPr>
          <a:xfrm>
            <a:off x="104925" y="800732"/>
            <a:ext cx="2664775" cy="1408078"/>
          </a:xfrm>
          <a:prstGeom prst="rect">
            <a:avLst/>
          </a:prstGeom>
        </p:spPr>
        <p:txBody>
          <a:bodyPr wrap="square">
            <a:spAutoFit/>
          </a:bodyPr>
          <a:lstStyle/>
          <a:p>
            <a:pPr>
              <a:lnSpc>
                <a:spcPct val="95000"/>
              </a:lnSpc>
              <a:spcBef>
                <a:spcPts val="400"/>
              </a:spcBef>
            </a:pPr>
            <a:r>
              <a:rPr lang="en-US" dirty="0">
                <a:solidFill>
                  <a:schemeClr val="bg1"/>
                </a:solidFill>
              </a:rPr>
              <a:t>Teradata provides innovative solutions and methodologies that </a:t>
            </a:r>
            <a:r>
              <a:rPr lang="en-US" u="sng" dirty="0">
                <a:solidFill>
                  <a:schemeClr val="bg1"/>
                </a:solidFill>
              </a:rPr>
              <a:t>help retailers improve decisions</a:t>
            </a:r>
            <a:endParaRPr lang="en-US" dirty="0">
              <a:solidFill>
                <a:srgbClr val="FF0000"/>
              </a:solidFill>
            </a:endParaRPr>
          </a:p>
        </p:txBody>
      </p:sp>
      <p:sp>
        <p:nvSpPr>
          <p:cNvPr id="236" name="Rectangle 235"/>
          <p:cNvSpPr/>
          <p:nvPr/>
        </p:nvSpPr>
        <p:spPr>
          <a:xfrm>
            <a:off x="2903997" y="142186"/>
            <a:ext cx="6236452" cy="4855175"/>
          </a:xfrm>
          <a:prstGeom prst="rect">
            <a:avLst/>
          </a:prstGeom>
        </p:spPr>
        <p:txBody>
          <a:bodyPr wrap="square">
            <a:spAutoFit/>
          </a:bodyPr>
          <a:lstStyle/>
          <a:p>
            <a:pPr marL="0" lvl="1">
              <a:spcBef>
                <a:spcPts val="273"/>
              </a:spcBef>
              <a:buSzPct val="100000"/>
            </a:pPr>
            <a:r>
              <a:rPr lang="en-US" dirty="0">
                <a:solidFill>
                  <a:schemeClr val="accent1"/>
                </a:solidFill>
              </a:rPr>
              <a:t>Recommend next steps:</a:t>
            </a:r>
          </a:p>
          <a:p>
            <a:pPr marL="403225" lvl="2" indent="-128588">
              <a:spcBef>
                <a:spcPts val="273"/>
              </a:spcBef>
              <a:buSzPct val="100000"/>
              <a:buFont typeface="Verdana" panose="020B0604030504040204" pitchFamily="34" charset="0"/>
              <a:buChar char="-"/>
            </a:pPr>
            <a:endParaRPr lang="en-US" sz="1400" dirty="0"/>
          </a:p>
          <a:p>
            <a:pPr marL="403225" lvl="2" indent="-128588">
              <a:spcBef>
                <a:spcPts val="273"/>
              </a:spcBef>
              <a:buSzPct val="100000"/>
              <a:buFont typeface="Verdana" panose="020B0604030504040204" pitchFamily="34" charset="0"/>
              <a:buChar char="-"/>
            </a:pPr>
            <a:r>
              <a:rPr lang="en-US" sz="1400" dirty="0"/>
              <a:t>Conduct an </a:t>
            </a:r>
            <a:r>
              <a:rPr lang="en-US" sz="1400" b="1" dirty="0"/>
              <a:t>Business Framework Workshop </a:t>
            </a:r>
            <a:r>
              <a:rPr lang="en-US" sz="1000" dirty="0"/>
              <a:t>(2 hours)</a:t>
            </a:r>
          </a:p>
          <a:p>
            <a:pPr marL="403225" lvl="2" indent="-128588">
              <a:spcBef>
                <a:spcPts val="273"/>
              </a:spcBef>
              <a:buSzPct val="100000"/>
              <a:buFont typeface="Verdana" panose="020B0604030504040204" pitchFamily="34" charset="0"/>
              <a:buChar char="-"/>
            </a:pPr>
            <a:endParaRPr lang="en-US" sz="1400" dirty="0"/>
          </a:p>
          <a:p>
            <a:pPr marL="860425" lvl="3" indent="-128588">
              <a:spcBef>
                <a:spcPts val="273"/>
              </a:spcBef>
              <a:buSzPct val="100000"/>
              <a:buFont typeface="Verdana" panose="020B0604030504040204" pitchFamily="34" charset="0"/>
              <a:buChar char="-"/>
            </a:pPr>
            <a:r>
              <a:rPr lang="en-US" sz="1400" dirty="0"/>
              <a:t>Attendees:</a:t>
            </a:r>
          </a:p>
          <a:p>
            <a:pPr marL="1317625" lvl="4" indent="-128588">
              <a:spcBef>
                <a:spcPts val="273"/>
              </a:spcBef>
              <a:buSzPct val="100000"/>
              <a:buFont typeface="Verdana" panose="020B0604030504040204" pitchFamily="34" charset="0"/>
              <a:buChar char="-"/>
            </a:pPr>
            <a:r>
              <a:rPr lang="en-US" sz="1200" dirty="0"/>
              <a:t>Business SMEs</a:t>
            </a:r>
          </a:p>
          <a:p>
            <a:pPr marL="1317625" lvl="4" indent="-128588">
              <a:spcBef>
                <a:spcPts val="273"/>
              </a:spcBef>
              <a:buSzPct val="100000"/>
              <a:buFont typeface="Verdana" panose="020B0604030504040204" pitchFamily="34" charset="0"/>
              <a:buChar char="-"/>
            </a:pPr>
            <a:r>
              <a:rPr lang="en-US" sz="1200" dirty="0"/>
              <a:t>Analytic SMEs</a:t>
            </a:r>
          </a:p>
          <a:p>
            <a:pPr marL="1317625" lvl="4" indent="-128588">
              <a:spcBef>
                <a:spcPts val="273"/>
              </a:spcBef>
              <a:buSzPct val="100000"/>
              <a:buFont typeface="Verdana" panose="020B0604030504040204" pitchFamily="34" charset="0"/>
              <a:buChar char="-"/>
            </a:pPr>
            <a:r>
              <a:rPr lang="en-US" sz="1200" dirty="0"/>
              <a:t>Technical SMEs</a:t>
            </a:r>
          </a:p>
          <a:p>
            <a:pPr marL="1317625" lvl="4" indent="-128588">
              <a:spcBef>
                <a:spcPts val="273"/>
              </a:spcBef>
              <a:buSzPct val="100000"/>
              <a:buFont typeface="Verdana" panose="020B0604030504040204" pitchFamily="34" charset="0"/>
              <a:buChar char="-"/>
            </a:pPr>
            <a:endParaRPr lang="en-US" sz="1200" dirty="0"/>
          </a:p>
          <a:p>
            <a:pPr marL="860425" lvl="3" indent="-128588">
              <a:spcBef>
                <a:spcPts val="273"/>
              </a:spcBef>
              <a:buSzPct val="100000"/>
              <a:buFont typeface="Verdana" panose="020B0604030504040204" pitchFamily="34" charset="0"/>
              <a:buChar char="-"/>
            </a:pPr>
            <a:r>
              <a:rPr lang="en-US" sz="1400" dirty="0"/>
              <a:t>Proposed Agenda:</a:t>
            </a:r>
          </a:p>
          <a:p>
            <a:pPr marL="1317625" lvl="4" indent="-128588">
              <a:spcBef>
                <a:spcPts val="273"/>
              </a:spcBef>
              <a:buSzPct val="100000"/>
              <a:buFont typeface="Verdana" panose="020B0604030504040204" pitchFamily="34" charset="0"/>
              <a:buChar char="-"/>
            </a:pPr>
            <a:r>
              <a:rPr lang="en-US" sz="1200" dirty="0"/>
              <a:t>Review current process improvement opportunities</a:t>
            </a:r>
          </a:p>
          <a:p>
            <a:pPr marL="1317625" lvl="4" indent="-128588">
              <a:spcBef>
                <a:spcPts val="273"/>
              </a:spcBef>
              <a:buSzPct val="100000"/>
              <a:buFont typeface="Verdana" panose="020B0604030504040204" pitchFamily="34" charset="0"/>
              <a:buChar char="-"/>
            </a:pPr>
            <a:r>
              <a:rPr lang="en-US" sz="1200" dirty="0"/>
              <a:t>Discuss industry innovation</a:t>
            </a:r>
          </a:p>
          <a:p>
            <a:pPr marL="1317625" lvl="4" indent="-128588">
              <a:spcBef>
                <a:spcPts val="273"/>
              </a:spcBef>
              <a:buSzPct val="100000"/>
              <a:buFont typeface="Verdana" panose="020B0604030504040204" pitchFamily="34" charset="0"/>
              <a:buChar char="-"/>
            </a:pPr>
            <a:r>
              <a:rPr lang="en-US" sz="1200" dirty="0"/>
              <a:t>Review Teradata’s Business Value Framework</a:t>
            </a:r>
          </a:p>
          <a:p>
            <a:pPr marL="1317625" lvl="4" indent="-128588">
              <a:spcBef>
                <a:spcPts val="273"/>
              </a:spcBef>
              <a:buSzPct val="100000"/>
              <a:buFont typeface="Verdana" panose="020B0604030504040204" pitchFamily="34" charset="0"/>
              <a:buChar char="-"/>
            </a:pPr>
            <a:r>
              <a:rPr lang="en-US" sz="1200" dirty="0"/>
              <a:t>Review creation of Analytic Innovation Roadmap</a:t>
            </a:r>
          </a:p>
          <a:p>
            <a:pPr marL="1317625" lvl="4" indent="-128588">
              <a:spcBef>
                <a:spcPts val="273"/>
              </a:spcBef>
              <a:buSzPct val="100000"/>
              <a:buFont typeface="Verdana" panose="020B0604030504040204" pitchFamily="34" charset="0"/>
              <a:buChar char="-"/>
            </a:pPr>
            <a:endParaRPr lang="en-US" sz="1400" dirty="0"/>
          </a:p>
          <a:p>
            <a:pPr marL="860425" lvl="3" indent="-128588">
              <a:spcBef>
                <a:spcPts val="273"/>
              </a:spcBef>
              <a:buSzPct val="100000"/>
              <a:buFont typeface="Verdana" panose="020B0604030504040204" pitchFamily="34" charset="0"/>
              <a:buChar char="-"/>
            </a:pPr>
            <a:r>
              <a:rPr lang="en-US" sz="1400" dirty="0"/>
              <a:t>Outcomes:</a:t>
            </a:r>
          </a:p>
          <a:p>
            <a:pPr marL="1315735" lvl="4" indent="-128588">
              <a:spcBef>
                <a:spcPts val="273"/>
              </a:spcBef>
              <a:buSzPct val="100000"/>
              <a:buFont typeface="Verdana" panose="020B0604030504040204" pitchFamily="34" charset="0"/>
              <a:buChar char="-"/>
            </a:pPr>
            <a:r>
              <a:rPr lang="en-US" sz="1200" dirty="0"/>
              <a:t>Define key process</a:t>
            </a:r>
          </a:p>
          <a:p>
            <a:pPr marL="1317625" lvl="4" indent="-128588">
              <a:spcBef>
                <a:spcPts val="273"/>
              </a:spcBef>
              <a:buSzPct val="100000"/>
              <a:buFont typeface="Verdana" panose="020B0604030504040204" pitchFamily="34" charset="0"/>
              <a:buChar char="-"/>
            </a:pPr>
            <a:r>
              <a:rPr lang="en-US" sz="1200" dirty="0"/>
              <a:t>Identification of analytic innovation opportunities/ roadmap</a:t>
            </a:r>
          </a:p>
          <a:p>
            <a:pPr marL="1317625" lvl="4" indent="-128588">
              <a:spcBef>
                <a:spcPts val="273"/>
              </a:spcBef>
              <a:buSzPct val="100000"/>
              <a:buFont typeface="Verdana" panose="020B0604030504040204" pitchFamily="34" charset="0"/>
              <a:buChar char="-"/>
            </a:pPr>
            <a:r>
              <a:rPr lang="en-US" sz="1200" dirty="0"/>
              <a:t>Analytic development methodology recommendation</a:t>
            </a:r>
          </a:p>
          <a:p>
            <a:pPr marL="1317625" lvl="4" indent="-128588">
              <a:spcBef>
                <a:spcPts val="273"/>
              </a:spcBef>
              <a:buSzPct val="100000"/>
              <a:buFont typeface="Verdana" panose="020B0604030504040204" pitchFamily="34" charset="0"/>
              <a:buChar char="-"/>
            </a:pPr>
            <a:endParaRPr lang="en-US" sz="1400" dirty="0"/>
          </a:p>
        </p:txBody>
      </p:sp>
      <p:grpSp>
        <p:nvGrpSpPr>
          <p:cNvPr id="237" name="Group 236"/>
          <p:cNvGrpSpPr/>
          <p:nvPr/>
        </p:nvGrpSpPr>
        <p:grpSpPr>
          <a:xfrm>
            <a:off x="217930" y="3699040"/>
            <a:ext cx="2155717" cy="583919"/>
            <a:chOff x="290570" y="4932048"/>
            <a:chExt cx="2874289" cy="778558"/>
          </a:xfrm>
        </p:grpSpPr>
        <p:pic>
          <p:nvPicPr>
            <p:cNvPr id="238" name="Picture 237"/>
            <p:cNvPicPr>
              <a:picLocks noChangeAspect="1"/>
            </p:cNvPicPr>
            <p:nvPr/>
          </p:nvPicPr>
          <p:blipFill>
            <a:blip r:embed="rId2"/>
            <a:stretch>
              <a:fillRect/>
            </a:stretch>
          </p:blipFill>
          <p:spPr>
            <a:xfrm>
              <a:off x="290570" y="4932048"/>
              <a:ext cx="2874289" cy="494841"/>
            </a:xfrm>
            <a:prstGeom prst="rect">
              <a:avLst/>
            </a:prstGeom>
          </p:spPr>
        </p:pic>
        <p:sp>
          <p:nvSpPr>
            <p:cNvPr id="239" name="TextBox 238"/>
            <p:cNvSpPr txBox="1"/>
            <p:nvPr/>
          </p:nvSpPr>
          <p:spPr>
            <a:xfrm>
              <a:off x="772485" y="5368203"/>
              <a:ext cx="1939173" cy="342403"/>
            </a:xfrm>
            <a:prstGeom prst="rect">
              <a:avLst/>
            </a:prstGeom>
            <a:noFill/>
          </p:spPr>
          <p:txBody>
            <a:bodyPr wrap="square" rtlCol="0">
              <a:spAutoFit/>
            </a:bodyPr>
            <a:lstStyle/>
            <a:p>
              <a:pPr algn="ctr">
                <a:lnSpc>
                  <a:spcPct val="95000"/>
                </a:lnSpc>
                <a:spcBef>
                  <a:spcPts val="357"/>
                </a:spcBef>
              </a:pPr>
              <a:r>
                <a:rPr lang="en-US" sz="1125" b="1" dirty="0">
                  <a:solidFill>
                    <a:srgbClr val="5F6062"/>
                  </a:solidFill>
                </a:rPr>
                <a:t>RACE</a:t>
              </a:r>
            </a:p>
          </p:txBody>
        </p:sp>
      </p:grpSp>
      <p:sp>
        <p:nvSpPr>
          <p:cNvPr id="240" name="TextBox 239"/>
          <p:cNvSpPr txBox="1"/>
          <p:nvPr/>
        </p:nvSpPr>
        <p:spPr>
          <a:xfrm>
            <a:off x="7694233" y="46803"/>
            <a:ext cx="1403275" cy="355482"/>
          </a:xfrm>
          <a:prstGeom prst="rect">
            <a:avLst/>
          </a:prstGeom>
          <a:solidFill>
            <a:srgbClr val="FFFF00"/>
          </a:solidFill>
        </p:spPr>
        <p:txBody>
          <a:bodyPr wrap="square" rtlCol="0">
            <a:spAutoFit/>
          </a:bodyPr>
          <a:lstStyle/>
          <a:p>
            <a:pPr>
              <a:lnSpc>
                <a:spcPct val="95000"/>
              </a:lnSpc>
              <a:spcBef>
                <a:spcPts val="400"/>
              </a:spcBef>
            </a:pPr>
            <a:r>
              <a:rPr lang="en-US" dirty="0">
                <a:solidFill>
                  <a:srgbClr val="231F20"/>
                </a:solidFill>
              </a:rPr>
              <a:t>[Option]</a:t>
            </a:r>
          </a:p>
        </p:txBody>
      </p:sp>
      <p:sp>
        <p:nvSpPr>
          <p:cNvPr id="241" name="Footer Placeholder 4"/>
          <p:cNvSpPr txBox="1">
            <a:spLocks/>
          </p:cNvSpPr>
          <p:nvPr/>
        </p:nvSpPr>
        <p:spPr>
          <a:xfrm>
            <a:off x="389760" y="4874148"/>
            <a:ext cx="3240000" cy="18553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chemeClr val="bg2">
                    <a:lumMod val="75000"/>
                  </a:schemeClr>
                </a:solidFill>
              </a:rPr>
              <a:t>© 2017 Think Big Analytics, Teradata</a:t>
            </a:r>
          </a:p>
        </p:txBody>
      </p:sp>
    </p:spTree>
    <p:extLst>
      <p:ext uri="{BB962C8B-B14F-4D97-AF65-F5344CB8AC3E}">
        <p14:creationId xmlns:p14="http://schemas.microsoft.com/office/powerpoint/2010/main" val="636687986"/>
      </p:ext>
    </p:extLst>
  </p:cSld>
  <p:clrMapOvr>
    <a:masterClrMapping/>
  </p:clrMapOvr>
  <p:transition spd="med">
    <p:fade/>
  </p:transition>
</p:sld>
</file>

<file path=ppt/theme/theme1.xml><?xml version="1.0" encoding="utf-8"?>
<a:theme xmlns:a="http://schemas.openxmlformats.org/drawingml/2006/main" name="TDC_PPT_16-9_1014-lite">
  <a:themeElements>
    <a:clrScheme name="TeradataPPT2014">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TotalTime>
  <Words>941</Words>
  <Application>Microsoft Office PowerPoint</Application>
  <PresentationFormat>On-screen Show (16:9)</PresentationFormat>
  <Paragraphs>180</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Lucida Grande</vt:lpstr>
      <vt:lpstr>Verdana</vt:lpstr>
      <vt:lpstr>TDC_PPT_16-9_1014-lite</vt:lpstr>
      <vt:lpstr>PowerPoint Presentation</vt:lpstr>
      <vt:lpstr>Business Opportunities of new analysis</vt:lpstr>
      <vt:lpstr>Potential analytic targets</vt:lpstr>
      <vt:lpstr>Where we start</vt:lpstr>
      <vt:lpstr>Analytic Roadmap*</vt:lpstr>
      <vt:lpstr>Execution Roadmap (Optional)</vt:lpstr>
      <vt:lpstr>RACE 1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Gard</dc:creator>
  <cp:lastModifiedBy>Thatcher, Cindy</cp:lastModifiedBy>
  <cp:revision>1492</cp:revision>
  <dcterms:created xsi:type="dcterms:W3CDTF">2014-10-01T21:24:38Z</dcterms:created>
  <dcterms:modified xsi:type="dcterms:W3CDTF">2017-09-15T15:37:42Z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VersionGuid">
    <vt:lpwstr>98dfd9aa-ca60-458c-840f-30d483709912</vt:lpwstr>
  </property>
  <property fmtid="{D5CDD505-2E9C-101B-9397-08002B2CF9AE}" pid="3" name="Offisync_UniqueId">
    <vt:lpwstr>83489</vt:lpwstr>
  </property>
  <property fmtid="{D5CDD505-2E9C-101B-9397-08002B2CF9AE}" pid="4" name="Offisync_UpdateToken">
    <vt:lpwstr>7</vt:lpwstr>
  </property>
  <property fmtid="{D5CDD505-2E9C-101B-9397-08002B2CF9AE}" pid="5" name="Offisync_ServerID">
    <vt:lpwstr>1dce6eef-79fd-4fcd-a721-ba4027c7d858</vt:lpwstr>
  </property>
  <property fmtid="{D5CDD505-2E9C-101B-9397-08002B2CF9AE}" pid="6" name="Offisync_ProviderInitializationData">
    <vt:lpwstr>https://connections.teradata.com</vt:lpwstr>
  </property>
  <property fmtid="{D5CDD505-2E9C-101B-9397-08002B2CF9AE}" pid="7" name="Jive_LatestUserAccountName">
    <vt:lpwstr>CT120570</vt:lpwstr>
  </property>
  <property fmtid="{D5CDD505-2E9C-101B-9397-08002B2CF9AE}" pid="8" name="Jive_ModifiedButNotPublished">
    <vt:lpwstr>True</vt:lpwstr>
  </property>
</Properties>
</file>