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15232D"/>
    <a:srgbClr val="25323C"/>
    <a:srgbClr val="1B2932"/>
    <a:srgbClr val="19273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8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5CE06-1327-284A-973C-DDBECD64A7BD}" type="datetimeFigureOut">
              <a:rPr lang="en-US" smtClean="0"/>
              <a:pPr/>
              <a:t>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E4CAB-2820-8943-8333-34E013F5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692C7-4D07-8248-AC5B-6265A7FD0688}" type="datetimeFigureOut">
              <a:rPr lang="en-US" smtClean="0"/>
              <a:pPr/>
              <a:t>2/8/15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34BB4-3B0E-BB4D-9FC3-31F9A407B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9BC0-758F-CD4F-A1C3-AB88916542BF}" type="datetimeFigureOut">
              <a:rPr lang="en-US" smtClean="0"/>
              <a:pPr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A286-0EF2-B54B-B349-D21AC9C8E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9BC0-758F-CD4F-A1C3-AB88916542BF}" type="datetimeFigureOut">
              <a:rPr lang="en-US" smtClean="0"/>
              <a:pPr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A286-0EF2-B54B-B349-D21AC9C8E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9BC0-758F-CD4F-A1C3-AB88916542BF}" type="datetimeFigureOut">
              <a:rPr lang="en-US" smtClean="0"/>
              <a:pPr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A286-0EF2-B54B-B349-D21AC9C8E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9BC0-758F-CD4F-A1C3-AB88916542BF}" type="datetimeFigureOut">
              <a:rPr lang="en-US" smtClean="0"/>
              <a:pPr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A286-0EF2-B54B-B349-D21AC9C8E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9BC0-758F-CD4F-A1C3-AB88916542BF}" type="datetimeFigureOut">
              <a:rPr lang="en-US" smtClean="0"/>
              <a:pPr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A286-0EF2-B54B-B349-D21AC9C8E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9BC0-758F-CD4F-A1C3-AB88916542BF}" type="datetimeFigureOut">
              <a:rPr lang="en-US" smtClean="0"/>
              <a:pPr/>
              <a:t>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A286-0EF2-B54B-B349-D21AC9C8E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9BC0-758F-CD4F-A1C3-AB88916542BF}" type="datetimeFigureOut">
              <a:rPr lang="en-US" smtClean="0"/>
              <a:pPr/>
              <a:t>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A286-0EF2-B54B-B349-D21AC9C8E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9BC0-758F-CD4F-A1C3-AB88916542BF}" type="datetimeFigureOut">
              <a:rPr lang="en-US" smtClean="0"/>
              <a:pPr/>
              <a:t>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A286-0EF2-B54B-B349-D21AC9C8E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9BC0-758F-CD4F-A1C3-AB88916542BF}" type="datetimeFigureOut">
              <a:rPr lang="en-US" smtClean="0"/>
              <a:pPr/>
              <a:t>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A286-0EF2-B54B-B349-D21AC9C8E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9BC0-758F-CD4F-A1C3-AB88916542BF}" type="datetimeFigureOut">
              <a:rPr lang="en-US" smtClean="0"/>
              <a:pPr/>
              <a:t>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A286-0EF2-B54B-B349-D21AC9C8E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9BC0-758F-CD4F-A1C3-AB88916542BF}" type="datetimeFigureOut">
              <a:rPr lang="en-US" smtClean="0"/>
              <a:pPr/>
              <a:t>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A286-0EF2-B54B-B349-D21AC9C8E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69BC0-758F-CD4F-A1C3-AB88916542BF}" type="datetimeFigureOut">
              <a:rPr lang="en-US" smtClean="0"/>
              <a:pPr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0A286-0EF2-B54B-B349-D21AC9C8E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Team </a:t>
            </a:r>
            <a:r>
              <a:rPr lang="en-US" dirty="0" err="1" smtClean="0">
                <a:latin typeface="Helvetica"/>
                <a:cs typeface="Helvetica"/>
              </a:rPr>
              <a:t>Simulus</a:t>
            </a:r>
            <a:r>
              <a:rPr lang="en-US" dirty="0" smtClean="0">
                <a:latin typeface="Helvetica"/>
                <a:cs typeface="Helvetica"/>
              </a:rPr>
              <a:t/>
            </a:r>
            <a:br>
              <a:rPr lang="en-US" dirty="0" smtClean="0">
                <a:latin typeface="Helvetica"/>
                <a:cs typeface="Helvetica"/>
              </a:rPr>
            </a:br>
            <a:r>
              <a:rPr lang="en-US" sz="3200" dirty="0" smtClean="0">
                <a:latin typeface="Helvetica"/>
                <a:cs typeface="Helvetica"/>
              </a:rPr>
              <a:t>Traffic Simulation </a:t>
            </a:r>
            <a:r>
              <a:rPr lang="en-US" sz="3200" dirty="0" smtClean="0">
                <a:latin typeface="Helvetica"/>
                <a:cs typeface="Helvetica"/>
              </a:rPr>
              <a:t>Project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52678"/>
            <a:ext cx="6400800" cy="1286121"/>
          </a:xfrm>
        </p:spPr>
        <p:txBody>
          <a:bodyPr/>
          <a:lstStyle/>
          <a:p>
            <a:r>
              <a:rPr lang="en-US" sz="2800" dirty="0" smtClean="0"/>
              <a:t>King’s </a:t>
            </a:r>
            <a:r>
              <a:rPr lang="en-US" sz="2800" dirty="0" smtClean="0"/>
              <a:t>College London </a:t>
            </a:r>
          </a:p>
          <a:p>
            <a:r>
              <a:rPr lang="en-US" sz="2800" i="1" dirty="0" smtClean="0"/>
              <a:t>https://</a:t>
            </a:r>
            <a:r>
              <a:rPr lang="en-US" sz="2800" i="1" dirty="0" err="1" smtClean="0"/>
              <a:t>github.com/leorohr/simulus</a:t>
            </a:r>
            <a:r>
              <a:rPr lang="en-US" sz="2800" i="1" dirty="0" smtClean="0"/>
              <a:t> </a:t>
            </a:r>
          </a:p>
          <a:p>
            <a:endParaRPr lang="en-US" dirty="0" smtClean="0">
              <a:latin typeface="Helvetica"/>
              <a:cs typeface="Helvetic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6168571"/>
            <a:ext cx="9144000" cy="689429"/>
            <a:chOff x="0" y="6168571"/>
            <a:chExt cx="9144000" cy="689429"/>
          </a:xfrm>
        </p:grpSpPr>
        <p:sp>
          <p:nvSpPr>
            <p:cNvPr id="7" name="Rectangle 6"/>
            <p:cNvSpPr/>
            <p:nvPr/>
          </p:nvSpPr>
          <p:spPr>
            <a:xfrm>
              <a:off x="0" y="6168571"/>
              <a:ext cx="9144000" cy="689429"/>
            </a:xfrm>
            <a:prstGeom prst="rect">
              <a:avLst/>
            </a:prstGeom>
            <a:solidFill>
              <a:srgbClr val="15232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i="1" dirty="0" smtClean="0">
                  <a:latin typeface="Helvetica"/>
                  <a:cs typeface="Helvetica"/>
                </a:rPr>
                <a:t>7CCSMGPR</a:t>
              </a:r>
              <a:endParaRPr lang="en-US" sz="1400" i="1" dirty="0">
                <a:latin typeface="Helvetica"/>
                <a:cs typeface="Helvetica"/>
              </a:endParaRPr>
            </a:p>
          </p:txBody>
        </p:sp>
        <p:pic>
          <p:nvPicPr>
            <p:cNvPr id="5" name="Picture 4" descr="simulus3.png"/>
            <p:cNvPicPr>
              <a:picLocks noChangeAspect="1"/>
            </p:cNvPicPr>
            <p:nvPr/>
          </p:nvPicPr>
          <p:blipFill>
            <a:blip r:embed="rId2"/>
            <a:srcRect l="17666" t="15596" r="19059" b="19266"/>
            <a:stretch>
              <a:fillRect/>
            </a:stretch>
          </p:blipFill>
          <p:spPr>
            <a:xfrm>
              <a:off x="8089900" y="6213929"/>
              <a:ext cx="1054100" cy="644071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6368143" y="6168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/>
          <p:nvPr/>
        </p:nvGrpSpPr>
        <p:grpSpPr>
          <a:xfrm>
            <a:off x="0" y="6168571"/>
            <a:ext cx="9144000" cy="689429"/>
            <a:chOff x="0" y="6168571"/>
            <a:chExt cx="9144000" cy="689429"/>
          </a:xfrm>
        </p:grpSpPr>
        <p:sp>
          <p:nvSpPr>
            <p:cNvPr id="7" name="Rectangle 6"/>
            <p:cNvSpPr/>
            <p:nvPr/>
          </p:nvSpPr>
          <p:spPr>
            <a:xfrm>
              <a:off x="0" y="6168571"/>
              <a:ext cx="9144000" cy="689429"/>
            </a:xfrm>
            <a:prstGeom prst="rect">
              <a:avLst/>
            </a:prstGeom>
            <a:solidFill>
              <a:srgbClr val="15232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i="1" dirty="0" smtClean="0">
                  <a:latin typeface="Helvetica"/>
                  <a:cs typeface="Helvetica"/>
                </a:rPr>
                <a:t>7CCSMGPR</a:t>
              </a:r>
              <a:endParaRPr lang="en-US" sz="1400" i="1" dirty="0">
                <a:latin typeface="Helvetica"/>
                <a:cs typeface="Helvetica"/>
              </a:endParaRPr>
            </a:p>
          </p:txBody>
        </p:sp>
        <p:pic>
          <p:nvPicPr>
            <p:cNvPr id="5" name="Picture 4" descr="simulus3.png"/>
            <p:cNvPicPr>
              <a:picLocks noChangeAspect="1"/>
            </p:cNvPicPr>
            <p:nvPr/>
          </p:nvPicPr>
          <p:blipFill>
            <a:blip r:embed="rId2"/>
            <a:srcRect l="17666" t="15596" r="19059" b="19266"/>
            <a:stretch>
              <a:fillRect/>
            </a:stretch>
          </p:blipFill>
          <p:spPr>
            <a:xfrm>
              <a:off x="8089900" y="6213929"/>
              <a:ext cx="1054100" cy="644071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6368143" y="6168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17304"/>
            <a:ext cx="7772400" cy="6622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Aims </a:t>
            </a:r>
            <a:r>
              <a:rPr lang="en-US" dirty="0" smtClean="0"/>
              <a:t>(</a:t>
            </a:r>
            <a:r>
              <a:rPr lang="en-US" dirty="0" err="1" smtClean="0"/>
              <a:t>MoSCoW</a:t>
            </a:r>
            <a:r>
              <a:rPr lang="en-US" dirty="0" smtClean="0"/>
              <a:t> Method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2" y="855812"/>
            <a:ext cx="7404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>
                <a:latin typeface="Helvetica"/>
                <a:cs typeface="Helvetica"/>
              </a:rPr>
              <a:t>Must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 Individual Vehicles</a:t>
            </a:r>
            <a:endParaRPr lang="en-US" sz="2000" dirty="0" smtClean="0">
              <a:latin typeface="Helvetica"/>
              <a:cs typeface="Helvetica"/>
            </a:endParaRPr>
          </a:p>
          <a:p>
            <a:pPr lvl="2">
              <a:buFont typeface="Arial"/>
              <a:buChar char="•"/>
            </a:pPr>
            <a:r>
              <a:rPr lang="en-US" sz="2000" dirty="0" smtClean="0"/>
              <a:t> Vehicle Entrance and Exit 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 Vehicle Behaviour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 Statistics – Delay, Average Speed, Distance Travelled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 Traffic Management Policies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2" y="2794804"/>
            <a:ext cx="740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/>
              <a:t>Should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 Emergency Services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 User Maps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1" y="3810467"/>
            <a:ext cx="7404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/>
              <a:t>Could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 Save/Load User Maps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 Google Maps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4826130"/>
            <a:ext cx="740410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/>
              <a:t>Won’t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 Pre-existing Traffic Simulators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0" y="6168571"/>
            <a:ext cx="9144000" cy="689429"/>
            <a:chOff x="0" y="6168571"/>
            <a:chExt cx="9144000" cy="689429"/>
          </a:xfrm>
        </p:grpSpPr>
        <p:sp>
          <p:nvSpPr>
            <p:cNvPr id="7" name="Rectangle 6"/>
            <p:cNvSpPr/>
            <p:nvPr/>
          </p:nvSpPr>
          <p:spPr>
            <a:xfrm>
              <a:off x="0" y="6168571"/>
              <a:ext cx="9144000" cy="689429"/>
            </a:xfrm>
            <a:prstGeom prst="rect">
              <a:avLst/>
            </a:prstGeom>
            <a:solidFill>
              <a:srgbClr val="15232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i="1" dirty="0" smtClean="0">
                  <a:latin typeface="Helvetica"/>
                  <a:cs typeface="Helvetica"/>
                </a:rPr>
                <a:t>7CCSMGPR</a:t>
              </a:r>
              <a:endParaRPr lang="en-US" sz="1400" i="1" dirty="0">
                <a:latin typeface="Helvetica"/>
                <a:cs typeface="Helvetica"/>
              </a:endParaRPr>
            </a:p>
          </p:txBody>
        </p:sp>
        <p:pic>
          <p:nvPicPr>
            <p:cNvPr id="5" name="Picture 4" descr="simulus3.png"/>
            <p:cNvPicPr>
              <a:picLocks noChangeAspect="1"/>
            </p:cNvPicPr>
            <p:nvPr/>
          </p:nvPicPr>
          <p:blipFill>
            <a:blip r:embed="rId2"/>
            <a:srcRect l="17666" t="15596" r="19059" b="19266"/>
            <a:stretch>
              <a:fillRect/>
            </a:stretch>
          </p:blipFill>
          <p:spPr>
            <a:xfrm>
              <a:off x="8089900" y="6213929"/>
              <a:ext cx="1054100" cy="644071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6368143" y="6168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732008"/>
            <a:ext cx="6160661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dirty="0" smtClean="0"/>
              <a:t>Working Policy: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Cooperation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Democracy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Equality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" y="2055447"/>
            <a:ext cx="61606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Methodology: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Time Management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Iterative and Incremental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Emphasis on feedback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" y="3378886"/>
            <a:ext cx="61606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Flexible Roles: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Research and Design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Developer – GUI, Model Implementation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Documentation Analyst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" y="4702325"/>
            <a:ext cx="61606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Collaboration: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Meetings, </a:t>
            </a:r>
            <a:r>
              <a:rPr lang="en-US" sz="2000" dirty="0" err="1" smtClean="0"/>
              <a:t>GitHub</a:t>
            </a:r>
            <a:r>
              <a:rPr lang="en-US" sz="2000" dirty="0" smtClean="0"/>
              <a:t>, </a:t>
            </a:r>
            <a:r>
              <a:rPr lang="en-US" sz="2000" dirty="0" err="1" smtClean="0"/>
              <a:t>Facebook</a:t>
            </a:r>
            <a:r>
              <a:rPr lang="en-US" sz="2000" dirty="0" smtClean="0"/>
              <a:t>, </a:t>
            </a:r>
            <a:r>
              <a:rPr lang="en-US" sz="2000" dirty="0" err="1" smtClean="0"/>
              <a:t>WhatsApp</a:t>
            </a:r>
            <a:endParaRPr lang="en-US" sz="20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85799" y="5410211"/>
            <a:ext cx="61606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Peer Assessment and Conflict Resolution: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Voice, Vote, Resolve</a:t>
            </a:r>
          </a:p>
        </p:txBody>
      </p:sp>
      <p:sp>
        <p:nvSpPr>
          <p:cNvPr id="15" name="Title 7"/>
          <p:cNvSpPr>
            <a:spLocks noGrp="1"/>
          </p:cNvSpPr>
          <p:nvPr>
            <p:ph type="ctrTitle"/>
          </p:nvPr>
        </p:nvSpPr>
        <p:spPr>
          <a:xfrm>
            <a:off x="685800" y="17304"/>
            <a:ext cx="7772400" cy="6622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</a:t>
            </a:r>
            <a:r>
              <a:rPr lang="en-US" dirty="0" err="1" smtClean="0"/>
              <a:t>Organisation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0" y="6168571"/>
            <a:ext cx="9144000" cy="689429"/>
            <a:chOff x="0" y="6168571"/>
            <a:chExt cx="9144000" cy="689429"/>
          </a:xfrm>
        </p:grpSpPr>
        <p:sp>
          <p:nvSpPr>
            <p:cNvPr id="7" name="Rectangle 6"/>
            <p:cNvSpPr/>
            <p:nvPr/>
          </p:nvSpPr>
          <p:spPr>
            <a:xfrm>
              <a:off x="0" y="6168571"/>
              <a:ext cx="9144000" cy="689429"/>
            </a:xfrm>
            <a:prstGeom prst="rect">
              <a:avLst/>
            </a:prstGeom>
            <a:solidFill>
              <a:srgbClr val="15232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i="1" dirty="0" smtClean="0">
                  <a:latin typeface="Helvetica"/>
                  <a:cs typeface="Helvetica"/>
                </a:rPr>
                <a:t>7CCSMGPR</a:t>
              </a:r>
              <a:endParaRPr lang="en-US" sz="1400" i="1" dirty="0">
                <a:latin typeface="Helvetica"/>
                <a:cs typeface="Helvetica"/>
              </a:endParaRPr>
            </a:p>
          </p:txBody>
        </p:sp>
        <p:pic>
          <p:nvPicPr>
            <p:cNvPr id="5" name="Picture 4" descr="simulus3.png"/>
            <p:cNvPicPr>
              <a:picLocks noChangeAspect="1"/>
            </p:cNvPicPr>
            <p:nvPr/>
          </p:nvPicPr>
          <p:blipFill>
            <a:blip r:embed="rId2"/>
            <a:srcRect l="17666" t="15596" r="19059" b="19266"/>
            <a:stretch>
              <a:fillRect/>
            </a:stretch>
          </p:blipFill>
          <p:spPr>
            <a:xfrm>
              <a:off x="8089900" y="6213929"/>
              <a:ext cx="1054100" cy="644071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6368143" y="6168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itle 7"/>
          <p:cNvSpPr>
            <a:spLocks noGrp="1"/>
          </p:cNvSpPr>
          <p:nvPr>
            <p:ph type="ctrTitle"/>
          </p:nvPr>
        </p:nvSpPr>
        <p:spPr>
          <a:xfrm>
            <a:off x="685800" y="17304"/>
            <a:ext cx="7772400" cy="6622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  <p:pic>
        <p:nvPicPr>
          <p:cNvPr id="9" name="Picture 8" descr="gant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17" y="899039"/>
            <a:ext cx="7316121" cy="5056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0" y="6168571"/>
            <a:ext cx="9144000" cy="689429"/>
            <a:chOff x="0" y="6168571"/>
            <a:chExt cx="9144000" cy="689429"/>
          </a:xfrm>
        </p:grpSpPr>
        <p:sp>
          <p:nvSpPr>
            <p:cNvPr id="7" name="Rectangle 6"/>
            <p:cNvSpPr/>
            <p:nvPr/>
          </p:nvSpPr>
          <p:spPr>
            <a:xfrm>
              <a:off x="0" y="6168571"/>
              <a:ext cx="9144000" cy="689429"/>
            </a:xfrm>
            <a:prstGeom prst="rect">
              <a:avLst/>
            </a:prstGeom>
            <a:solidFill>
              <a:srgbClr val="15232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i="1" dirty="0" smtClean="0">
                  <a:latin typeface="Helvetica"/>
                  <a:cs typeface="Helvetica"/>
                </a:rPr>
                <a:t>7CCSMGPR</a:t>
              </a:r>
              <a:endParaRPr lang="en-US" sz="1400" i="1" dirty="0">
                <a:latin typeface="Helvetica"/>
                <a:cs typeface="Helvetica"/>
              </a:endParaRPr>
            </a:p>
          </p:txBody>
        </p:sp>
        <p:pic>
          <p:nvPicPr>
            <p:cNvPr id="5" name="Picture 4" descr="simulus3.png"/>
            <p:cNvPicPr>
              <a:picLocks noChangeAspect="1"/>
            </p:cNvPicPr>
            <p:nvPr/>
          </p:nvPicPr>
          <p:blipFill>
            <a:blip r:embed="rId2"/>
            <a:srcRect l="17666" t="15596" r="19059" b="19266"/>
            <a:stretch>
              <a:fillRect/>
            </a:stretch>
          </p:blipFill>
          <p:spPr>
            <a:xfrm>
              <a:off x="8089900" y="6213929"/>
              <a:ext cx="1054100" cy="644071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6368143" y="6168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itle 7"/>
          <p:cNvSpPr>
            <a:spLocks noGrp="1"/>
          </p:cNvSpPr>
          <p:nvPr>
            <p:ph type="ctrTitle"/>
          </p:nvPr>
        </p:nvSpPr>
        <p:spPr>
          <a:xfrm>
            <a:off x="685800" y="17304"/>
            <a:ext cx="7772400" cy="6622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</a:t>
            </a:r>
            <a:r>
              <a:rPr lang="en-US" dirty="0" smtClean="0"/>
              <a:t> Demonstration</a:t>
            </a:r>
            <a:endParaRPr lang="en-US" dirty="0"/>
          </a:p>
        </p:txBody>
      </p:sp>
      <p:pic>
        <p:nvPicPr>
          <p:cNvPr id="8" name="Picture 7" descr="screensh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37" y="854743"/>
            <a:ext cx="6221004" cy="5228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0" y="6168571"/>
            <a:ext cx="9144000" cy="689429"/>
            <a:chOff x="0" y="6168571"/>
            <a:chExt cx="9144000" cy="689429"/>
          </a:xfrm>
        </p:grpSpPr>
        <p:sp>
          <p:nvSpPr>
            <p:cNvPr id="7" name="Rectangle 6"/>
            <p:cNvSpPr/>
            <p:nvPr/>
          </p:nvSpPr>
          <p:spPr>
            <a:xfrm>
              <a:off x="0" y="6168571"/>
              <a:ext cx="9144000" cy="689429"/>
            </a:xfrm>
            <a:prstGeom prst="rect">
              <a:avLst/>
            </a:prstGeom>
            <a:solidFill>
              <a:srgbClr val="15232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i="1" dirty="0" smtClean="0">
                  <a:latin typeface="Helvetica"/>
                  <a:cs typeface="Helvetica"/>
                </a:rPr>
                <a:t>7CCSMGPR</a:t>
              </a:r>
              <a:endParaRPr lang="en-US" sz="1400" i="1" dirty="0">
                <a:latin typeface="Helvetica"/>
                <a:cs typeface="Helvetica"/>
              </a:endParaRPr>
            </a:p>
          </p:txBody>
        </p:sp>
        <p:pic>
          <p:nvPicPr>
            <p:cNvPr id="5" name="Picture 4" descr="simulus3.png"/>
            <p:cNvPicPr>
              <a:picLocks noChangeAspect="1"/>
            </p:cNvPicPr>
            <p:nvPr/>
          </p:nvPicPr>
          <p:blipFill>
            <a:blip r:embed="rId2"/>
            <a:srcRect l="17666" t="15596" r="19059" b="19266"/>
            <a:stretch>
              <a:fillRect/>
            </a:stretch>
          </p:blipFill>
          <p:spPr>
            <a:xfrm>
              <a:off x="8089900" y="6213929"/>
              <a:ext cx="1054100" cy="644071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6368143" y="6168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itle 7"/>
          <p:cNvSpPr>
            <a:spLocks noGrp="1"/>
          </p:cNvSpPr>
          <p:nvPr>
            <p:ph type="ctrTitle"/>
          </p:nvPr>
        </p:nvSpPr>
        <p:spPr>
          <a:xfrm>
            <a:off x="685800" y="17304"/>
            <a:ext cx="7772400" cy="6622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149</Words>
  <Application>Microsoft Macintosh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Team Simulus Traffic Simulation Project</vt:lpstr>
      <vt:lpstr>Aims (MoSCoW Method) </vt:lpstr>
      <vt:lpstr>Project Organisation</vt:lpstr>
      <vt:lpstr>Project Progress</vt:lpstr>
      <vt:lpstr>Project Demonstration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Simulus</dc:title>
  <dc:creator>Paul</dc:creator>
  <cp:lastModifiedBy>Paul</cp:lastModifiedBy>
  <cp:revision>16</cp:revision>
  <dcterms:created xsi:type="dcterms:W3CDTF">2015-02-08T19:20:50Z</dcterms:created>
  <dcterms:modified xsi:type="dcterms:W3CDTF">2015-02-08T19:24:43Z</dcterms:modified>
</cp:coreProperties>
</file>