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98" r:id="rId5"/>
    <p:sldId id="299" r:id="rId6"/>
    <p:sldId id="294" r:id="rId7"/>
    <p:sldId id="295" r:id="rId8"/>
    <p:sldId id="289" r:id="rId9"/>
    <p:sldId id="288" r:id="rId10"/>
    <p:sldId id="296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01E6D-BFD5-49DD-B66B-DF2997048DF7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2F6F7658-0124-427D-9A04-C0DA2B19A8CF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None/>
          </a:pPr>
          <a:r>
            <a:rPr lang="en-US" b="1" dirty="0"/>
            <a:t>A DROP-DOWN MENU</a:t>
          </a:r>
        </a:p>
        <a:p>
          <a:pPr>
            <a:buSzPts val="1740"/>
            <a:buFont typeface="Wingdings" panose="05000000000000000000" pitchFamily="2" charset="2"/>
            <a:buNone/>
          </a:pPr>
          <a:r>
            <a:rPr lang="en-US" dirty="0"/>
            <a:t> 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dirty="0"/>
        </a:p>
      </dgm:t>
    </dgm:pt>
    <dgm:pt modelId="{7B7C176E-D6E2-4E47-9D61-9B3CF0051056}" type="parTrans" cxnId="{50F75855-972A-459E-B647-2F77A8F5260E}">
      <dgm:prSet/>
      <dgm:spPr/>
      <dgm:t>
        <a:bodyPr/>
        <a:lstStyle/>
        <a:p>
          <a:endParaRPr lang="en-US"/>
        </a:p>
      </dgm:t>
    </dgm:pt>
    <dgm:pt modelId="{683F65D3-E620-413E-993A-618BF7A894D1}" type="sibTrans" cxnId="{50F75855-972A-459E-B647-2F77A8F5260E}">
      <dgm:prSet/>
      <dgm:spPr/>
      <dgm:t>
        <a:bodyPr/>
        <a:lstStyle/>
        <a:p>
          <a:endParaRPr lang="en-US"/>
        </a:p>
      </dgm:t>
    </dgm:pt>
    <dgm:pt modelId="{3B634FBB-8236-4209-A3F7-B35DF8E7F4EA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TEST SUBJECT DATA LIST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gm:t>
    </dgm:pt>
    <dgm:pt modelId="{4BF34A0F-5117-42E0-934C-1AF0DAA822E0}" type="parTrans" cxnId="{4769F148-9077-4501-9520-1E7DF5279ABC}">
      <dgm:prSet/>
      <dgm:spPr/>
      <dgm:t>
        <a:bodyPr/>
        <a:lstStyle/>
        <a:p>
          <a:endParaRPr lang="en-US"/>
        </a:p>
      </dgm:t>
    </dgm:pt>
    <dgm:pt modelId="{2986B6E1-82C3-4BD9-BD12-C7F09B2B151D}" type="sibTrans" cxnId="{4769F148-9077-4501-9520-1E7DF5279ABC}">
      <dgm:prSet/>
      <dgm:spPr/>
      <dgm:t>
        <a:bodyPr/>
        <a:lstStyle/>
        <a:p>
          <a:endParaRPr lang="en-US"/>
        </a:p>
      </dgm:t>
    </dgm:pt>
    <dgm:pt modelId="{31E4B5CD-C937-4B24-B3D3-F6DF8CFD33B2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DROP-DOWN BOX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gm:t>
    </dgm:pt>
    <dgm:pt modelId="{BF231795-B7F7-4859-93D5-3AB4C3E06062}" type="parTrans" cxnId="{F374A9C6-CBCE-41B1-9ACC-201A1CD654ED}">
      <dgm:prSet/>
      <dgm:spPr/>
      <dgm:t>
        <a:bodyPr/>
        <a:lstStyle/>
        <a:p>
          <a:endParaRPr lang="en-US"/>
        </a:p>
      </dgm:t>
    </dgm:pt>
    <dgm:pt modelId="{1BB609D7-2920-4C64-A30D-59C62CCE74B0}" type="sibTrans" cxnId="{F374A9C6-CBCE-41B1-9ACC-201A1CD654ED}">
      <dgm:prSet/>
      <dgm:spPr/>
      <dgm:t>
        <a:bodyPr/>
        <a:lstStyle/>
        <a:p>
          <a:endParaRPr lang="en-US"/>
        </a:p>
      </dgm:t>
    </dgm:pt>
    <dgm:pt modelId="{E4077F13-065B-442E-9DF6-B2132ECD6DE9}">
      <dgm:prSet/>
      <dgm:spPr/>
      <dgm:t>
        <a:bodyPr/>
        <a:lstStyle/>
        <a:p>
          <a:r>
            <a:rPr lang="en-US" b="1" dirty="0"/>
            <a:t>A BAR CHART  </a:t>
          </a:r>
        </a:p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gm:t>
    </dgm:pt>
    <dgm:pt modelId="{EF4B19AA-D9FC-4E8D-945D-D7F5CA5A61E7}" type="parTrans" cxnId="{16DF9A04-DCE7-469E-89EC-D51FEF537057}">
      <dgm:prSet/>
      <dgm:spPr/>
      <dgm:t>
        <a:bodyPr/>
        <a:lstStyle/>
        <a:p>
          <a:endParaRPr lang="en-US"/>
        </a:p>
      </dgm:t>
    </dgm:pt>
    <dgm:pt modelId="{845C398A-FBB5-4647-A1DA-F9E32DE284AE}" type="sibTrans" cxnId="{16DF9A04-DCE7-469E-89EC-D51FEF537057}">
      <dgm:prSet/>
      <dgm:spPr/>
      <dgm:t>
        <a:bodyPr/>
        <a:lstStyle/>
        <a:p>
          <a:endParaRPr lang="en-US"/>
        </a:p>
      </dgm:t>
    </dgm:pt>
    <dgm:pt modelId="{852BCCE1-7ED4-4CA1-A7A2-0995C7758CA3}">
      <dgm:prSet/>
      <dgm:spPr/>
      <dgm:t>
        <a:bodyPr/>
        <a:lstStyle/>
        <a:p>
          <a:r>
            <a:rPr lang="en-US" b="1" dirty="0"/>
            <a:t>OUTCOME BOX</a:t>
          </a:r>
        </a:p>
        <a:p>
          <a:r>
            <a:rPr lang="en-US" b="0" dirty="0">
              <a:solidFill>
                <a:schemeClr val="tx1"/>
              </a:solidFill>
            </a:rPr>
            <a:t>Shows Negative or Positive Diabetes Outcome of selected ID</a:t>
          </a:r>
        </a:p>
      </dgm:t>
    </dgm:pt>
    <dgm:pt modelId="{4F41FCA7-A32F-4F4F-9734-FE3D68D67887}" type="parTrans" cxnId="{5EDCA4DA-E9C4-42FB-BB06-41AB742EF106}">
      <dgm:prSet/>
      <dgm:spPr/>
      <dgm:t>
        <a:bodyPr/>
        <a:lstStyle/>
        <a:p>
          <a:endParaRPr lang="en-US"/>
        </a:p>
      </dgm:t>
    </dgm:pt>
    <dgm:pt modelId="{0EB2D425-4454-4423-8C9F-19721CCCE3DF}" type="sibTrans" cxnId="{5EDCA4DA-E9C4-42FB-BB06-41AB742EF106}">
      <dgm:prSet/>
      <dgm:spPr/>
      <dgm:t>
        <a:bodyPr/>
        <a:lstStyle/>
        <a:p>
          <a:endParaRPr lang="en-US"/>
        </a:p>
      </dgm:t>
    </dgm:pt>
    <dgm:pt modelId="{EA58E5DD-BEF4-4B30-95F1-DABD0AB6A476}" type="pres">
      <dgm:prSet presAssocID="{21501E6D-BFD5-49DD-B66B-DF2997048DF7}" presName="Name0" presStyleCnt="0">
        <dgm:presLayoutVars>
          <dgm:dir/>
          <dgm:resizeHandles val="exact"/>
        </dgm:presLayoutVars>
      </dgm:prSet>
      <dgm:spPr/>
    </dgm:pt>
    <dgm:pt modelId="{4EA69B68-EB13-45E9-A0AC-2BB402BEF471}" type="pres">
      <dgm:prSet presAssocID="{2F6F7658-0124-427D-9A04-C0DA2B19A8CF}" presName="node" presStyleLbl="node1" presStyleIdx="0" presStyleCnt="5">
        <dgm:presLayoutVars>
          <dgm:bulletEnabled val="1"/>
        </dgm:presLayoutVars>
      </dgm:prSet>
      <dgm:spPr/>
    </dgm:pt>
    <dgm:pt modelId="{FC1501B0-A862-4820-9555-CD473E3D1109}" type="pres">
      <dgm:prSet presAssocID="{683F65D3-E620-413E-993A-618BF7A894D1}" presName="sibTrans" presStyleLbl="sibTrans2D1" presStyleIdx="0" presStyleCnt="4"/>
      <dgm:spPr/>
    </dgm:pt>
    <dgm:pt modelId="{8AEB3596-8D0C-4954-9744-D48B63E1A347}" type="pres">
      <dgm:prSet presAssocID="{683F65D3-E620-413E-993A-618BF7A894D1}" presName="connectorText" presStyleLbl="sibTrans2D1" presStyleIdx="0" presStyleCnt="4"/>
      <dgm:spPr/>
    </dgm:pt>
    <dgm:pt modelId="{0650C94A-2D54-4B63-B1C7-62757D64180A}" type="pres">
      <dgm:prSet presAssocID="{3B634FBB-8236-4209-A3F7-B35DF8E7F4EA}" presName="node" presStyleLbl="node1" presStyleIdx="1" presStyleCnt="5">
        <dgm:presLayoutVars>
          <dgm:bulletEnabled val="1"/>
        </dgm:presLayoutVars>
      </dgm:prSet>
      <dgm:spPr/>
    </dgm:pt>
    <dgm:pt modelId="{6B17811E-58CA-4A12-82D1-858129209BA8}" type="pres">
      <dgm:prSet presAssocID="{2986B6E1-82C3-4BD9-BD12-C7F09B2B151D}" presName="sibTrans" presStyleLbl="sibTrans2D1" presStyleIdx="1" presStyleCnt="4"/>
      <dgm:spPr/>
    </dgm:pt>
    <dgm:pt modelId="{6207FEF0-ADCD-47A0-9D49-11C1772F2480}" type="pres">
      <dgm:prSet presAssocID="{2986B6E1-82C3-4BD9-BD12-C7F09B2B151D}" presName="connectorText" presStyleLbl="sibTrans2D1" presStyleIdx="1" presStyleCnt="4"/>
      <dgm:spPr/>
    </dgm:pt>
    <dgm:pt modelId="{2F1D5121-B61A-48FB-9B6E-0348F812BDDF}" type="pres">
      <dgm:prSet presAssocID="{31E4B5CD-C937-4B24-B3D3-F6DF8CFD33B2}" presName="node" presStyleLbl="node1" presStyleIdx="2" presStyleCnt="5">
        <dgm:presLayoutVars>
          <dgm:bulletEnabled val="1"/>
        </dgm:presLayoutVars>
      </dgm:prSet>
      <dgm:spPr/>
    </dgm:pt>
    <dgm:pt modelId="{502E16BF-58B7-41D6-9B65-C9118C5B43E9}" type="pres">
      <dgm:prSet presAssocID="{1BB609D7-2920-4C64-A30D-59C62CCE74B0}" presName="sibTrans" presStyleLbl="sibTrans2D1" presStyleIdx="2" presStyleCnt="4"/>
      <dgm:spPr/>
    </dgm:pt>
    <dgm:pt modelId="{4F23525E-42E8-4A9B-944D-508DD800A0AC}" type="pres">
      <dgm:prSet presAssocID="{1BB609D7-2920-4C64-A30D-59C62CCE74B0}" presName="connectorText" presStyleLbl="sibTrans2D1" presStyleIdx="2" presStyleCnt="4"/>
      <dgm:spPr/>
    </dgm:pt>
    <dgm:pt modelId="{A297E3A7-F9FF-43E4-B13C-1E7639EA7A26}" type="pres">
      <dgm:prSet presAssocID="{852BCCE1-7ED4-4CA1-A7A2-0995C7758CA3}" presName="node" presStyleLbl="node1" presStyleIdx="3" presStyleCnt="5">
        <dgm:presLayoutVars>
          <dgm:bulletEnabled val="1"/>
        </dgm:presLayoutVars>
      </dgm:prSet>
      <dgm:spPr/>
    </dgm:pt>
    <dgm:pt modelId="{1B8B7D06-5FC0-4B82-867F-AF862498AB08}" type="pres">
      <dgm:prSet presAssocID="{0EB2D425-4454-4423-8C9F-19721CCCE3DF}" presName="sibTrans" presStyleLbl="sibTrans2D1" presStyleIdx="3" presStyleCnt="4"/>
      <dgm:spPr/>
    </dgm:pt>
    <dgm:pt modelId="{03721E31-AEBC-43A8-BACF-4788EB90C0FA}" type="pres">
      <dgm:prSet presAssocID="{0EB2D425-4454-4423-8C9F-19721CCCE3DF}" presName="connectorText" presStyleLbl="sibTrans2D1" presStyleIdx="3" presStyleCnt="4"/>
      <dgm:spPr/>
    </dgm:pt>
    <dgm:pt modelId="{9AE17E89-B59B-468F-8E75-1BD9A1F6BB0F}" type="pres">
      <dgm:prSet presAssocID="{E4077F13-065B-442E-9DF6-B2132ECD6DE9}" presName="node" presStyleLbl="node1" presStyleIdx="4" presStyleCnt="5">
        <dgm:presLayoutVars>
          <dgm:bulletEnabled val="1"/>
        </dgm:presLayoutVars>
      </dgm:prSet>
      <dgm:spPr/>
    </dgm:pt>
  </dgm:ptLst>
  <dgm:cxnLst>
    <dgm:cxn modelId="{16DF9A04-DCE7-469E-89EC-D51FEF537057}" srcId="{21501E6D-BFD5-49DD-B66B-DF2997048DF7}" destId="{E4077F13-065B-442E-9DF6-B2132ECD6DE9}" srcOrd="4" destOrd="0" parTransId="{EF4B19AA-D9FC-4E8D-945D-D7F5CA5A61E7}" sibTransId="{845C398A-FBB5-4647-A1DA-F9E32DE284AE}"/>
    <dgm:cxn modelId="{901E2E3E-7E55-43FC-876B-BAC116A1E63E}" type="presOf" srcId="{2986B6E1-82C3-4BD9-BD12-C7F09B2B151D}" destId="{6B17811E-58CA-4A12-82D1-858129209BA8}" srcOrd="0" destOrd="0" presId="urn:microsoft.com/office/officeart/2005/8/layout/process1"/>
    <dgm:cxn modelId="{5118343E-4E1A-4CCD-84A3-9F4532DEE943}" type="presOf" srcId="{2F6F7658-0124-427D-9A04-C0DA2B19A8CF}" destId="{4EA69B68-EB13-45E9-A0AC-2BB402BEF471}" srcOrd="0" destOrd="0" presId="urn:microsoft.com/office/officeart/2005/8/layout/process1"/>
    <dgm:cxn modelId="{14F08342-673F-4B2F-957E-5CB7BA965BD8}" type="presOf" srcId="{1BB609D7-2920-4C64-A30D-59C62CCE74B0}" destId="{502E16BF-58B7-41D6-9B65-C9118C5B43E9}" srcOrd="0" destOrd="0" presId="urn:microsoft.com/office/officeart/2005/8/layout/process1"/>
    <dgm:cxn modelId="{6120C144-0CF6-4CC0-8B61-A395E2E97269}" type="presOf" srcId="{683F65D3-E620-413E-993A-618BF7A894D1}" destId="{8AEB3596-8D0C-4954-9744-D48B63E1A347}" srcOrd="1" destOrd="0" presId="urn:microsoft.com/office/officeart/2005/8/layout/process1"/>
    <dgm:cxn modelId="{7834A366-243C-4F51-8521-78640676EA59}" type="presOf" srcId="{852BCCE1-7ED4-4CA1-A7A2-0995C7758CA3}" destId="{A297E3A7-F9FF-43E4-B13C-1E7639EA7A26}" srcOrd="0" destOrd="0" presId="urn:microsoft.com/office/officeart/2005/8/layout/process1"/>
    <dgm:cxn modelId="{4769F148-9077-4501-9520-1E7DF5279ABC}" srcId="{21501E6D-BFD5-49DD-B66B-DF2997048DF7}" destId="{3B634FBB-8236-4209-A3F7-B35DF8E7F4EA}" srcOrd="1" destOrd="0" parTransId="{4BF34A0F-5117-42E0-934C-1AF0DAA822E0}" sibTransId="{2986B6E1-82C3-4BD9-BD12-C7F09B2B151D}"/>
    <dgm:cxn modelId="{8E68744B-F037-4ABE-A4A9-4CA79398A580}" type="presOf" srcId="{21501E6D-BFD5-49DD-B66B-DF2997048DF7}" destId="{EA58E5DD-BEF4-4B30-95F1-DABD0AB6A476}" srcOrd="0" destOrd="0" presId="urn:microsoft.com/office/officeart/2005/8/layout/process1"/>
    <dgm:cxn modelId="{50F75855-972A-459E-B647-2F77A8F5260E}" srcId="{21501E6D-BFD5-49DD-B66B-DF2997048DF7}" destId="{2F6F7658-0124-427D-9A04-C0DA2B19A8CF}" srcOrd="0" destOrd="0" parTransId="{7B7C176E-D6E2-4E47-9D61-9B3CF0051056}" sibTransId="{683F65D3-E620-413E-993A-618BF7A894D1}"/>
    <dgm:cxn modelId="{598B7688-58A0-459E-9C6F-FB8EF67CF3DD}" type="presOf" srcId="{3B634FBB-8236-4209-A3F7-B35DF8E7F4EA}" destId="{0650C94A-2D54-4B63-B1C7-62757D64180A}" srcOrd="0" destOrd="0" presId="urn:microsoft.com/office/officeart/2005/8/layout/process1"/>
    <dgm:cxn modelId="{2F9E7E8B-CEF6-489C-BDC3-0C94CD35A2BB}" type="presOf" srcId="{2986B6E1-82C3-4BD9-BD12-C7F09B2B151D}" destId="{6207FEF0-ADCD-47A0-9D49-11C1772F2480}" srcOrd="1" destOrd="0" presId="urn:microsoft.com/office/officeart/2005/8/layout/process1"/>
    <dgm:cxn modelId="{79275C9D-F88A-4D1D-9D89-5AFC85D74955}" type="presOf" srcId="{E4077F13-065B-442E-9DF6-B2132ECD6DE9}" destId="{9AE17E89-B59B-468F-8E75-1BD9A1F6BB0F}" srcOrd="0" destOrd="0" presId="urn:microsoft.com/office/officeart/2005/8/layout/process1"/>
    <dgm:cxn modelId="{F374A9C6-CBCE-41B1-9ACC-201A1CD654ED}" srcId="{21501E6D-BFD5-49DD-B66B-DF2997048DF7}" destId="{31E4B5CD-C937-4B24-B3D3-F6DF8CFD33B2}" srcOrd="2" destOrd="0" parTransId="{BF231795-B7F7-4859-93D5-3AB4C3E06062}" sibTransId="{1BB609D7-2920-4C64-A30D-59C62CCE74B0}"/>
    <dgm:cxn modelId="{F2D480CC-1016-41B3-B65C-5E7C3668916A}" type="presOf" srcId="{683F65D3-E620-413E-993A-618BF7A894D1}" destId="{FC1501B0-A862-4820-9555-CD473E3D1109}" srcOrd="0" destOrd="0" presId="urn:microsoft.com/office/officeart/2005/8/layout/process1"/>
    <dgm:cxn modelId="{47FDBBD5-7C44-447E-A52E-DD6FBC0B1608}" type="presOf" srcId="{0EB2D425-4454-4423-8C9F-19721CCCE3DF}" destId="{03721E31-AEBC-43A8-BACF-4788EB90C0FA}" srcOrd="1" destOrd="0" presId="urn:microsoft.com/office/officeart/2005/8/layout/process1"/>
    <dgm:cxn modelId="{5EDCA4DA-E9C4-42FB-BB06-41AB742EF106}" srcId="{21501E6D-BFD5-49DD-B66B-DF2997048DF7}" destId="{852BCCE1-7ED4-4CA1-A7A2-0995C7758CA3}" srcOrd="3" destOrd="0" parTransId="{4F41FCA7-A32F-4F4F-9734-FE3D68D67887}" sibTransId="{0EB2D425-4454-4423-8C9F-19721CCCE3DF}"/>
    <dgm:cxn modelId="{45203CE9-1CCD-4C2E-A19B-2B8003C0C0EE}" type="presOf" srcId="{1BB609D7-2920-4C64-A30D-59C62CCE74B0}" destId="{4F23525E-42E8-4A9B-944D-508DD800A0AC}" srcOrd="1" destOrd="0" presId="urn:microsoft.com/office/officeart/2005/8/layout/process1"/>
    <dgm:cxn modelId="{67CA74EE-0F78-4795-A0CE-16ACE32B9146}" type="presOf" srcId="{31E4B5CD-C937-4B24-B3D3-F6DF8CFD33B2}" destId="{2F1D5121-B61A-48FB-9B6E-0348F812BDDF}" srcOrd="0" destOrd="0" presId="urn:microsoft.com/office/officeart/2005/8/layout/process1"/>
    <dgm:cxn modelId="{8B3B8FFF-DF92-43FF-B894-C6E7A2D7285F}" type="presOf" srcId="{0EB2D425-4454-4423-8C9F-19721CCCE3DF}" destId="{1B8B7D06-5FC0-4B82-867F-AF862498AB08}" srcOrd="0" destOrd="0" presId="urn:microsoft.com/office/officeart/2005/8/layout/process1"/>
    <dgm:cxn modelId="{7BFBBCC5-87CF-4999-A238-9EA715B00F2A}" type="presParOf" srcId="{EA58E5DD-BEF4-4B30-95F1-DABD0AB6A476}" destId="{4EA69B68-EB13-45E9-A0AC-2BB402BEF471}" srcOrd="0" destOrd="0" presId="urn:microsoft.com/office/officeart/2005/8/layout/process1"/>
    <dgm:cxn modelId="{44F8EBBC-7578-41E8-A189-843388DB25F1}" type="presParOf" srcId="{EA58E5DD-BEF4-4B30-95F1-DABD0AB6A476}" destId="{FC1501B0-A862-4820-9555-CD473E3D1109}" srcOrd="1" destOrd="0" presId="urn:microsoft.com/office/officeart/2005/8/layout/process1"/>
    <dgm:cxn modelId="{6AF4CD3F-FE3D-40CF-872D-12651B6D4395}" type="presParOf" srcId="{FC1501B0-A862-4820-9555-CD473E3D1109}" destId="{8AEB3596-8D0C-4954-9744-D48B63E1A347}" srcOrd="0" destOrd="0" presId="urn:microsoft.com/office/officeart/2005/8/layout/process1"/>
    <dgm:cxn modelId="{19CF5AED-98B4-4614-962E-148C801082CC}" type="presParOf" srcId="{EA58E5DD-BEF4-4B30-95F1-DABD0AB6A476}" destId="{0650C94A-2D54-4B63-B1C7-62757D64180A}" srcOrd="2" destOrd="0" presId="urn:microsoft.com/office/officeart/2005/8/layout/process1"/>
    <dgm:cxn modelId="{E46E725F-A060-4AC2-9E7F-FE67AFEC4A08}" type="presParOf" srcId="{EA58E5DD-BEF4-4B30-95F1-DABD0AB6A476}" destId="{6B17811E-58CA-4A12-82D1-858129209BA8}" srcOrd="3" destOrd="0" presId="urn:microsoft.com/office/officeart/2005/8/layout/process1"/>
    <dgm:cxn modelId="{24CD5309-884F-44A0-97D6-226C993EE244}" type="presParOf" srcId="{6B17811E-58CA-4A12-82D1-858129209BA8}" destId="{6207FEF0-ADCD-47A0-9D49-11C1772F2480}" srcOrd="0" destOrd="0" presId="urn:microsoft.com/office/officeart/2005/8/layout/process1"/>
    <dgm:cxn modelId="{736E00F4-304F-4931-87DE-246404F1B175}" type="presParOf" srcId="{EA58E5DD-BEF4-4B30-95F1-DABD0AB6A476}" destId="{2F1D5121-B61A-48FB-9B6E-0348F812BDDF}" srcOrd="4" destOrd="0" presId="urn:microsoft.com/office/officeart/2005/8/layout/process1"/>
    <dgm:cxn modelId="{740B9B1A-7989-4A7B-BC1E-0AD9F7C8BE7D}" type="presParOf" srcId="{EA58E5DD-BEF4-4B30-95F1-DABD0AB6A476}" destId="{502E16BF-58B7-41D6-9B65-C9118C5B43E9}" srcOrd="5" destOrd="0" presId="urn:microsoft.com/office/officeart/2005/8/layout/process1"/>
    <dgm:cxn modelId="{B70BBD56-C713-4D88-9551-757DD917B00C}" type="presParOf" srcId="{502E16BF-58B7-41D6-9B65-C9118C5B43E9}" destId="{4F23525E-42E8-4A9B-944D-508DD800A0AC}" srcOrd="0" destOrd="0" presId="urn:microsoft.com/office/officeart/2005/8/layout/process1"/>
    <dgm:cxn modelId="{50A3EB9C-CA38-4F99-8DB5-39F1F5122054}" type="presParOf" srcId="{EA58E5DD-BEF4-4B30-95F1-DABD0AB6A476}" destId="{A297E3A7-F9FF-43E4-B13C-1E7639EA7A26}" srcOrd="6" destOrd="0" presId="urn:microsoft.com/office/officeart/2005/8/layout/process1"/>
    <dgm:cxn modelId="{2CDCA213-C3B7-454B-8E5E-19E7B014BCC8}" type="presParOf" srcId="{EA58E5DD-BEF4-4B30-95F1-DABD0AB6A476}" destId="{1B8B7D06-5FC0-4B82-867F-AF862498AB08}" srcOrd="7" destOrd="0" presId="urn:microsoft.com/office/officeart/2005/8/layout/process1"/>
    <dgm:cxn modelId="{818A0198-39CC-406E-B28E-1AC991ED85E0}" type="presParOf" srcId="{1B8B7D06-5FC0-4B82-867F-AF862498AB08}" destId="{03721E31-AEBC-43A8-BACF-4788EB90C0FA}" srcOrd="0" destOrd="0" presId="urn:microsoft.com/office/officeart/2005/8/layout/process1"/>
    <dgm:cxn modelId="{25BBD193-E810-4D7A-BC5D-0B9D743680BC}" type="presParOf" srcId="{EA58E5DD-BEF4-4B30-95F1-DABD0AB6A476}" destId="{9AE17E89-B59B-468F-8E75-1BD9A1F6BB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9B68-EB13-45E9-A0AC-2BB402BEF471}">
      <dsp:nvSpPr>
        <dsp:cNvPr id="0" name=""/>
        <dsp:cNvSpPr/>
      </dsp:nvSpPr>
      <dsp:spPr>
        <a:xfrm>
          <a:off x="4748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MENU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kern="1200" dirty="0"/>
            <a:t> </a:t>
          </a: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sz="1400" kern="1200" dirty="0"/>
        </a:p>
      </dsp:txBody>
      <dsp:txXfrm>
        <a:off x="47866" y="1100816"/>
        <a:ext cx="1385909" cy="1845415"/>
      </dsp:txXfrm>
    </dsp:sp>
    <dsp:sp modelId="{FC1501B0-A862-4820-9555-CD473E3D1109}">
      <dsp:nvSpPr>
        <dsp:cNvPr id="0" name=""/>
        <dsp:cNvSpPr/>
      </dsp:nvSpPr>
      <dsp:spPr>
        <a:xfrm>
          <a:off x="1624108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24108" y="1913995"/>
        <a:ext cx="218466" cy="219056"/>
      </dsp:txXfrm>
    </dsp:sp>
    <dsp:sp modelId="{0650C94A-2D54-4B63-B1C7-62757D64180A}">
      <dsp:nvSpPr>
        <dsp:cNvPr id="0" name=""/>
        <dsp:cNvSpPr/>
      </dsp:nvSpPr>
      <dsp:spPr>
        <a:xfrm>
          <a:off x="206575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TEST SUBJECT DATA LIST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sp:txBody>
      <dsp:txXfrm>
        <a:off x="2108870" y="1100816"/>
        <a:ext cx="1385909" cy="1845415"/>
      </dsp:txXfrm>
    </dsp:sp>
    <dsp:sp modelId="{6B17811E-58CA-4A12-82D1-858129209BA8}">
      <dsp:nvSpPr>
        <dsp:cNvPr id="0" name=""/>
        <dsp:cNvSpPr/>
      </dsp:nvSpPr>
      <dsp:spPr>
        <a:xfrm>
          <a:off x="3685112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85112" y="1913995"/>
        <a:ext cx="218466" cy="219056"/>
      </dsp:txXfrm>
    </dsp:sp>
    <dsp:sp modelId="{2F1D5121-B61A-48FB-9B6E-0348F812BDDF}">
      <dsp:nvSpPr>
        <dsp:cNvPr id="0" name=""/>
        <dsp:cNvSpPr/>
      </dsp:nvSpPr>
      <dsp:spPr>
        <a:xfrm>
          <a:off x="4126755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BOX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sp:txBody>
      <dsp:txXfrm>
        <a:off x="4169873" y="1100816"/>
        <a:ext cx="1385909" cy="1845415"/>
      </dsp:txXfrm>
    </dsp:sp>
    <dsp:sp modelId="{502E16BF-58B7-41D6-9B65-C9118C5B43E9}">
      <dsp:nvSpPr>
        <dsp:cNvPr id="0" name=""/>
        <dsp:cNvSpPr/>
      </dsp:nvSpPr>
      <dsp:spPr>
        <a:xfrm>
          <a:off x="5746115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46115" y="1913995"/>
        <a:ext cx="218466" cy="219056"/>
      </dsp:txXfrm>
    </dsp:sp>
    <dsp:sp modelId="{A297E3A7-F9FF-43E4-B13C-1E7639EA7A26}">
      <dsp:nvSpPr>
        <dsp:cNvPr id="0" name=""/>
        <dsp:cNvSpPr/>
      </dsp:nvSpPr>
      <dsp:spPr>
        <a:xfrm>
          <a:off x="6187759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OUTCOME BOX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Shows Negative or Positive Diabetes Outcome of selected ID</a:t>
          </a:r>
        </a:p>
      </dsp:txBody>
      <dsp:txXfrm>
        <a:off x="6230877" y="1100816"/>
        <a:ext cx="1385909" cy="1845415"/>
      </dsp:txXfrm>
    </dsp:sp>
    <dsp:sp modelId="{1B8B7D06-5FC0-4B82-867F-AF862498AB08}">
      <dsp:nvSpPr>
        <dsp:cNvPr id="0" name=""/>
        <dsp:cNvSpPr/>
      </dsp:nvSpPr>
      <dsp:spPr>
        <a:xfrm>
          <a:off x="7807119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07119" y="1913995"/>
        <a:ext cx="218466" cy="219056"/>
      </dsp:txXfrm>
    </dsp:sp>
    <dsp:sp modelId="{9AE17E89-B59B-468F-8E75-1BD9A1F6BB0F}">
      <dsp:nvSpPr>
        <dsp:cNvPr id="0" name=""/>
        <dsp:cNvSpPr/>
      </dsp:nvSpPr>
      <dsp:spPr>
        <a:xfrm>
          <a:off x="824876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BAR CHART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sp:txBody>
      <dsp:txXfrm>
        <a:off x="8291880" y="1100816"/>
        <a:ext cx="1385909" cy="184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BA4C-7232-4098-BD74-51F475D8428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F28C-30C9-47CF-934E-BB377C15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87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88793ef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488793e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0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563866" y="63644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8060740" y="6364423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3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5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6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7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ditapore/healthcare-diabet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ditapore/healthcare-diabe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819680" y="2738486"/>
            <a:ext cx="10288691" cy="10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PROJECT PRESENTATION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2800" dirty="0"/>
              <a:t>GROUP 2</a:t>
            </a:r>
            <a:endParaRPr sz="4400" dirty="0"/>
          </a:p>
        </p:txBody>
      </p:sp>
      <p:sp>
        <p:nvSpPr>
          <p:cNvPr id="158" name="Google Shape;158;p1"/>
          <p:cNvSpPr txBox="1">
            <a:spLocks noGrp="1"/>
          </p:cNvSpPr>
          <p:nvPr>
            <p:ph type="subTitle" idx="1"/>
          </p:nvPr>
        </p:nvSpPr>
        <p:spPr>
          <a:xfrm>
            <a:off x="1423814" y="812009"/>
            <a:ext cx="9144000" cy="15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Diabetes Dataset Analysis</a:t>
            </a:r>
            <a:r>
              <a:rPr lang="en-US" sz="2800" b="1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Dataset for Diabetes Risk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640080" y="4924227"/>
            <a:ext cx="24613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Elena Tarassenko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Chelsea Sumba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Leor Seal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Roberts</a:t>
            </a:r>
            <a:endParaRPr dirty="0"/>
          </a:p>
        </p:txBody>
      </p:sp>
      <p:sp>
        <p:nvSpPr>
          <p:cNvPr id="160" name="Google Shape;160;p1"/>
          <p:cNvSpPr txBox="1"/>
          <p:nvPr/>
        </p:nvSpPr>
        <p:spPr>
          <a:xfrm>
            <a:off x="6837903" y="4964867"/>
            <a:ext cx="49070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Analytics Boot Camp Program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Columbia University School of 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 24,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64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2398-DE2A-3BAE-D553-76F5FE87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91" y="452718"/>
            <a:ext cx="9404723" cy="1015402"/>
          </a:xfrm>
        </p:spPr>
        <p:txBody>
          <a:bodyPr/>
          <a:lstStyle/>
          <a:p>
            <a:r>
              <a:rPr lang="en-US" sz="4400" dirty="0"/>
              <a:t>Project Data Source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40A63-F4E5-18D3-CF7B-821BCA756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7F13-C61B-8722-BCDD-5438EA422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188FDB-1866-8ECE-2CE3-6C1EB0AE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147" y="1775228"/>
            <a:ext cx="7402649" cy="1544002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137160" indent="0" algn="l" fontAlgn="base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zeitung"/>
              </a:rPr>
              <a:t>Healthcare Diabetes Dataset</a:t>
            </a:r>
          </a:p>
          <a:p>
            <a:pPr marL="13716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"/>
              </a:rPr>
              <a:t>A Comprehensive Dataset for Diabetes Risk Assessment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https://www.kaggle.com/datasets/nanditapore/healthcare-diabetes/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821B-DA30-4757-1235-7D4D13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83" y="938186"/>
            <a:ext cx="8813687" cy="700265"/>
          </a:xfrm>
        </p:spPr>
        <p:txBody>
          <a:bodyPr/>
          <a:lstStyle/>
          <a:p>
            <a:r>
              <a:rPr lang="en-US" sz="3200" dirty="0"/>
              <a:t>QUESTIONS, DISCUSSION,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494-6482-9818-BCDC-FEA10233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802" y="3008444"/>
            <a:ext cx="2271485" cy="77512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6568-E174-18B1-498E-A7191E7BD0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F87E-47A0-240B-4577-A54D6E384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88793ef3_0_7"/>
          <p:cNvSpPr txBox="1">
            <a:spLocks noGrp="1"/>
          </p:cNvSpPr>
          <p:nvPr>
            <p:ph type="title"/>
          </p:nvPr>
        </p:nvSpPr>
        <p:spPr>
          <a:xfrm>
            <a:off x="646100" y="452723"/>
            <a:ext cx="9404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Nature of our project</a:t>
            </a:r>
            <a:endParaRPr sz="3000" dirty="0">
              <a:solidFill>
                <a:srgbClr val="00FF00"/>
              </a:solidFill>
            </a:endParaRPr>
          </a:p>
        </p:txBody>
      </p:sp>
      <p:sp>
        <p:nvSpPr>
          <p:cNvPr id="166" name="Google Shape;166;g27488793ef3_0_7"/>
          <p:cNvSpPr txBox="1">
            <a:spLocks noGrp="1"/>
          </p:cNvSpPr>
          <p:nvPr>
            <p:ph type="body" idx="1"/>
          </p:nvPr>
        </p:nvSpPr>
        <p:spPr>
          <a:xfrm>
            <a:off x="646100" y="1701436"/>
            <a:ext cx="10454400" cy="4213479"/>
          </a:xfrm>
          <a:prstGeom prst="rect">
            <a:avLst/>
          </a:prstGeom>
          <a:noFill/>
          <a:ln w="38100" cap="flat" cmpd="dbl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group’s chosen topic is the healthcare field of diabetes.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on the field of healthcare because of the abundance of datasets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to us.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information provided in the dataset can potentially help predict and identify individuals at risk of developing diabetes, lead to early diagnosis and personalized treatment strategies.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researched the website Kaggle.com and identified the following website/data source: </a:t>
            </a: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https://www.kaggle.com/datasets/nanditapore/healthcare-diabetes/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2,768 records of unique identifiers with 10 columns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further described on the next slide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16ABE0-D7F3-348E-D5D3-7BAE66CB9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1CA5-D722-6826-737B-E57E4EB7E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324900" cy="81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Strategy for wrangling the dataset</a:t>
            </a:r>
            <a:endParaRPr dirty="0"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532615" y="1826593"/>
            <a:ext cx="10353689" cy="241075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Download dataset from kaggle.com website as csv file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Analyze file for errors and duplications</a:t>
            </a:r>
          </a:p>
          <a:p>
            <a:pPr marL="918210" lvl="1" indent="-342900">
              <a:lnSpc>
                <a:spcPct val="150000"/>
              </a:lnSpc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Convert csv file to SQLite database and json file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Decide whether to use full dataset or subset of dataset</a:t>
            </a:r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lang="en-US" sz="2100" dirty="0"/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lang="en-US" sz="2100" dirty="0"/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D3C97-F95D-C74A-8EEB-E2B66F2A5D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24CDA-381C-8DA1-2655-F0002C07D7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F45-3E75-A49F-6128-8557F6B0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Group’s Coding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7F3D-3623-40E6-9DC6-CD50BC60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25034"/>
            <a:ext cx="8946541" cy="3177923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Use the Flask program within a Python app.py file to connect to database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Use JavaScript within an app.js file to create interactive website dashboard with 5 </a:t>
            </a:r>
            <a:r>
              <a:rPr lang="en-US" sz="1600" u="sng" dirty="0">
                <a:solidFill>
                  <a:schemeClr val="bg1"/>
                </a:solidFill>
              </a:rPr>
              <a:t>interconnected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u="sng" dirty="0">
                <a:solidFill>
                  <a:schemeClr val="bg1"/>
                </a:solidFill>
              </a:rPr>
              <a:t>updatable</a:t>
            </a:r>
            <a:r>
              <a:rPr lang="en-US" sz="1600" dirty="0">
                <a:solidFill>
                  <a:schemeClr val="bg1"/>
                </a:solidFill>
              </a:rPr>
              <a:t> components 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code for bar charts to display connections between each of the nine 9 health attributes and positive and negative diabetes outcomes – and integrate with interactive website</a:t>
            </a:r>
          </a:p>
          <a:p>
            <a:pPr marL="118110" indent="0">
              <a:spcBef>
                <a:spcPts val="0"/>
              </a:spcBef>
              <a:buSzPts val="1740"/>
              <a:buNone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Index.html file to launch interactive website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814E-54FA-D7C8-5573-A639BAB22C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F624-959A-9BB2-7525-16E4E36BB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049-0E39-0D6B-FAFA-944DEEE3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38" y="415328"/>
            <a:ext cx="8436615" cy="1438803"/>
          </a:xfrm>
        </p:spPr>
        <p:txBody>
          <a:bodyPr/>
          <a:lstStyle/>
          <a:p>
            <a:r>
              <a:rPr lang="en-US" dirty="0"/>
              <a:t>FLOW OF INTERACTIVE PROJECT WEB PAGE &amp;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6358E-26E5-9616-620D-9D8A2B7B76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5A74F-2CD9-16B4-4F36-B3DCAFE1D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B73E9A-32C7-5F72-81E8-C2BF86E34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81128"/>
              </p:ext>
            </p:extLst>
          </p:nvPr>
        </p:nvGraphicFramePr>
        <p:xfrm>
          <a:off x="860643" y="1627887"/>
          <a:ext cx="9725657" cy="404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4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575" y="339596"/>
            <a:ext cx="6098767" cy="767687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 Page Example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diabetes dashboard&#10;&#10;Description automatically generated">
            <a:extLst>
              <a:ext uri="{FF2B5EF4-FFF2-40B4-BE49-F238E27FC236}">
                <a16:creationId xmlns:a16="http://schemas.microsoft.com/office/drawing/2014/main" id="{A99394CE-7488-572C-38CE-F769D958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1" y="1352792"/>
            <a:ext cx="9157528" cy="48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54018-43D2-73C3-DADC-1D33EFBF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7" y="1983680"/>
            <a:ext cx="10330992" cy="3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40B3-268F-555C-FFFC-2EAD3A11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9" y="384918"/>
            <a:ext cx="9289741" cy="678498"/>
          </a:xfrm>
        </p:spPr>
        <p:txBody>
          <a:bodyPr/>
          <a:lstStyle/>
          <a:p>
            <a:r>
              <a:rPr lang="en-US" sz="3200" dirty="0"/>
              <a:t>Definition of Health Attributes in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EF9D3A-9161-D576-EB55-2706E278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0359"/>
              </p:ext>
            </p:extLst>
          </p:nvPr>
        </p:nvGraphicFramePr>
        <p:xfrm>
          <a:off x="798227" y="1346115"/>
          <a:ext cx="9629006" cy="433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8220">
                  <a:extLst>
                    <a:ext uri="{9D8B030D-6E8A-4147-A177-3AD203B41FA5}">
                      <a16:colId xmlns:a16="http://schemas.microsoft.com/office/drawing/2014/main" val="888914473"/>
                    </a:ext>
                  </a:extLst>
                </a:gridCol>
                <a:gridCol w="4780786">
                  <a:extLst>
                    <a:ext uri="{9D8B030D-6E8A-4147-A177-3AD203B41FA5}">
                      <a16:colId xmlns:a16="http://schemas.microsoft.com/office/drawing/2014/main" val="1134194433"/>
                    </a:ext>
                  </a:extLst>
                </a:gridCol>
              </a:tblGrid>
              <a:tr h="262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HEALTH ATTRIBUTES (Data Columns)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264974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identifier for each data entry.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0483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Pregnancies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Number of times pregnant.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763610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Glucose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Plasma glucose concentration over 2 hours in an oral glucose tolerance test.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00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Blood Pressure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Diastolic blood pressure (mm Hg).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23138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Skin Thickness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Triceps skinfold thickness (mm).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643127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Insulin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2-Hour serum insulin (mu U/ml).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16286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Body mass index (weight in kg / height in m^2).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156988"/>
                  </a:ext>
                </a:extLst>
              </a:tr>
              <a:tr h="88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Diabetes Pedigree Function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Diabetes pedigree function, a genetic score of diabetes. (A function which scores likelihood of diabetes based on family history)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48831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Age in years.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656532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Binary classification indicating the presence (1) or absence (0) of diabetes.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5851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1D7A-8B41-14A4-9850-59442B43C5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B8F0-D8DF-20C3-0C7C-6984106C8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 txBox="1">
            <a:spLocks noGrp="1"/>
          </p:cNvSpPr>
          <p:nvPr>
            <p:ph type="title"/>
          </p:nvPr>
        </p:nvSpPr>
        <p:spPr>
          <a:xfrm>
            <a:off x="1536568" y="454167"/>
            <a:ext cx="8756968" cy="90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Some Key Limitations Of Dataset</a:t>
            </a:r>
            <a:endParaRPr dirty="0"/>
          </a:p>
        </p:txBody>
      </p:sp>
      <p:sp>
        <p:nvSpPr>
          <p:cNvPr id="396" name="Google Shape;396;p12"/>
          <p:cNvSpPr txBox="1">
            <a:spLocks noGrp="1"/>
          </p:cNvSpPr>
          <p:nvPr>
            <p:ph type="body" idx="1"/>
          </p:nvPr>
        </p:nvSpPr>
        <p:spPr>
          <a:xfrm>
            <a:off x="919112" y="1852125"/>
            <a:ext cx="10222047" cy="38605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r>
              <a:rPr lang="en-US" sz="1700" dirty="0"/>
              <a:t>The database was missing the following attributes/data columns: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Gender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Race/Ethnicity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Dates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For when each record was entered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When the database was originally created</a:t>
            </a:r>
          </a:p>
          <a:p>
            <a:pPr marL="558800" lvl="1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Major Issue - possible duplication of data – group had to decide whether to use original full dataset (2,768 records) or remove suspected duplicates, leaving 776 records. </a:t>
            </a:r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ABDE3-B097-DA9E-F134-ED6DB2B445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08A6A-CFD3-20C1-35CC-5FFE4E3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088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FE09F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pptFC29.tmp</Template>
  <TotalTime>750</TotalTime>
  <Words>660</Words>
  <Application>Microsoft Office PowerPoint</Application>
  <PresentationFormat>Widescreen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Inter</vt:lpstr>
      <vt:lpstr>Noto Sans Symbols</vt:lpstr>
      <vt:lpstr>Wingdings</vt:lpstr>
      <vt:lpstr>zeitung</vt:lpstr>
      <vt:lpstr>Ion</vt:lpstr>
      <vt:lpstr>3rd PROJECT PRESENTATION  GROUP 2</vt:lpstr>
      <vt:lpstr>Nature of our project</vt:lpstr>
      <vt:lpstr>Strategy for wrangling the dataset</vt:lpstr>
      <vt:lpstr>Group’s Coding Approach</vt:lpstr>
      <vt:lpstr>FLOW OF INTERACTIVE PROJECT WEB PAGE &amp; DASHBOARD</vt:lpstr>
      <vt:lpstr>Dashboard Page Example </vt:lpstr>
      <vt:lpstr>Bar Chart Example </vt:lpstr>
      <vt:lpstr>Definition of Health Attributes in Database</vt:lpstr>
      <vt:lpstr>Some Key Limitations Of Dataset</vt:lpstr>
      <vt:lpstr>Project Data Source</vt:lpstr>
      <vt:lpstr>QUESTIONS, DISCUSSION,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PROJECT PRESENTATION  GROUP 2</dc:title>
  <dc:creator>Michael Roberts</dc:creator>
  <cp:lastModifiedBy>Michael Roberts</cp:lastModifiedBy>
  <cp:revision>19</cp:revision>
  <dcterms:created xsi:type="dcterms:W3CDTF">2023-10-15T16:31:31Z</dcterms:created>
  <dcterms:modified xsi:type="dcterms:W3CDTF">2023-10-24T19:50:35Z</dcterms:modified>
</cp:coreProperties>
</file>