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sldIdLst>
    <p:sldId id="271" r:id="rId2"/>
    <p:sldId id="315" r:id="rId3"/>
    <p:sldId id="316" r:id="rId4"/>
    <p:sldId id="317" r:id="rId5"/>
    <p:sldId id="319" r:id="rId6"/>
    <p:sldId id="314" r:id="rId7"/>
    <p:sldId id="318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3C87C-AE07-4B15-9114-5F0E98545F8A}" v="64" dt="2020-09-24T20:52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21/02/2021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12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3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7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4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71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75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2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8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4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Deep Learning - </a:t>
            </a:r>
            <a:r>
              <a:rPr lang="es-ES" dirty="0" err="1">
                <a:solidFill>
                  <a:srgbClr val="FF0000"/>
                </a:solidFill>
              </a:rPr>
              <a:t>Introduction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27" y="1907839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90" y="1790037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gure 10: A set of data">
            <a:extLst>
              <a:ext uri="{FF2B5EF4-FFF2-40B4-BE49-F238E27FC236}">
                <a16:creationId xmlns:a16="http://schemas.microsoft.com/office/drawing/2014/main" id="{A2A4C59C-FDB7-4F17-9581-E8ED3715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1" y="3819374"/>
            <a:ext cx="4581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05" y="1485882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728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igure 12: The output when W = 3">
            <a:extLst>
              <a:ext uri="{FF2B5EF4-FFF2-40B4-BE49-F238E27FC236}">
                <a16:creationId xmlns:a16="http://schemas.microsoft.com/office/drawing/2014/main" id="{1D0BC066-A68A-4C19-B20F-69A3AFD7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7" y="4291012"/>
            <a:ext cx="6419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igure 13: The error when W = 3">
            <a:extLst>
              <a:ext uri="{FF2B5EF4-FFF2-40B4-BE49-F238E27FC236}">
                <a16:creationId xmlns:a16="http://schemas.microsoft.com/office/drawing/2014/main" id="{69773760-60D0-4AA3-A565-63552A97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228" y="4209799"/>
            <a:ext cx="6686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1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32" y="139566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igure 15: Error when W = 4">
            <a:extLst>
              <a:ext uri="{FF2B5EF4-FFF2-40B4-BE49-F238E27FC236}">
                <a16:creationId xmlns:a16="http://schemas.microsoft.com/office/drawing/2014/main" id="{D8303078-963C-4874-ABA9-5B76B75A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53" y="4144478"/>
            <a:ext cx="64865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8841" cy="10305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 – ejemplo sin función de activación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59" y="1439093"/>
            <a:ext cx="2962886" cy="25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510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igure 17: Error when W = 2">
            <a:extLst>
              <a:ext uri="{FF2B5EF4-FFF2-40B4-BE49-F238E27FC236}">
                <a16:creationId xmlns:a16="http://schemas.microsoft.com/office/drawing/2014/main" id="{4183E959-EA3B-4658-851E-D8B2D9A3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86" y="4144578"/>
            <a:ext cx="6534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A9BEC-6200-4634-A062-011318C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53" y="1491565"/>
            <a:ext cx="4171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Data </a:t>
            </a:r>
            <a:r>
              <a:rPr lang="es-ES" dirty="0" err="1">
                <a:solidFill>
                  <a:srgbClr val="FF0000"/>
                </a:solidFill>
              </a:rPr>
              <a:t>Mining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722696" y="2266825"/>
            <a:ext cx="341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Data </a:t>
            </a:r>
            <a:r>
              <a:rPr lang="es-ES" dirty="0" err="1"/>
              <a:t>Mining</a:t>
            </a:r>
            <a:r>
              <a:rPr lang="es-ES" dirty="0"/>
              <a:t> es un conjunto de técnicas y tecnologías que permiten explorar grandes bases de datos, de manera automática o semiautomática, con el objetivo de encontrar patrones repetitivos que expliquen el comportamiento de estos datos.</a:t>
            </a:r>
          </a:p>
        </p:txBody>
      </p:sp>
      <p:pic>
        <p:nvPicPr>
          <p:cNvPr id="3074" name="Picture 2" descr="Vladimer Botsvadze en Twitter: &quot;What is the difference between data science,  data analysis, #bigdata, data #analytics, data mining and  #machinelearning?#IoT #defstar5 #ML #blockchain #deeplearning #VR #banking  #robotics #algorithms #python #CIO ...">
            <a:extLst>
              <a:ext uri="{FF2B5EF4-FFF2-40B4-BE49-F238E27FC236}">
                <a16:creationId xmlns:a16="http://schemas.microsoft.com/office/drawing/2014/main" id="{851156A8-88BA-4558-8FE3-A244B605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820422"/>
            <a:ext cx="6841406" cy="48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1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5"/>
            <a:ext cx="34105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Deep Learning</a:t>
            </a:r>
            <a:r>
              <a:rPr lang="es-ES" dirty="0"/>
              <a:t>: subcampo de Machine Learning que utiliza procesos computacionales más complejos (profundos) durante el tratamiento de los datos para encontrar patrones que en los algoritmos de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refiere a los algoritmos de Redes Neuronales Multicapa más complejos.</a:t>
            </a:r>
          </a:p>
        </p:txBody>
      </p:sp>
      <p:pic>
        <p:nvPicPr>
          <p:cNvPr id="4098" name="Picture 2" descr="Top 10 Data Science And Machine Learning Tools For Non-Programmers">
            <a:extLst>
              <a:ext uri="{FF2B5EF4-FFF2-40B4-BE49-F238E27FC236}">
                <a16:creationId xmlns:a16="http://schemas.microsoft.com/office/drawing/2014/main" id="{451EC028-40AA-46A8-8800-0877D6C8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72" y="2136339"/>
            <a:ext cx="6148287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 biológicas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266824"/>
            <a:ext cx="382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Neurona biológica: </a:t>
            </a:r>
            <a:r>
              <a:rPr lang="es-ES" dirty="0"/>
              <a:t>unidad mínima biológica que compone el sistema nervioso en el cuerpo de los animales.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Este tipo de células recibe una descarga eléctrica a través de las sinapsis (espacios entre neuronas).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neurona va acumulando energía hasta que llega a un límite en el que se activa (~-70mV).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99C3255B-8F4D-4109-9DB9-3246086EC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1" y="4560895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890CDC7-61A9-4320-A1FC-96D68705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44" y="1586204"/>
            <a:ext cx="4654717" cy="26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ES" sz="1800" dirty="0"/>
              <a:t>Es una representación de unidades de entradas y salidas interconectadas en el que cada conexión tiene un peso asociado.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red se compone de: entradas, capa/s ocultas, capa de salida, pesos y el </a:t>
            </a:r>
            <a:r>
              <a:rPr lang="es-ES" sz="1800" dirty="0" err="1"/>
              <a:t>bias</a:t>
            </a:r>
            <a:r>
              <a:rPr lang="es-ES" sz="1800" dirty="0"/>
              <a:t> de cada capa excepto la de la salida.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La suma de los pesos recibidos por cada neurona es pasada a una función de activación que computa un número como salida de la neurona.</a:t>
            </a:r>
          </a:p>
          <a:p>
            <a:pPr fontAlgn="base"/>
            <a:endParaRPr lang="es-ES" sz="1800" dirty="0"/>
          </a:p>
          <a:p>
            <a:pPr fontAlgn="base"/>
            <a:r>
              <a:rPr lang="es-ES" sz="1800" dirty="0"/>
              <a:t>Durante la fase de entrenamiento, la red aprende ajustando los pesos con el objetivo de predecir la clase correcta de la entrada.</a:t>
            </a:r>
          </a:p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2FCCE-0741-4024-AB80-9863E475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38" y="2868329"/>
            <a:ext cx="52101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Train a Basic Perceptron Neural Network - Technical Articles">
            <a:extLst>
              <a:ext uri="{FF2B5EF4-FFF2-40B4-BE49-F238E27FC236}">
                <a16:creationId xmlns:a16="http://schemas.microsoft.com/office/drawing/2014/main" id="{DECBFD9E-5DDC-44EC-BA3A-423B587D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00" y="71287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tipos </a:t>
            </a:r>
            <a:r>
              <a:rPr lang="es-ES">
                <a:solidFill>
                  <a:srgbClr val="FF0000"/>
                </a:solidFill>
              </a:rPr>
              <a:t>de aprendizaje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32347-2768-4429-A5D2-143EBF06F668}"/>
              </a:ext>
            </a:extLst>
          </p:cNvPr>
          <p:cNvSpPr/>
          <p:nvPr/>
        </p:nvSpPr>
        <p:spPr>
          <a:xfrm>
            <a:off x="838200" y="2785200"/>
            <a:ext cx="4575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red neuronal funciona con cualquier tipo de problema: supervisado, no supervisado, por refuerzo,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Normalmente se usa para aprendizaje supervisado y por refuerzo.</a:t>
            </a:r>
          </a:p>
        </p:txBody>
      </p:sp>
      <p:pic>
        <p:nvPicPr>
          <p:cNvPr id="5122" name="Picture 2" descr="Aprendizaje Supervisado y No Supervisado - Fernando Sancho Caparrini">
            <a:extLst>
              <a:ext uri="{FF2B5EF4-FFF2-40B4-BE49-F238E27FC236}">
                <a16:creationId xmlns:a16="http://schemas.microsoft.com/office/drawing/2014/main" id="{4BA340E3-8BCF-438A-84D6-3DD13DF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72" y="1690688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entrenamiento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8258"/>
            <a:ext cx="4686701" cy="442762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ES" sz="1800" dirty="0"/>
          </a:p>
          <a:p>
            <a:pPr fontAlgn="base"/>
            <a:endParaRPr lang="es-ES" sz="1800" dirty="0"/>
          </a:p>
          <a:p>
            <a:pPr fontAlgn="base"/>
            <a:endParaRPr lang="es-ES" sz="1800" dirty="0"/>
          </a:p>
        </p:txBody>
      </p:sp>
      <p:pic>
        <p:nvPicPr>
          <p:cNvPr id="3074" name="Picture 2" descr="Figure 8: Training phase of a neural network">
            <a:extLst>
              <a:ext uri="{FF2B5EF4-FFF2-40B4-BE49-F238E27FC236}">
                <a16:creationId xmlns:a16="http://schemas.microsoft.com/office/drawing/2014/main" id="{EBF5E884-1214-4B15-B4C2-BDF52DAD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95663"/>
            <a:ext cx="6815571" cy="48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enamiento de Redes Neuronales: mejorando el Gradiente Descendiente -  Fernando Sancho Caparrini">
            <a:extLst>
              <a:ext uri="{FF2B5EF4-FFF2-40B4-BE49-F238E27FC236}">
                <a16:creationId xmlns:a16="http://schemas.microsoft.com/office/drawing/2014/main" id="{CB4CB28B-713E-4E69-B9D8-CBFE690A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7" y="1578120"/>
            <a:ext cx="3857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A561D8-E5AD-458F-B7BF-092E2C3C7DF5}"/>
              </a:ext>
            </a:extLst>
          </p:cNvPr>
          <p:cNvSpPr txBox="1">
            <a:spLocks/>
          </p:cNvSpPr>
          <p:nvPr/>
        </p:nvSpPr>
        <p:spPr>
          <a:xfrm>
            <a:off x="8770792" y="5732502"/>
            <a:ext cx="2402033" cy="4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FF0000"/>
                </a:solidFill>
              </a:rPr>
              <a:t>Descenso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5323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Redes neuronales: perceptrón</a:t>
            </a:r>
          </a:p>
        </p:txBody>
      </p:sp>
      <p:pic>
        <p:nvPicPr>
          <p:cNvPr id="4098" name="Picture 2" descr="Figure 9: A simple perceptron">
            <a:extLst>
              <a:ext uri="{FF2B5EF4-FFF2-40B4-BE49-F238E27FC236}">
                <a16:creationId xmlns:a16="http://schemas.microsoft.com/office/drawing/2014/main" id="{EA437F6D-FB1C-43E8-8766-68D974A7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5" y="1693490"/>
            <a:ext cx="4444426" cy="38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AD9F1-F53E-4C80-8765-9636F0406072}"/>
              </a:ext>
            </a:extLst>
          </p:cNvPr>
          <p:cNvSpPr/>
          <p:nvPr/>
        </p:nvSpPr>
        <p:spPr>
          <a:xfrm>
            <a:off x="723643" y="1693490"/>
            <a:ext cx="4575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entradas están conectadas directamente con la capa de salida.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caso, no existe capa de características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 o capas ocultas (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los pesos y las entradas, tendremos una operación que se realiza en la neurona de salida (o1).</a:t>
            </a:r>
          </a:p>
        </p:txBody>
      </p:sp>
      <p:pic>
        <p:nvPicPr>
          <p:cNvPr id="5122" name="Picture 2" descr="Figure 11: Formula to calculate the neural net’s output">
            <a:extLst>
              <a:ext uri="{FF2B5EF4-FFF2-40B4-BE49-F238E27FC236}">
                <a16:creationId xmlns:a16="http://schemas.microsoft.com/office/drawing/2014/main" id="{02250ACE-076C-4F31-B8BB-F79E64A2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9" y="4853639"/>
            <a:ext cx="4664245" cy="16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8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8192</TotalTime>
  <Words>420</Words>
  <Application>Microsoft Office PowerPoint</Application>
  <PresentationFormat>Widescreen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Deep Learning - Introduction</vt:lpstr>
      <vt:lpstr>Data Science</vt:lpstr>
      <vt:lpstr>Data Mining</vt:lpstr>
      <vt:lpstr>Deep Learning</vt:lpstr>
      <vt:lpstr>Redes neuronales biológicas</vt:lpstr>
      <vt:lpstr>Redes neuronales</vt:lpstr>
      <vt:lpstr>Redes Neuronales: tipos de aprendizaje</vt:lpstr>
      <vt:lpstr>Redes neuronales: entrenamiento</vt:lpstr>
      <vt:lpstr>Redes neuronales: perceptrón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Redes neuronales: perceptrón – ejemplo sin función de activación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106</cp:revision>
  <dcterms:created xsi:type="dcterms:W3CDTF">2020-05-12T19:48:30Z</dcterms:created>
  <dcterms:modified xsi:type="dcterms:W3CDTF">2021-02-21T21:32:46Z</dcterms:modified>
</cp:coreProperties>
</file>