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Bebas Neue"/>
      <p:regular r:id="rId44"/>
    </p:embeddedFont>
    <p:embeddedFont>
      <p:font typeface="Bitt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D0689E-474D-44F4-BCD4-E93EDC766B1B}">
  <a:tblStyle styleId="{49D0689E-474D-44F4-BCD4-E93EDC766B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44" Type="http://schemas.openxmlformats.org/officeDocument/2006/relationships/font" Target="fonts/BebasNeue-regular.fntdata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46" Type="http://schemas.openxmlformats.org/officeDocument/2006/relationships/font" Target="fonts/Bitter-bold.fntdata"/><Relationship Id="rId23" Type="http://schemas.openxmlformats.org/officeDocument/2006/relationships/slide" Target="slides/slide18.xml"/><Relationship Id="rId45" Type="http://schemas.openxmlformats.org/officeDocument/2006/relationships/font" Target="fonts/Bit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Bitter-boldItalic.fntdata"/><Relationship Id="rId25" Type="http://schemas.openxmlformats.org/officeDocument/2006/relationships/slide" Target="slides/slide20.xml"/><Relationship Id="rId47" Type="http://schemas.openxmlformats.org/officeDocument/2006/relationships/font" Target="fonts/Bitter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1482968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1482968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1470975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21470975a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1542342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21542342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1542342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21542342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3084c72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3084c72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0c17a611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20c17a611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0c17a6118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20c17a6118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2f07508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22f07508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2f07508e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22f07508e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1542342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1542342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22f07508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22f07508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2f07508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22f07508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2f07508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22f07508e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1542342b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21542342b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2f07508e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22f07508e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1542342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121542342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1542342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21542342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147097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147097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2" y="1249511"/>
            <a:ext cx="9143813" cy="3893694"/>
            <a:chOff x="12" y="1249511"/>
            <a:chExt cx="9143813" cy="3893694"/>
          </a:xfrm>
        </p:grpSpPr>
        <p:sp>
          <p:nvSpPr>
            <p:cNvPr id="10" name="Google Shape;10;p2"/>
            <p:cNvSpPr/>
            <p:nvPr/>
          </p:nvSpPr>
          <p:spPr>
            <a:xfrm>
              <a:off x="1478801" y="1918850"/>
              <a:ext cx="7664914" cy="3224311"/>
            </a:xfrm>
            <a:custGeom>
              <a:rect b="b" l="l" r="r" t="t"/>
              <a:pathLst>
                <a:path extrusionOk="0" h="55067" w="121564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12" y="3041749"/>
              <a:ext cx="9143813" cy="2101456"/>
            </a:xfrm>
            <a:custGeom>
              <a:rect b="b" l="l" r="r" t="t"/>
              <a:pathLst>
                <a:path extrusionOk="0" h="87107" w="195799">
                  <a:moveTo>
                    <a:pt x="0" y="42542"/>
                  </a:moveTo>
                  <a:cubicBezTo>
                    <a:pt x="0" y="42542"/>
                    <a:pt x="31016" y="53484"/>
                    <a:pt x="66342" y="45173"/>
                  </a:cubicBezTo>
                  <a:cubicBezTo>
                    <a:pt x="113872" y="34017"/>
                    <a:pt x="113324" y="1"/>
                    <a:pt x="195799" y="1"/>
                  </a:cubicBezTo>
                  <a:lnTo>
                    <a:pt x="195799" y="86714"/>
                  </a:lnTo>
                  <a:cubicBezTo>
                    <a:pt x="195799" y="86928"/>
                    <a:pt x="195620" y="87107"/>
                    <a:pt x="195406" y="87107"/>
                  </a:cubicBezTo>
                  <a:lnTo>
                    <a:pt x="393" y="87107"/>
                  </a:lnTo>
                  <a:cubicBezTo>
                    <a:pt x="179" y="87107"/>
                    <a:pt x="0" y="86928"/>
                    <a:pt x="0" y="867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96331" y="1670666"/>
              <a:ext cx="595820" cy="411094"/>
            </a:xfrm>
            <a:custGeom>
              <a:rect b="b" l="l" r="r" t="t"/>
              <a:pathLst>
                <a:path extrusionOk="0" h="10524" w="15253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15187" y="2370568"/>
              <a:ext cx="681143" cy="469656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4523344" y="2081757"/>
              <a:ext cx="1572411" cy="799638"/>
              <a:chOff x="5618500" y="645650"/>
              <a:chExt cx="1616875" cy="8222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703150" y="80465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975800" y="64565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18500" y="130187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206525" y="86095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flipH="1">
              <a:off x="7531279" y="1249511"/>
              <a:ext cx="1143519" cy="799673"/>
              <a:chOff x="1330800" y="1140849"/>
              <a:chExt cx="1143519" cy="799673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851950" y="740750"/>
            <a:ext cx="71691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b="1" sz="63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845180" y="2443825"/>
            <a:ext cx="3858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-1363749"/>
            <a:ext cx="10180635" cy="6507256"/>
            <a:chOff x="0" y="-1363749"/>
            <a:chExt cx="10180635" cy="6507256"/>
          </a:xfrm>
        </p:grpSpPr>
        <p:sp>
          <p:nvSpPr>
            <p:cNvPr id="28" name="Google Shape;28;p3"/>
            <p:cNvSpPr/>
            <p:nvPr/>
          </p:nvSpPr>
          <p:spPr>
            <a:xfrm>
              <a:off x="0" y="3239625"/>
              <a:ext cx="7574791" cy="1903882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910474" y="-13637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758775" y="1053450"/>
            <a:ext cx="74520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463701" y="-1363749"/>
            <a:ext cx="11607844" cy="6503847"/>
            <a:chOff x="-2463701" y="-1363749"/>
            <a:chExt cx="11607844" cy="6503847"/>
          </a:xfrm>
        </p:grpSpPr>
        <p:sp>
          <p:nvSpPr>
            <p:cNvPr id="34" name="Google Shape;34;p4"/>
            <p:cNvSpPr/>
            <p:nvPr/>
          </p:nvSpPr>
          <p:spPr>
            <a:xfrm>
              <a:off x="1517825" y="1853149"/>
              <a:ext cx="7626318" cy="3286949"/>
            </a:xfrm>
            <a:custGeom>
              <a:rect b="b" l="l" r="r" t="t"/>
              <a:pathLst>
                <a:path extrusionOk="0" h="55067" w="121564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2463701" y="-13637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flipH="1">
              <a:off x="6332858" y="455715"/>
              <a:ext cx="2097734" cy="1066787"/>
              <a:chOff x="6186650" y="997000"/>
              <a:chExt cx="1616875" cy="822250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rect b="b" l="l" r="r" t="t"/>
                <a:pathLst>
                  <a:path extrusionOk="0" h="3387" w="10621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rect b="b" l="l" r="r" t="t"/>
                <a:pathLst>
                  <a:path extrusionOk="0" h="3458" w="10383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rect b="b" l="l" r="r" t="t"/>
                <a:pathLst>
                  <a:path extrusionOk="0" h="6641" w="13979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" name="Google Shape;41;p4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2" type="title"/>
          </p:nvPr>
        </p:nvSpPr>
        <p:spPr>
          <a:xfrm>
            <a:off x="1040625" y="1561732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4"/>
          <p:cNvSpPr txBox="1"/>
          <p:nvPr>
            <p:ph idx="3" type="title"/>
          </p:nvPr>
        </p:nvSpPr>
        <p:spPr>
          <a:xfrm>
            <a:off x="1867800" y="156172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" name="Google Shape;44;p4"/>
          <p:cNvSpPr txBox="1"/>
          <p:nvPr>
            <p:ph idx="4" type="title"/>
          </p:nvPr>
        </p:nvSpPr>
        <p:spPr>
          <a:xfrm>
            <a:off x="1867800" y="1996835"/>
            <a:ext cx="258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5" type="title"/>
          </p:nvPr>
        </p:nvSpPr>
        <p:spPr>
          <a:xfrm>
            <a:off x="4686300" y="1561732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4"/>
          <p:cNvSpPr txBox="1"/>
          <p:nvPr>
            <p:ph idx="6" type="title"/>
          </p:nvPr>
        </p:nvSpPr>
        <p:spPr>
          <a:xfrm>
            <a:off x="5513475" y="156172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" name="Google Shape;47;p4"/>
          <p:cNvSpPr txBox="1"/>
          <p:nvPr>
            <p:ph idx="7" type="title"/>
          </p:nvPr>
        </p:nvSpPr>
        <p:spPr>
          <a:xfrm>
            <a:off x="5513475" y="1996835"/>
            <a:ext cx="258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8" type="title"/>
          </p:nvPr>
        </p:nvSpPr>
        <p:spPr>
          <a:xfrm>
            <a:off x="1040625" y="3075232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4"/>
          <p:cNvSpPr txBox="1"/>
          <p:nvPr>
            <p:ph idx="9" type="title"/>
          </p:nvPr>
        </p:nvSpPr>
        <p:spPr>
          <a:xfrm>
            <a:off x="1867800" y="307522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" name="Google Shape;50;p4"/>
          <p:cNvSpPr txBox="1"/>
          <p:nvPr>
            <p:ph idx="13" type="title"/>
          </p:nvPr>
        </p:nvSpPr>
        <p:spPr>
          <a:xfrm>
            <a:off x="1867800" y="3510335"/>
            <a:ext cx="258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4" type="title"/>
          </p:nvPr>
        </p:nvSpPr>
        <p:spPr>
          <a:xfrm>
            <a:off x="4686300" y="3075232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7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4"/>
          <p:cNvSpPr txBox="1"/>
          <p:nvPr>
            <p:ph idx="15" type="title"/>
          </p:nvPr>
        </p:nvSpPr>
        <p:spPr>
          <a:xfrm>
            <a:off x="5513475" y="307522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4"/>
          <p:cNvSpPr txBox="1"/>
          <p:nvPr>
            <p:ph idx="16" type="title"/>
          </p:nvPr>
        </p:nvSpPr>
        <p:spPr>
          <a:xfrm>
            <a:off x="5513475" y="3510335"/>
            <a:ext cx="258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0" y="199922"/>
            <a:ext cx="9627400" cy="4943593"/>
            <a:chOff x="0" y="199922"/>
            <a:chExt cx="9627400" cy="4943593"/>
          </a:xfrm>
        </p:grpSpPr>
        <p:grpSp>
          <p:nvGrpSpPr>
            <p:cNvPr id="56" name="Google Shape;56;p5"/>
            <p:cNvGrpSpPr/>
            <p:nvPr/>
          </p:nvGrpSpPr>
          <p:grpSpPr>
            <a:xfrm>
              <a:off x="6186650" y="199922"/>
              <a:ext cx="3243130" cy="1619328"/>
              <a:chOff x="6186650" y="199922"/>
              <a:chExt cx="3243130" cy="1619328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7960459" y="199922"/>
                <a:ext cx="1469321" cy="1013777"/>
              </a:xfrm>
              <a:custGeom>
                <a:rect b="b" l="l" r="r" t="t"/>
                <a:pathLst>
                  <a:path extrusionOk="0" h="10524" w="15253">
                    <a:moveTo>
                      <a:pt x="7012" y="1"/>
                    </a:moveTo>
                    <a:cubicBezTo>
                      <a:pt x="6601" y="1"/>
                      <a:pt x="6193" y="59"/>
                      <a:pt x="5799" y="181"/>
                    </a:cubicBezTo>
                    <a:cubicBezTo>
                      <a:pt x="4537" y="574"/>
                      <a:pt x="3477" y="1669"/>
                      <a:pt x="3287" y="2979"/>
                    </a:cubicBezTo>
                    <a:cubicBezTo>
                      <a:pt x="3200" y="2970"/>
                      <a:pt x="3112" y="2965"/>
                      <a:pt x="3025" y="2965"/>
                    </a:cubicBezTo>
                    <a:cubicBezTo>
                      <a:pt x="1898" y="2965"/>
                      <a:pt x="735" y="3729"/>
                      <a:pt x="381" y="4801"/>
                    </a:cubicBezTo>
                    <a:cubicBezTo>
                      <a:pt x="0" y="5956"/>
                      <a:pt x="560" y="7349"/>
                      <a:pt x="1643" y="7896"/>
                    </a:cubicBezTo>
                    <a:cubicBezTo>
                      <a:pt x="2244" y="8202"/>
                      <a:pt x="2930" y="8256"/>
                      <a:pt x="3608" y="8256"/>
                    </a:cubicBezTo>
                    <a:cubicBezTo>
                      <a:pt x="3695" y="8256"/>
                      <a:pt x="3783" y="8255"/>
                      <a:pt x="3870" y="8254"/>
                    </a:cubicBezTo>
                    <a:cubicBezTo>
                      <a:pt x="4239" y="9230"/>
                      <a:pt x="5239" y="9873"/>
                      <a:pt x="6227" y="10230"/>
                    </a:cubicBezTo>
                    <a:cubicBezTo>
                      <a:pt x="6525" y="10337"/>
                      <a:pt x="6835" y="10421"/>
                      <a:pt x="7156" y="10480"/>
                    </a:cubicBezTo>
                    <a:cubicBezTo>
                      <a:pt x="7353" y="10509"/>
                      <a:pt x="7551" y="10523"/>
                      <a:pt x="7746" y="10523"/>
                    </a:cubicBezTo>
                    <a:cubicBezTo>
                      <a:pt x="9085" y="10523"/>
                      <a:pt x="10352" y="9862"/>
                      <a:pt x="11121" y="8730"/>
                    </a:cubicBezTo>
                    <a:cubicBezTo>
                      <a:pt x="11516" y="8913"/>
                      <a:pt x="11945" y="9006"/>
                      <a:pt x="12373" y="9006"/>
                    </a:cubicBezTo>
                    <a:cubicBezTo>
                      <a:pt x="12835" y="9006"/>
                      <a:pt x="13296" y="8898"/>
                      <a:pt x="13716" y="8682"/>
                    </a:cubicBezTo>
                    <a:cubicBezTo>
                      <a:pt x="14526" y="8254"/>
                      <a:pt x="15074" y="7456"/>
                      <a:pt x="15169" y="6551"/>
                    </a:cubicBezTo>
                    <a:cubicBezTo>
                      <a:pt x="15252" y="5622"/>
                      <a:pt x="14824" y="4717"/>
                      <a:pt x="14062" y="4182"/>
                    </a:cubicBezTo>
                    <a:cubicBezTo>
                      <a:pt x="14490" y="3586"/>
                      <a:pt x="14526" y="2812"/>
                      <a:pt x="14181" y="2170"/>
                    </a:cubicBezTo>
                    <a:cubicBezTo>
                      <a:pt x="13812" y="1539"/>
                      <a:pt x="13169" y="1134"/>
                      <a:pt x="12442" y="1086"/>
                    </a:cubicBezTo>
                    <a:cubicBezTo>
                      <a:pt x="12397" y="1083"/>
                      <a:pt x="12351" y="1082"/>
                      <a:pt x="12306" y="1082"/>
                    </a:cubicBezTo>
                    <a:cubicBezTo>
                      <a:pt x="11635" y="1082"/>
                      <a:pt x="10957" y="1404"/>
                      <a:pt x="10478" y="1872"/>
                    </a:cubicBezTo>
                    <a:cubicBezTo>
                      <a:pt x="10418" y="1384"/>
                      <a:pt x="10014" y="1027"/>
                      <a:pt x="9597" y="765"/>
                    </a:cubicBezTo>
                    <a:cubicBezTo>
                      <a:pt x="8827" y="281"/>
                      <a:pt x="7916" y="1"/>
                      <a:pt x="70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" name="Google Shape;58;p5"/>
              <p:cNvGrpSpPr/>
              <p:nvPr/>
            </p:nvGrpSpPr>
            <p:grpSpPr>
              <a:xfrm>
                <a:off x="6186650" y="997000"/>
                <a:ext cx="1616875" cy="822250"/>
                <a:chOff x="6186650" y="997000"/>
                <a:chExt cx="1616875" cy="822250"/>
              </a:xfrm>
            </p:grpSpPr>
            <p:sp>
              <p:nvSpPr>
                <p:cNvPr id="59" name="Google Shape;59;p5"/>
                <p:cNvSpPr/>
                <p:nvPr/>
              </p:nvSpPr>
              <p:spPr>
                <a:xfrm>
                  <a:off x="7271300" y="1156000"/>
                  <a:ext cx="265525" cy="84675"/>
                </a:xfrm>
                <a:custGeom>
                  <a:rect b="b" l="l" r="r" t="t"/>
                  <a:pathLst>
                    <a:path extrusionOk="0" h="3387" w="10621">
                      <a:moveTo>
                        <a:pt x="9008" y="1"/>
                      </a:moveTo>
                      <a:cubicBezTo>
                        <a:pt x="8495" y="1"/>
                        <a:pt x="7988" y="143"/>
                        <a:pt x="7549" y="411"/>
                      </a:cubicBezTo>
                      <a:cubicBezTo>
                        <a:pt x="7061" y="721"/>
                        <a:pt x="6656" y="1125"/>
                        <a:pt x="6359" y="1614"/>
                      </a:cubicBezTo>
                      <a:cubicBezTo>
                        <a:pt x="6125" y="1988"/>
                        <a:pt x="5920" y="2376"/>
                        <a:pt x="5757" y="2785"/>
                      </a:cubicBezTo>
                      <a:lnTo>
                        <a:pt x="5757" y="2785"/>
                      </a:lnTo>
                      <a:cubicBezTo>
                        <a:pt x="5115" y="1997"/>
                        <a:pt x="4239" y="1428"/>
                        <a:pt x="3239" y="1173"/>
                      </a:cubicBezTo>
                      <a:cubicBezTo>
                        <a:pt x="2837" y="1066"/>
                        <a:pt x="2415" y="1012"/>
                        <a:pt x="1998" y="1012"/>
                      </a:cubicBezTo>
                      <a:cubicBezTo>
                        <a:pt x="1859" y="1012"/>
                        <a:pt x="1721" y="1018"/>
                        <a:pt x="1584" y="1030"/>
                      </a:cubicBezTo>
                      <a:cubicBezTo>
                        <a:pt x="1025" y="1078"/>
                        <a:pt x="489" y="1233"/>
                        <a:pt x="1" y="1494"/>
                      </a:cubicBezTo>
                      <a:cubicBezTo>
                        <a:pt x="524" y="1304"/>
                        <a:pt x="1075" y="1208"/>
                        <a:pt x="1627" y="1208"/>
                      </a:cubicBezTo>
                      <a:cubicBezTo>
                        <a:pt x="2144" y="1208"/>
                        <a:pt x="2661" y="1292"/>
                        <a:pt x="3156" y="1459"/>
                      </a:cubicBezTo>
                      <a:cubicBezTo>
                        <a:pt x="4180" y="1768"/>
                        <a:pt x="5061" y="2411"/>
                        <a:pt x="5656" y="3292"/>
                      </a:cubicBezTo>
                      <a:cubicBezTo>
                        <a:pt x="5680" y="3328"/>
                        <a:pt x="5716" y="3352"/>
                        <a:pt x="5751" y="3376"/>
                      </a:cubicBezTo>
                      <a:cubicBezTo>
                        <a:pt x="5773" y="3383"/>
                        <a:pt x="5794" y="3386"/>
                        <a:pt x="5815" y="3386"/>
                      </a:cubicBezTo>
                      <a:cubicBezTo>
                        <a:pt x="5899" y="3386"/>
                        <a:pt x="5973" y="3333"/>
                        <a:pt x="6001" y="3257"/>
                      </a:cubicBezTo>
                      <a:cubicBezTo>
                        <a:pt x="6359" y="2256"/>
                        <a:pt x="6859" y="1268"/>
                        <a:pt x="7716" y="661"/>
                      </a:cubicBezTo>
                      <a:cubicBezTo>
                        <a:pt x="8145" y="363"/>
                        <a:pt x="8645" y="197"/>
                        <a:pt x="9168" y="197"/>
                      </a:cubicBezTo>
                      <a:cubicBezTo>
                        <a:pt x="9197" y="195"/>
                        <a:pt x="9226" y="195"/>
                        <a:pt x="9255" y="195"/>
                      </a:cubicBezTo>
                      <a:cubicBezTo>
                        <a:pt x="9771" y="195"/>
                        <a:pt x="10260" y="395"/>
                        <a:pt x="10621" y="756"/>
                      </a:cubicBezTo>
                      <a:cubicBezTo>
                        <a:pt x="10300" y="292"/>
                        <a:pt x="9740" y="54"/>
                        <a:pt x="9180" y="6"/>
                      </a:cubicBezTo>
                      <a:cubicBezTo>
                        <a:pt x="9123" y="3"/>
                        <a:pt x="9065" y="1"/>
                        <a:pt x="90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7543950" y="997000"/>
                  <a:ext cx="259575" cy="86450"/>
                </a:xfrm>
                <a:custGeom>
                  <a:rect b="b" l="l" r="r" t="t"/>
                  <a:pathLst>
                    <a:path extrusionOk="0" h="3458" w="10383">
                      <a:moveTo>
                        <a:pt x="9868" y="0"/>
                      </a:moveTo>
                      <a:cubicBezTo>
                        <a:pt x="9549" y="0"/>
                        <a:pt x="9232" y="51"/>
                        <a:pt x="8930" y="151"/>
                      </a:cubicBezTo>
                      <a:cubicBezTo>
                        <a:pt x="8466" y="318"/>
                        <a:pt x="8026" y="568"/>
                        <a:pt x="7645" y="889"/>
                      </a:cubicBezTo>
                      <a:cubicBezTo>
                        <a:pt x="6946" y="1459"/>
                        <a:pt x="6432" y="2193"/>
                        <a:pt x="5954" y="2925"/>
                      </a:cubicBezTo>
                      <a:lnTo>
                        <a:pt x="5954" y="2925"/>
                      </a:lnTo>
                      <a:cubicBezTo>
                        <a:pt x="5302" y="2040"/>
                        <a:pt x="4436" y="1353"/>
                        <a:pt x="3418" y="937"/>
                      </a:cubicBezTo>
                      <a:cubicBezTo>
                        <a:pt x="2882" y="711"/>
                        <a:pt x="2311" y="556"/>
                        <a:pt x="1727" y="485"/>
                      </a:cubicBezTo>
                      <a:cubicBezTo>
                        <a:pt x="1528" y="464"/>
                        <a:pt x="1326" y="453"/>
                        <a:pt x="1124" y="453"/>
                      </a:cubicBezTo>
                      <a:cubicBezTo>
                        <a:pt x="745" y="453"/>
                        <a:pt x="365" y="490"/>
                        <a:pt x="1" y="568"/>
                      </a:cubicBezTo>
                      <a:cubicBezTo>
                        <a:pt x="137" y="559"/>
                        <a:pt x="274" y="555"/>
                        <a:pt x="410" y="555"/>
                      </a:cubicBezTo>
                      <a:cubicBezTo>
                        <a:pt x="1406" y="555"/>
                        <a:pt x="2398" y="783"/>
                        <a:pt x="3299" y="1223"/>
                      </a:cubicBezTo>
                      <a:cubicBezTo>
                        <a:pt x="4311" y="1699"/>
                        <a:pt x="5168" y="2449"/>
                        <a:pt x="5799" y="3378"/>
                      </a:cubicBezTo>
                      <a:cubicBezTo>
                        <a:pt x="5811" y="3390"/>
                        <a:pt x="5835" y="3413"/>
                        <a:pt x="5859" y="3425"/>
                      </a:cubicBezTo>
                      <a:cubicBezTo>
                        <a:pt x="5889" y="3447"/>
                        <a:pt x="5925" y="3458"/>
                        <a:pt x="5960" y="3458"/>
                      </a:cubicBezTo>
                      <a:cubicBezTo>
                        <a:pt x="6021" y="3458"/>
                        <a:pt x="6083" y="3426"/>
                        <a:pt x="6121" y="3366"/>
                      </a:cubicBezTo>
                      <a:cubicBezTo>
                        <a:pt x="6633" y="2556"/>
                        <a:pt x="7145" y="1747"/>
                        <a:pt x="7823" y="1092"/>
                      </a:cubicBezTo>
                      <a:cubicBezTo>
                        <a:pt x="8168" y="770"/>
                        <a:pt x="8561" y="508"/>
                        <a:pt x="8990" y="318"/>
                      </a:cubicBezTo>
                      <a:cubicBezTo>
                        <a:pt x="9386" y="136"/>
                        <a:pt x="9811" y="40"/>
                        <a:pt x="10239" y="40"/>
                      </a:cubicBezTo>
                      <a:cubicBezTo>
                        <a:pt x="10287" y="40"/>
                        <a:pt x="10335" y="42"/>
                        <a:pt x="10383" y="44"/>
                      </a:cubicBezTo>
                      <a:cubicBezTo>
                        <a:pt x="10212" y="15"/>
                        <a:pt x="10040" y="0"/>
                        <a:pt x="98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6186650" y="1653225"/>
                  <a:ext cx="349475" cy="166025"/>
                </a:xfrm>
                <a:custGeom>
                  <a:rect b="b" l="l" r="r" t="t"/>
                  <a:pathLst>
                    <a:path extrusionOk="0" h="6641" w="13979">
                      <a:moveTo>
                        <a:pt x="13978" y="1"/>
                      </a:moveTo>
                      <a:lnTo>
                        <a:pt x="13978" y="1"/>
                      </a:lnTo>
                      <a:cubicBezTo>
                        <a:pt x="13264" y="96"/>
                        <a:pt x="12597" y="370"/>
                        <a:pt x="12037" y="810"/>
                      </a:cubicBezTo>
                      <a:cubicBezTo>
                        <a:pt x="11466" y="1239"/>
                        <a:pt x="10990" y="1775"/>
                        <a:pt x="10609" y="2382"/>
                      </a:cubicBezTo>
                      <a:cubicBezTo>
                        <a:pt x="9916" y="3486"/>
                        <a:pt x="9538" y="4738"/>
                        <a:pt x="9215" y="5959"/>
                      </a:cubicBezTo>
                      <a:lnTo>
                        <a:pt x="9215" y="5959"/>
                      </a:lnTo>
                      <a:cubicBezTo>
                        <a:pt x="7933" y="5038"/>
                        <a:pt x="6420" y="4478"/>
                        <a:pt x="4846" y="4346"/>
                      </a:cubicBezTo>
                      <a:cubicBezTo>
                        <a:pt x="4610" y="4326"/>
                        <a:pt x="4373" y="4317"/>
                        <a:pt x="4137" y="4317"/>
                      </a:cubicBezTo>
                      <a:cubicBezTo>
                        <a:pt x="3529" y="4317"/>
                        <a:pt x="2926" y="4381"/>
                        <a:pt x="2334" y="4501"/>
                      </a:cubicBezTo>
                      <a:cubicBezTo>
                        <a:pt x="1512" y="4668"/>
                        <a:pt x="727" y="4965"/>
                        <a:pt x="0" y="5382"/>
                      </a:cubicBezTo>
                      <a:cubicBezTo>
                        <a:pt x="762" y="5061"/>
                        <a:pt x="1560" y="4858"/>
                        <a:pt x="2382" y="4751"/>
                      </a:cubicBezTo>
                      <a:cubicBezTo>
                        <a:pt x="2769" y="4705"/>
                        <a:pt x="3161" y="4681"/>
                        <a:pt x="3554" y="4681"/>
                      </a:cubicBezTo>
                      <a:cubicBezTo>
                        <a:pt x="3971" y="4681"/>
                        <a:pt x="4388" y="4708"/>
                        <a:pt x="4798" y="4763"/>
                      </a:cubicBezTo>
                      <a:cubicBezTo>
                        <a:pt x="6406" y="4965"/>
                        <a:pt x="7930" y="5597"/>
                        <a:pt x="9204" y="6585"/>
                      </a:cubicBezTo>
                      <a:cubicBezTo>
                        <a:pt x="9240" y="6609"/>
                        <a:pt x="9275" y="6620"/>
                        <a:pt x="9299" y="6632"/>
                      </a:cubicBezTo>
                      <a:cubicBezTo>
                        <a:pt x="9321" y="6638"/>
                        <a:pt x="9343" y="6641"/>
                        <a:pt x="9365" y="6641"/>
                      </a:cubicBezTo>
                      <a:cubicBezTo>
                        <a:pt x="9480" y="6641"/>
                        <a:pt x="9578" y="6562"/>
                        <a:pt x="9609" y="6442"/>
                      </a:cubicBezTo>
                      <a:cubicBezTo>
                        <a:pt x="9954" y="5108"/>
                        <a:pt x="10275" y="3763"/>
                        <a:pt x="10942" y="2572"/>
                      </a:cubicBezTo>
                      <a:cubicBezTo>
                        <a:pt x="11264" y="1989"/>
                        <a:pt x="11692" y="1441"/>
                        <a:pt x="12192" y="989"/>
                      </a:cubicBezTo>
                      <a:cubicBezTo>
                        <a:pt x="12692" y="524"/>
                        <a:pt x="13311" y="179"/>
                        <a:pt x="139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6774675" y="1212300"/>
                  <a:ext cx="184275" cy="61725"/>
                </a:xfrm>
                <a:custGeom>
                  <a:rect b="b" l="l" r="r" t="t"/>
                  <a:pathLst>
                    <a:path extrusionOk="0" h="2469" w="7371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3" name="Google Shape;63;p5"/>
            <p:cNvSpPr/>
            <p:nvPr/>
          </p:nvSpPr>
          <p:spPr>
            <a:xfrm flipH="1">
              <a:off x="3088499" y="2738625"/>
              <a:ext cx="6538901" cy="2404890"/>
            </a:xfrm>
            <a:custGeom>
              <a:rect b="b" l="l" r="r" t="t"/>
              <a:pathLst>
                <a:path extrusionOk="0" h="33636" w="102716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0" y="3225500"/>
              <a:ext cx="2141443" cy="1918013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5"/>
          <p:cNvSpPr txBox="1"/>
          <p:nvPr>
            <p:ph type="title"/>
          </p:nvPr>
        </p:nvSpPr>
        <p:spPr>
          <a:xfrm>
            <a:off x="963175" y="1391710"/>
            <a:ext cx="40452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963175" y="2102800"/>
            <a:ext cx="38652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7"/>
          <p:cNvGrpSpPr/>
          <p:nvPr/>
        </p:nvGrpSpPr>
        <p:grpSpPr>
          <a:xfrm>
            <a:off x="-2648551" y="-1036249"/>
            <a:ext cx="11792459" cy="6179792"/>
            <a:chOff x="-2648551" y="-1036249"/>
            <a:chExt cx="11792459" cy="6179792"/>
          </a:xfrm>
        </p:grpSpPr>
        <p:sp>
          <p:nvSpPr>
            <p:cNvPr id="70" name="Google Shape;70;p7"/>
            <p:cNvSpPr/>
            <p:nvPr/>
          </p:nvSpPr>
          <p:spPr>
            <a:xfrm>
              <a:off x="-2648551" y="-10362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Google Shape;71;p7"/>
            <p:cNvGrpSpPr/>
            <p:nvPr/>
          </p:nvGrpSpPr>
          <p:grpSpPr>
            <a:xfrm>
              <a:off x="0" y="252328"/>
              <a:ext cx="9143908" cy="4891215"/>
              <a:chOff x="0" y="252328"/>
              <a:chExt cx="9143908" cy="4891215"/>
            </a:xfrm>
          </p:grpSpPr>
          <p:sp>
            <p:nvSpPr>
              <p:cNvPr id="72" name="Google Shape;72;p7"/>
              <p:cNvSpPr/>
              <p:nvPr/>
            </p:nvSpPr>
            <p:spPr>
              <a:xfrm>
                <a:off x="0" y="4257950"/>
                <a:ext cx="2311325" cy="885550"/>
              </a:xfrm>
              <a:custGeom>
                <a:rect b="b" l="l" r="r" t="t"/>
                <a:pathLst>
                  <a:path extrusionOk="0" h="35422" w="92453">
                    <a:moveTo>
                      <a:pt x="92452" y="35267"/>
                    </a:moveTo>
                    <a:cubicBezTo>
                      <a:pt x="92452" y="35267"/>
                      <a:pt x="73069" y="1"/>
                      <a:pt x="0" y="1787"/>
                    </a:cubicBezTo>
                    <a:lnTo>
                      <a:pt x="0" y="35208"/>
                    </a:lnTo>
                    <a:cubicBezTo>
                      <a:pt x="0" y="35327"/>
                      <a:pt x="84" y="35422"/>
                      <a:pt x="203" y="35422"/>
                    </a:cubicBezTo>
                    <a:lnTo>
                      <a:pt x="92238" y="35422"/>
                    </a:lnTo>
                    <a:cubicBezTo>
                      <a:pt x="92357" y="35422"/>
                      <a:pt x="92452" y="35327"/>
                      <a:pt x="92452" y="35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" name="Google Shape;73;p7"/>
              <p:cNvGrpSpPr/>
              <p:nvPr/>
            </p:nvGrpSpPr>
            <p:grpSpPr>
              <a:xfrm>
                <a:off x="7323639" y="252328"/>
                <a:ext cx="1380624" cy="965482"/>
                <a:chOff x="5537575" y="2349975"/>
                <a:chExt cx="1029625" cy="720025"/>
              </a:xfrm>
            </p:grpSpPr>
            <p:sp>
              <p:nvSpPr>
                <p:cNvPr id="74" name="Google Shape;74;p7"/>
                <p:cNvSpPr/>
                <p:nvPr/>
              </p:nvSpPr>
              <p:spPr>
                <a:xfrm>
                  <a:off x="6307925" y="2504475"/>
                  <a:ext cx="259275" cy="84325"/>
                </a:xfrm>
                <a:custGeom>
                  <a:rect b="b" l="l" r="r" t="t"/>
                  <a:pathLst>
                    <a:path extrusionOk="0" h="3373" w="10371">
                      <a:moveTo>
                        <a:pt x="954" y="0"/>
                      </a:moveTo>
                      <a:cubicBezTo>
                        <a:pt x="634" y="0"/>
                        <a:pt x="313" y="36"/>
                        <a:pt x="0" y="113"/>
                      </a:cubicBezTo>
                      <a:cubicBezTo>
                        <a:pt x="143" y="100"/>
                        <a:pt x="285" y="94"/>
                        <a:pt x="427" y="94"/>
                      </a:cubicBezTo>
                      <a:cubicBezTo>
                        <a:pt x="1345" y="94"/>
                        <a:pt x="2253" y="358"/>
                        <a:pt x="3036" y="863"/>
                      </a:cubicBezTo>
                      <a:cubicBezTo>
                        <a:pt x="3929" y="1411"/>
                        <a:pt x="4620" y="2244"/>
                        <a:pt x="4977" y="3244"/>
                      </a:cubicBezTo>
                      <a:cubicBezTo>
                        <a:pt x="4989" y="3280"/>
                        <a:pt x="5013" y="3316"/>
                        <a:pt x="5049" y="3339"/>
                      </a:cubicBezTo>
                      <a:cubicBezTo>
                        <a:pt x="5080" y="3362"/>
                        <a:pt x="5117" y="3372"/>
                        <a:pt x="5153" y="3372"/>
                      </a:cubicBezTo>
                      <a:cubicBezTo>
                        <a:pt x="5213" y="3372"/>
                        <a:pt x="5273" y="3344"/>
                        <a:pt x="5310" y="3292"/>
                      </a:cubicBezTo>
                      <a:cubicBezTo>
                        <a:pt x="5906" y="2423"/>
                        <a:pt x="6632" y="1601"/>
                        <a:pt x="7596" y="1232"/>
                      </a:cubicBezTo>
                      <a:cubicBezTo>
                        <a:pt x="7881" y="1121"/>
                        <a:pt x="8182" y="1066"/>
                        <a:pt x="8483" y="1066"/>
                      </a:cubicBezTo>
                      <a:cubicBezTo>
                        <a:pt x="8698" y="1066"/>
                        <a:pt x="8912" y="1094"/>
                        <a:pt x="9120" y="1149"/>
                      </a:cubicBezTo>
                      <a:cubicBezTo>
                        <a:pt x="9644" y="1256"/>
                        <a:pt x="10097" y="1577"/>
                        <a:pt x="10371" y="2042"/>
                      </a:cubicBezTo>
                      <a:cubicBezTo>
                        <a:pt x="10180" y="1530"/>
                        <a:pt x="9692" y="1149"/>
                        <a:pt x="9168" y="970"/>
                      </a:cubicBezTo>
                      <a:cubicBezTo>
                        <a:pt x="8886" y="876"/>
                        <a:pt x="8591" y="828"/>
                        <a:pt x="8295" y="828"/>
                      </a:cubicBezTo>
                      <a:cubicBezTo>
                        <a:pt x="8029" y="828"/>
                        <a:pt x="7761" y="867"/>
                        <a:pt x="7501" y="946"/>
                      </a:cubicBezTo>
                      <a:cubicBezTo>
                        <a:pt x="6965" y="1125"/>
                        <a:pt x="6477" y="1423"/>
                        <a:pt x="6061" y="1804"/>
                      </a:cubicBezTo>
                      <a:cubicBezTo>
                        <a:pt x="5750" y="2104"/>
                        <a:pt x="5462" y="2435"/>
                        <a:pt x="5203" y="2783"/>
                      </a:cubicBezTo>
                      <a:lnTo>
                        <a:pt x="5203" y="2783"/>
                      </a:lnTo>
                      <a:cubicBezTo>
                        <a:pt x="4791" y="1859"/>
                        <a:pt x="4087" y="1093"/>
                        <a:pt x="3191" y="613"/>
                      </a:cubicBezTo>
                      <a:cubicBezTo>
                        <a:pt x="2715" y="339"/>
                        <a:pt x="2179" y="149"/>
                        <a:pt x="1631" y="53"/>
                      </a:cubicBezTo>
                      <a:cubicBezTo>
                        <a:pt x="1409" y="19"/>
                        <a:pt x="1182" y="0"/>
                        <a:pt x="9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7"/>
                <p:cNvSpPr/>
                <p:nvPr/>
              </p:nvSpPr>
              <p:spPr>
                <a:xfrm>
                  <a:off x="6188250" y="2349975"/>
                  <a:ext cx="184275" cy="61725"/>
                </a:xfrm>
                <a:custGeom>
                  <a:rect b="b" l="l" r="r" t="t"/>
                  <a:pathLst>
                    <a:path extrusionOk="0" h="2469" w="7371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7"/>
                <p:cNvSpPr/>
                <p:nvPr/>
              </p:nvSpPr>
              <p:spPr>
                <a:xfrm>
                  <a:off x="6051350" y="2681125"/>
                  <a:ext cx="252125" cy="106650"/>
                </a:xfrm>
                <a:custGeom>
                  <a:rect b="b" l="l" r="r" t="t"/>
                  <a:pathLst>
                    <a:path extrusionOk="0" h="4266" w="10085">
                      <a:moveTo>
                        <a:pt x="0" y="0"/>
                      </a:moveTo>
                      <a:cubicBezTo>
                        <a:pt x="1107" y="214"/>
                        <a:pt x="2143" y="714"/>
                        <a:pt x="3000" y="1465"/>
                      </a:cubicBezTo>
                      <a:cubicBezTo>
                        <a:pt x="3846" y="2167"/>
                        <a:pt x="4489" y="3096"/>
                        <a:pt x="4870" y="4143"/>
                      </a:cubicBezTo>
                      <a:cubicBezTo>
                        <a:pt x="4892" y="4219"/>
                        <a:pt x="4967" y="4266"/>
                        <a:pt x="5047" y="4266"/>
                      </a:cubicBezTo>
                      <a:cubicBezTo>
                        <a:pt x="5093" y="4266"/>
                        <a:pt x="5140" y="4250"/>
                        <a:pt x="5179" y="4215"/>
                      </a:cubicBezTo>
                      <a:cubicBezTo>
                        <a:pt x="5870" y="3560"/>
                        <a:pt x="6560" y="2905"/>
                        <a:pt x="7382" y="2465"/>
                      </a:cubicBezTo>
                      <a:cubicBezTo>
                        <a:pt x="7787" y="2238"/>
                        <a:pt x="8227" y="2084"/>
                        <a:pt x="8692" y="2000"/>
                      </a:cubicBezTo>
                      <a:cubicBezTo>
                        <a:pt x="8857" y="1971"/>
                        <a:pt x="9024" y="1956"/>
                        <a:pt x="9191" y="1956"/>
                      </a:cubicBezTo>
                      <a:cubicBezTo>
                        <a:pt x="9492" y="1956"/>
                        <a:pt x="9793" y="2004"/>
                        <a:pt x="10085" y="2096"/>
                      </a:cubicBezTo>
                      <a:cubicBezTo>
                        <a:pt x="9719" y="1917"/>
                        <a:pt x="9320" y="1822"/>
                        <a:pt x="8915" y="1822"/>
                      </a:cubicBezTo>
                      <a:cubicBezTo>
                        <a:pt x="8833" y="1822"/>
                        <a:pt x="8750" y="1826"/>
                        <a:pt x="8668" y="1834"/>
                      </a:cubicBezTo>
                      <a:cubicBezTo>
                        <a:pt x="8180" y="1869"/>
                        <a:pt x="7703" y="2000"/>
                        <a:pt x="7251" y="2215"/>
                      </a:cubicBezTo>
                      <a:cubicBezTo>
                        <a:pt x="6446" y="2580"/>
                        <a:pt x="5767" y="3157"/>
                        <a:pt x="5126" y="3739"/>
                      </a:cubicBezTo>
                      <a:lnTo>
                        <a:pt x="5126" y="3739"/>
                      </a:lnTo>
                      <a:cubicBezTo>
                        <a:pt x="4728" y="2734"/>
                        <a:pt x="4066" y="1858"/>
                        <a:pt x="3203" y="1203"/>
                      </a:cubicBezTo>
                      <a:cubicBezTo>
                        <a:pt x="2739" y="845"/>
                        <a:pt x="2227" y="560"/>
                        <a:pt x="1679" y="345"/>
                      </a:cubicBezTo>
                      <a:cubicBezTo>
                        <a:pt x="1143" y="143"/>
                        <a:pt x="583" y="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7"/>
                <p:cNvSpPr/>
                <p:nvPr/>
              </p:nvSpPr>
              <p:spPr>
                <a:xfrm>
                  <a:off x="5537575" y="2954500"/>
                  <a:ext cx="361675" cy="115500"/>
                </a:xfrm>
                <a:custGeom>
                  <a:rect b="b" l="l" r="r" t="t"/>
                  <a:pathLst>
                    <a:path extrusionOk="0" h="4620" w="14467">
                      <a:moveTo>
                        <a:pt x="13626" y="0"/>
                      </a:moveTo>
                      <a:cubicBezTo>
                        <a:pt x="13232" y="0"/>
                        <a:pt x="12837" y="60"/>
                        <a:pt x="12455" y="185"/>
                      </a:cubicBezTo>
                      <a:cubicBezTo>
                        <a:pt x="11788" y="388"/>
                        <a:pt x="11169" y="709"/>
                        <a:pt x="10621" y="1138"/>
                      </a:cubicBezTo>
                      <a:cubicBezTo>
                        <a:pt x="9630" y="1903"/>
                        <a:pt x="8872" y="2903"/>
                        <a:pt x="8172" y="3907"/>
                      </a:cubicBezTo>
                      <a:lnTo>
                        <a:pt x="8172" y="3907"/>
                      </a:lnTo>
                      <a:cubicBezTo>
                        <a:pt x="7315" y="2644"/>
                        <a:pt x="6134" y="1644"/>
                        <a:pt x="4751" y="1007"/>
                      </a:cubicBezTo>
                      <a:cubicBezTo>
                        <a:pt x="4001" y="662"/>
                        <a:pt x="3216" y="424"/>
                        <a:pt x="2418" y="305"/>
                      </a:cubicBezTo>
                      <a:cubicBezTo>
                        <a:pt x="2031" y="248"/>
                        <a:pt x="1645" y="218"/>
                        <a:pt x="1260" y="218"/>
                      </a:cubicBezTo>
                      <a:cubicBezTo>
                        <a:pt x="838" y="218"/>
                        <a:pt x="418" y="254"/>
                        <a:pt x="1" y="328"/>
                      </a:cubicBezTo>
                      <a:cubicBezTo>
                        <a:pt x="121" y="323"/>
                        <a:pt x="242" y="320"/>
                        <a:pt x="362" y="320"/>
                      </a:cubicBezTo>
                      <a:cubicBezTo>
                        <a:pt x="1036" y="320"/>
                        <a:pt x="1701" y="405"/>
                        <a:pt x="2358" y="566"/>
                      </a:cubicBezTo>
                      <a:cubicBezTo>
                        <a:pt x="3132" y="745"/>
                        <a:pt x="3870" y="1019"/>
                        <a:pt x="4561" y="1388"/>
                      </a:cubicBezTo>
                      <a:cubicBezTo>
                        <a:pt x="5942" y="2102"/>
                        <a:pt x="7121" y="3174"/>
                        <a:pt x="7954" y="4496"/>
                      </a:cubicBezTo>
                      <a:cubicBezTo>
                        <a:pt x="7966" y="4531"/>
                        <a:pt x="7990" y="4555"/>
                        <a:pt x="8026" y="4579"/>
                      </a:cubicBezTo>
                      <a:cubicBezTo>
                        <a:pt x="8066" y="4606"/>
                        <a:pt x="8114" y="4619"/>
                        <a:pt x="8163" y="4619"/>
                      </a:cubicBezTo>
                      <a:cubicBezTo>
                        <a:pt x="8244" y="4619"/>
                        <a:pt x="8326" y="4582"/>
                        <a:pt x="8371" y="4507"/>
                      </a:cubicBezTo>
                      <a:cubicBezTo>
                        <a:pt x="9133" y="3400"/>
                        <a:pt x="9871" y="2293"/>
                        <a:pt x="10859" y="1436"/>
                      </a:cubicBezTo>
                      <a:cubicBezTo>
                        <a:pt x="11359" y="995"/>
                        <a:pt x="11919" y="650"/>
                        <a:pt x="12526" y="400"/>
                      </a:cubicBezTo>
                      <a:cubicBezTo>
                        <a:pt x="13050" y="188"/>
                        <a:pt x="13607" y="79"/>
                        <a:pt x="14162" y="79"/>
                      </a:cubicBezTo>
                      <a:cubicBezTo>
                        <a:pt x="14264" y="79"/>
                        <a:pt x="14366" y="83"/>
                        <a:pt x="14467" y="90"/>
                      </a:cubicBezTo>
                      <a:cubicBezTo>
                        <a:pt x="14189" y="31"/>
                        <a:pt x="13908" y="0"/>
                        <a:pt x="13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8" name="Google Shape;78;p7"/>
              <p:cNvSpPr/>
              <p:nvPr/>
            </p:nvSpPr>
            <p:spPr>
              <a:xfrm>
                <a:off x="4600150" y="3781425"/>
                <a:ext cx="4543758" cy="1362118"/>
              </a:xfrm>
              <a:custGeom>
                <a:rect b="b" l="l" r="r" t="t"/>
                <a:pathLst>
                  <a:path extrusionOk="0" h="40482" w="121564">
                    <a:moveTo>
                      <a:pt x="31374" y="20087"/>
                    </a:moveTo>
                    <a:cubicBezTo>
                      <a:pt x="56948" y="21408"/>
                      <a:pt x="70664" y="1"/>
                      <a:pt x="121564" y="6692"/>
                    </a:cubicBezTo>
                    <a:lnTo>
                      <a:pt x="121564" y="40268"/>
                    </a:lnTo>
                    <a:cubicBezTo>
                      <a:pt x="121552" y="40387"/>
                      <a:pt x="121468" y="40482"/>
                      <a:pt x="121349" y="40482"/>
                    </a:cubicBezTo>
                    <a:lnTo>
                      <a:pt x="120" y="40482"/>
                    </a:lnTo>
                    <a:cubicBezTo>
                      <a:pt x="1" y="40482"/>
                      <a:pt x="120" y="40387"/>
                      <a:pt x="120" y="40268"/>
                    </a:cubicBezTo>
                    <a:cubicBezTo>
                      <a:pt x="120" y="40268"/>
                      <a:pt x="5478" y="18753"/>
                      <a:pt x="31374" y="200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>
            <a:off x="-70" y="-1439749"/>
            <a:ext cx="9807180" cy="6583292"/>
            <a:chOff x="-70" y="-1439749"/>
            <a:chExt cx="9807180" cy="6583292"/>
          </a:xfrm>
        </p:grpSpPr>
        <p:sp>
          <p:nvSpPr>
            <p:cNvPr id="81" name="Google Shape;81;p8"/>
            <p:cNvSpPr/>
            <p:nvPr/>
          </p:nvSpPr>
          <p:spPr>
            <a:xfrm flipH="1">
              <a:off x="6832582" y="4257950"/>
              <a:ext cx="2311325" cy="885550"/>
            </a:xfrm>
            <a:custGeom>
              <a:rect b="b" l="l" r="r" t="t"/>
              <a:pathLst>
                <a:path extrusionOk="0" h="35422" w="92453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-70" y="3781425"/>
              <a:ext cx="3050345" cy="1362118"/>
            </a:xfrm>
            <a:custGeom>
              <a:rect b="b" l="l" r="r" t="t"/>
              <a:pathLst>
                <a:path extrusionOk="0" h="40482" w="121564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536949" y="-1439749"/>
              <a:ext cx="3270161" cy="2254882"/>
            </a:xfrm>
            <a:custGeom>
              <a:rect b="b" l="l" r="r" t="t"/>
              <a:pathLst>
                <a:path extrusionOk="0" h="13300" w="19289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8"/>
            <p:cNvGrpSpPr/>
            <p:nvPr/>
          </p:nvGrpSpPr>
          <p:grpSpPr>
            <a:xfrm flipH="1">
              <a:off x="7393894" y="300203"/>
              <a:ext cx="1380624" cy="965482"/>
              <a:chOff x="5537575" y="2349975"/>
              <a:chExt cx="1029625" cy="720025"/>
            </a:xfrm>
          </p:grpSpPr>
          <p:sp>
            <p:nvSpPr>
              <p:cNvPr id="85" name="Google Shape;85;p8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rect b="b" l="l" r="r" t="t"/>
                <a:pathLst>
                  <a:path extrusionOk="0" h="3373" w="10371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rect b="b" l="l" r="r" t="t"/>
                <a:pathLst>
                  <a:path extrusionOk="0" h="2469" w="7371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rect b="b" l="l" r="r" t="t"/>
                <a:pathLst>
                  <a:path extrusionOk="0" h="4266" w="10085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rect b="b" l="l" r="r" t="t"/>
                <a:pathLst>
                  <a:path extrusionOk="0" h="4620" w="14467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1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 b="0" i="0" sz="1400" u="none" cap="none" strike="noStrik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 b="0" i="0" sz="1400" u="none" cap="none" strike="noStrik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 b="0" i="0" sz="1400" u="none" cap="none" strike="noStrik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 b="0" i="0" sz="1400" u="none" cap="none" strike="noStrik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 b="0" i="0" sz="1400" u="none" cap="none" strike="noStrik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 b="0" i="0" sz="1400" u="none" cap="none" strike="noStrik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 b="0" i="0" sz="1400" u="none" cap="none" strike="noStrik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 b="0" i="0" sz="1400" u="none" cap="none" strike="noStrik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 b="0" i="0" sz="1400" u="none" cap="none" strike="noStrike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 flipH="1">
            <a:off x="7343567" y="2103869"/>
            <a:ext cx="1823193" cy="2593197"/>
            <a:chOff x="3348125" y="-399375"/>
            <a:chExt cx="1305825" cy="1857325"/>
          </a:xfrm>
        </p:grpSpPr>
        <p:sp>
          <p:nvSpPr>
            <p:cNvPr id="94" name="Google Shape;94;p9"/>
            <p:cNvSpPr/>
            <p:nvPr/>
          </p:nvSpPr>
          <p:spPr>
            <a:xfrm>
              <a:off x="3506775" y="-257175"/>
              <a:ext cx="988525" cy="1715125"/>
            </a:xfrm>
            <a:custGeom>
              <a:rect b="b" l="l" r="r" t="t"/>
              <a:pathLst>
                <a:path extrusionOk="0" h="68605" w="39541">
                  <a:moveTo>
                    <a:pt x="19777" y="1"/>
                  </a:moveTo>
                  <a:lnTo>
                    <a:pt x="0" y="14871"/>
                  </a:lnTo>
                  <a:lnTo>
                    <a:pt x="0" y="68604"/>
                  </a:lnTo>
                  <a:lnTo>
                    <a:pt x="39541" y="68604"/>
                  </a:lnTo>
                  <a:lnTo>
                    <a:pt x="39541" y="14871"/>
                  </a:lnTo>
                  <a:lnTo>
                    <a:pt x="19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3506775" y="663775"/>
              <a:ext cx="988525" cy="724225"/>
            </a:xfrm>
            <a:custGeom>
              <a:rect b="b" l="l" r="r" t="t"/>
              <a:pathLst>
                <a:path extrusionOk="0" h="28969" w="39541">
                  <a:moveTo>
                    <a:pt x="0" y="0"/>
                  </a:moveTo>
                  <a:lnTo>
                    <a:pt x="0" y="28968"/>
                  </a:lnTo>
                  <a:lnTo>
                    <a:pt x="39541" y="28968"/>
                  </a:lnTo>
                  <a:lnTo>
                    <a:pt x="395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495275" y="148825"/>
              <a:ext cx="45875" cy="1109100"/>
            </a:xfrm>
            <a:custGeom>
              <a:rect b="b" l="l" r="r" t="t"/>
              <a:pathLst>
                <a:path extrusionOk="0" h="44364" w="1835">
                  <a:moveTo>
                    <a:pt x="1" y="1"/>
                  </a:moveTo>
                  <a:lnTo>
                    <a:pt x="1" y="44363"/>
                  </a:lnTo>
                  <a:lnTo>
                    <a:pt x="1835" y="44363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461225" y="-330100"/>
              <a:ext cx="1034075" cy="1361500"/>
            </a:xfrm>
            <a:custGeom>
              <a:rect b="b" l="l" r="r" t="t"/>
              <a:pathLst>
                <a:path extrusionOk="0" h="54460" w="41363">
                  <a:moveTo>
                    <a:pt x="21051" y="9430"/>
                  </a:moveTo>
                  <a:lnTo>
                    <a:pt x="21051" y="17788"/>
                  </a:lnTo>
                  <a:lnTo>
                    <a:pt x="12978" y="17788"/>
                  </a:lnTo>
                  <a:lnTo>
                    <a:pt x="12978" y="9430"/>
                  </a:lnTo>
                  <a:close/>
                  <a:moveTo>
                    <a:pt x="30219" y="9430"/>
                  </a:moveTo>
                  <a:lnTo>
                    <a:pt x="30219" y="17788"/>
                  </a:lnTo>
                  <a:lnTo>
                    <a:pt x="22134" y="17788"/>
                  </a:lnTo>
                  <a:lnTo>
                    <a:pt x="22134" y="9430"/>
                  </a:lnTo>
                  <a:close/>
                  <a:moveTo>
                    <a:pt x="21051" y="19158"/>
                  </a:moveTo>
                  <a:lnTo>
                    <a:pt x="21051" y="32612"/>
                  </a:lnTo>
                  <a:lnTo>
                    <a:pt x="12978" y="32612"/>
                  </a:lnTo>
                  <a:lnTo>
                    <a:pt x="12978" y="19158"/>
                  </a:lnTo>
                  <a:close/>
                  <a:moveTo>
                    <a:pt x="30219" y="19158"/>
                  </a:moveTo>
                  <a:lnTo>
                    <a:pt x="30219" y="32612"/>
                  </a:lnTo>
                  <a:lnTo>
                    <a:pt x="22134" y="32612"/>
                  </a:lnTo>
                  <a:lnTo>
                    <a:pt x="22134" y="19158"/>
                  </a:lnTo>
                  <a:close/>
                  <a:moveTo>
                    <a:pt x="15955" y="33981"/>
                  </a:moveTo>
                  <a:lnTo>
                    <a:pt x="15753" y="34171"/>
                  </a:lnTo>
                  <a:lnTo>
                    <a:pt x="15753" y="34183"/>
                  </a:lnTo>
                  <a:lnTo>
                    <a:pt x="12978" y="36957"/>
                  </a:lnTo>
                  <a:lnTo>
                    <a:pt x="12978" y="33981"/>
                  </a:lnTo>
                  <a:close/>
                  <a:moveTo>
                    <a:pt x="30219" y="33981"/>
                  </a:moveTo>
                  <a:lnTo>
                    <a:pt x="30219" y="36957"/>
                  </a:lnTo>
                  <a:lnTo>
                    <a:pt x="27433" y="34183"/>
                  </a:lnTo>
                  <a:lnTo>
                    <a:pt x="27242" y="33981"/>
                  </a:lnTo>
                  <a:close/>
                  <a:moveTo>
                    <a:pt x="21051" y="33981"/>
                  </a:moveTo>
                  <a:lnTo>
                    <a:pt x="21051" y="37719"/>
                  </a:lnTo>
                  <a:lnTo>
                    <a:pt x="17515" y="34183"/>
                  </a:lnTo>
                  <a:lnTo>
                    <a:pt x="17324" y="33981"/>
                  </a:lnTo>
                  <a:close/>
                  <a:moveTo>
                    <a:pt x="25873" y="33981"/>
                  </a:moveTo>
                  <a:lnTo>
                    <a:pt x="25671" y="34183"/>
                  </a:lnTo>
                  <a:lnTo>
                    <a:pt x="22134" y="37719"/>
                  </a:lnTo>
                  <a:lnTo>
                    <a:pt x="22134" y="33981"/>
                  </a:lnTo>
                  <a:close/>
                  <a:moveTo>
                    <a:pt x="11883" y="33981"/>
                  </a:moveTo>
                  <a:lnTo>
                    <a:pt x="11883" y="37779"/>
                  </a:lnTo>
                  <a:lnTo>
                    <a:pt x="8085" y="33981"/>
                  </a:lnTo>
                  <a:close/>
                  <a:moveTo>
                    <a:pt x="35100" y="33981"/>
                  </a:moveTo>
                  <a:lnTo>
                    <a:pt x="31302" y="37779"/>
                  </a:lnTo>
                  <a:lnTo>
                    <a:pt x="31302" y="33981"/>
                  </a:lnTo>
                  <a:close/>
                  <a:moveTo>
                    <a:pt x="7394" y="35064"/>
                  </a:moveTo>
                  <a:lnTo>
                    <a:pt x="10716" y="38374"/>
                  </a:lnTo>
                  <a:lnTo>
                    <a:pt x="4085" y="38374"/>
                  </a:lnTo>
                  <a:lnTo>
                    <a:pt x="7394" y="35064"/>
                  </a:lnTo>
                  <a:close/>
                  <a:moveTo>
                    <a:pt x="16634" y="35064"/>
                  </a:moveTo>
                  <a:lnTo>
                    <a:pt x="19944" y="38374"/>
                  </a:lnTo>
                  <a:lnTo>
                    <a:pt x="13312" y="38374"/>
                  </a:lnTo>
                  <a:lnTo>
                    <a:pt x="16634" y="35064"/>
                  </a:lnTo>
                  <a:close/>
                  <a:moveTo>
                    <a:pt x="26552" y="35064"/>
                  </a:moveTo>
                  <a:lnTo>
                    <a:pt x="29873" y="38374"/>
                  </a:lnTo>
                  <a:lnTo>
                    <a:pt x="23242" y="38374"/>
                  </a:lnTo>
                  <a:lnTo>
                    <a:pt x="26552" y="35064"/>
                  </a:lnTo>
                  <a:close/>
                  <a:moveTo>
                    <a:pt x="35791" y="35064"/>
                  </a:moveTo>
                  <a:lnTo>
                    <a:pt x="39101" y="38374"/>
                  </a:lnTo>
                  <a:lnTo>
                    <a:pt x="32469" y="38374"/>
                  </a:lnTo>
                  <a:lnTo>
                    <a:pt x="35791" y="35064"/>
                  </a:lnTo>
                  <a:close/>
                  <a:moveTo>
                    <a:pt x="21051" y="39755"/>
                  </a:moveTo>
                  <a:lnTo>
                    <a:pt x="21051" y="53090"/>
                  </a:lnTo>
                  <a:lnTo>
                    <a:pt x="12978" y="53090"/>
                  </a:lnTo>
                  <a:lnTo>
                    <a:pt x="12978" y="39755"/>
                  </a:lnTo>
                  <a:close/>
                  <a:moveTo>
                    <a:pt x="30219" y="39755"/>
                  </a:moveTo>
                  <a:lnTo>
                    <a:pt x="30219" y="53090"/>
                  </a:lnTo>
                  <a:lnTo>
                    <a:pt x="22134" y="53090"/>
                  </a:lnTo>
                  <a:lnTo>
                    <a:pt x="22134" y="39755"/>
                  </a:lnTo>
                  <a:close/>
                  <a:moveTo>
                    <a:pt x="21051" y="1"/>
                  </a:moveTo>
                  <a:lnTo>
                    <a:pt x="21051" y="7394"/>
                  </a:lnTo>
                  <a:lnTo>
                    <a:pt x="16050" y="2394"/>
                  </a:lnTo>
                  <a:lnTo>
                    <a:pt x="15181" y="3263"/>
                  </a:lnTo>
                  <a:lnTo>
                    <a:pt x="19967" y="8049"/>
                  </a:lnTo>
                  <a:lnTo>
                    <a:pt x="11693" y="8049"/>
                  </a:lnTo>
                  <a:lnTo>
                    <a:pt x="11693" y="9418"/>
                  </a:lnTo>
                  <a:lnTo>
                    <a:pt x="11883" y="9418"/>
                  </a:lnTo>
                  <a:lnTo>
                    <a:pt x="11883" y="16907"/>
                  </a:lnTo>
                  <a:lnTo>
                    <a:pt x="5739" y="11264"/>
                  </a:lnTo>
                  <a:lnTo>
                    <a:pt x="4775" y="12300"/>
                  </a:lnTo>
                  <a:lnTo>
                    <a:pt x="10752" y="17788"/>
                  </a:lnTo>
                  <a:lnTo>
                    <a:pt x="1822" y="17788"/>
                  </a:lnTo>
                  <a:lnTo>
                    <a:pt x="1" y="19158"/>
                  </a:lnTo>
                  <a:lnTo>
                    <a:pt x="11895" y="19158"/>
                  </a:lnTo>
                  <a:lnTo>
                    <a:pt x="11895" y="32612"/>
                  </a:lnTo>
                  <a:lnTo>
                    <a:pt x="1834" y="32612"/>
                  </a:lnTo>
                  <a:lnTo>
                    <a:pt x="1834" y="33981"/>
                  </a:lnTo>
                  <a:lnTo>
                    <a:pt x="6716" y="33981"/>
                  </a:lnTo>
                  <a:lnTo>
                    <a:pt x="6525" y="34171"/>
                  </a:lnTo>
                  <a:lnTo>
                    <a:pt x="2322" y="38374"/>
                  </a:lnTo>
                  <a:lnTo>
                    <a:pt x="1834" y="38374"/>
                  </a:lnTo>
                  <a:lnTo>
                    <a:pt x="1834" y="39755"/>
                  </a:lnTo>
                  <a:lnTo>
                    <a:pt x="11883" y="39755"/>
                  </a:lnTo>
                  <a:lnTo>
                    <a:pt x="11883" y="53090"/>
                  </a:lnTo>
                  <a:lnTo>
                    <a:pt x="1822" y="53090"/>
                  </a:lnTo>
                  <a:lnTo>
                    <a:pt x="1822" y="54460"/>
                  </a:lnTo>
                  <a:lnTo>
                    <a:pt x="41363" y="54460"/>
                  </a:lnTo>
                  <a:lnTo>
                    <a:pt x="41363" y="53090"/>
                  </a:lnTo>
                  <a:lnTo>
                    <a:pt x="31302" y="53090"/>
                  </a:lnTo>
                  <a:lnTo>
                    <a:pt x="31302" y="39755"/>
                  </a:lnTo>
                  <a:lnTo>
                    <a:pt x="41363" y="39755"/>
                  </a:lnTo>
                  <a:lnTo>
                    <a:pt x="41363" y="38374"/>
                  </a:lnTo>
                  <a:lnTo>
                    <a:pt x="40863" y="38374"/>
                  </a:lnTo>
                  <a:lnTo>
                    <a:pt x="36672" y="34171"/>
                  </a:lnTo>
                  <a:lnTo>
                    <a:pt x="36470" y="33981"/>
                  </a:lnTo>
                  <a:lnTo>
                    <a:pt x="41363" y="33981"/>
                  </a:lnTo>
                  <a:lnTo>
                    <a:pt x="41363" y="32612"/>
                  </a:lnTo>
                  <a:lnTo>
                    <a:pt x="31302" y="32612"/>
                  </a:lnTo>
                  <a:lnTo>
                    <a:pt x="31302" y="19158"/>
                  </a:lnTo>
                  <a:lnTo>
                    <a:pt x="41363" y="19158"/>
                  </a:lnTo>
                  <a:lnTo>
                    <a:pt x="41363" y="17788"/>
                  </a:lnTo>
                  <a:lnTo>
                    <a:pt x="32445" y="17788"/>
                  </a:lnTo>
                  <a:lnTo>
                    <a:pt x="38410" y="12312"/>
                  </a:lnTo>
                  <a:lnTo>
                    <a:pt x="37458" y="11264"/>
                  </a:lnTo>
                  <a:lnTo>
                    <a:pt x="31302" y="16907"/>
                  </a:lnTo>
                  <a:lnTo>
                    <a:pt x="31302" y="9430"/>
                  </a:lnTo>
                  <a:lnTo>
                    <a:pt x="31493" y="9430"/>
                  </a:lnTo>
                  <a:lnTo>
                    <a:pt x="31493" y="8049"/>
                  </a:lnTo>
                  <a:lnTo>
                    <a:pt x="23218" y="8049"/>
                  </a:lnTo>
                  <a:lnTo>
                    <a:pt x="28004" y="3263"/>
                  </a:lnTo>
                  <a:lnTo>
                    <a:pt x="27135" y="2394"/>
                  </a:lnTo>
                  <a:lnTo>
                    <a:pt x="22134" y="7394"/>
                  </a:lnTo>
                  <a:lnTo>
                    <a:pt x="22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506775" y="1387975"/>
              <a:ext cx="988525" cy="69975"/>
            </a:xfrm>
            <a:custGeom>
              <a:rect b="b" l="l" r="r" t="t"/>
              <a:pathLst>
                <a:path extrusionOk="0" h="2799" w="39541">
                  <a:moveTo>
                    <a:pt x="0" y="0"/>
                  </a:moveTo>
                  <a:lnTo>
                    <a:pt x="0" y="2798"/>
                  </a:lnTo>
                  <a:lnTo>
                    <a:pt x="39541" y="2798"/>
                  </a:lnTo>
                  <a:lnTo>
                    <a:pt x="395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4495275" y="114600"/>
              <a:ext cx="45875" cy="34250"/>
            </a:xfrm>
            <a:custGeom>
              <a:rect b="b" l="l" r="r" t="t"/>
              <a:pathLst>
                <a:path extrusionOk="0" h="1370" w="1835">
                  <a:moveTo>
                    <a:pt x="1" y="0"/>
                  </a:moveTo>
                  <a:lnTo>
                    <a:pt x="1" y="1370"/>
                  </a:lnTo>
                  <a:lnTo>
                    <a:pt x="1835" y="1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3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3617500" y="-267300"/>
              <a:ext cx="129500" cy="172975"/>
            </a:xfrm>
            <a:custGeom>
              <a:rect b="b" l="l" r="r" t="t"/>
              <a:pathLst>
                <a:path extrusionOk="0" h="6919" w="5180">
                  <a:moveTo>
                    <a:pt x="0" y="1"/>
                  </a:moveTo>
                  <a:lnTo>
                    <a:pt x="0" y="6918"/>
                  </a:lnTo>
                  <a:lnTo>
                    <a:pt x="5180" y="6918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596375" y="-301525"/>
              <a:ext cx="171750" cy="34250"/>
            </a:xfrm>
            <a:custGeom>
              <a:rect b="b" l="l" r="r" t="t"/>
              <a:pathLst>
                <a:path extrusionOk="0" h="1370" w="6870">
                  <a:moveTo>
                    <a:pt x="0" y="1"/>
                  </a:moveTo>
                  <a:lnTo>
                    <a:pt x="0" y="1370"/>
                  </a:lnTo>
                  <a:lnTo>
                    <a:pt x="6870" y="1370"/>
                  </a:lnTo>
                  <a:lnTo>
                    <a:pt x="6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918725" y="-72925"/>
              <a:ext cx="164625" cy="164925"/>
            </a:xfrm>
            <a:custGeom>
              <a:rect b="b" l="l" r="r" t="t"/>
              <a:pathLst>
                <a:path extrusionOk="0" h="6597" w="6585">
                  <a:moveTo>
                    <a:pt x="1" y="0"/>
                  </a:moveTo>
                  <a:lnTo>
                    <a:pt x="1" y="6597"/>
                  </a:lnTo>
                  <a:lnTo>
                    <a:pt x="6585" y="6597"/>
                  </a:lnTo>
                  <a:lnTo>
                    <a:pt x="6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936300" y="-55375"/>
              <a:ext cx="129500" cy="129525"/>
            </a:xfrm>
            <a:custGeom>
              <a:rect b="b" l="l" r="r" t="t"/>
              <a:pathLst>
                <a:path extrusionOk="0" h="5181" w="5180">
                  <a:moveTo>
                    <a:pt x="0" y="1"/>
                  </a:moveTo>
                  <a:lnTo>
                    <a:pt x="0" y="5180"/>
                  </a:lnTo>
                  <a:lnTo>
                    <a:pt x="5179" y="5180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3919325" y="-72925"/>
              <a:ext cx="163425" cy="163450"/>
            </a:xfrm>
            <a:custGeom>
              <a:rect b="b" l="l" r="r" t="t"/>
              <a:pathLst>
                <a:path extrusionOk="0" h="6538" w="6537">
                  <a:moveTo>
                    <a:pt x="2917" y="0"/>
                  </a:moveTo>
                  <a:lnTo>
                    <a:pt x="2917" y="2918"/>
                  </a:lnTo>
                  <a:lnTo>
                    <a:pt x="0" y="2918"/>
                  </a:lnTo>
                  <a:lnTo>
                    <a:pt x="0" y="3620"/>
                  </a:lnTo>
                  <a:lnTo>
                    <a:pt x="2917" y="3620"/>
                  </a:lnTo>
                  <a:lnTo>
                    <a:pt x="2917" y="6537"/>
                  </a:lnTo>
                  <a:lnTo>
                    <a:pt x="3620" y="6537"/>
                  </a:lnTo>
                  <a:lnTo>
                    <a:pt x="3620" y="3620"/>
                  </a:lnTo>
                  <a:lnTo>
                    <a:pt x="6537" y="3620"/>
                  </a:lnTo>
                  <a:lnTo>
                    <a:pt x="6537" y="2918"/>
                  </a:lnTo>
                  <a:lnTo>
                    <a:pt x="3620" y="2918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836275" y="-72925"/>
              <a:ext cx="82475" cy="164925"/>
            </a:xfrm>
            <a:custGeom>
              <a:rect b="b" l="l" r="r" t="t"/>
              <a:pathLst>
                <a:path extrusionOk="0" h="6597" w="3299">
                  <a:moveTo>
                    <a:pt x="1" y="0"/>
                  </a:moveTo>
                  <a:lnTo>
                    <a:pt x="1" y="6597"/>
                  </a:lnTo>
                  <a:lnTo>
                    <a:pt x="3299" y="659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082725" y="-72925"/>
              <a:ext cx="82475" cy="164925"/>
            </a:xfrm>
            <a:custGeom>
              <a:rect b="b" l="l" r="r" t="t"/>
              <a:pathLst>
                <a:path extrusionOk="0" h="6597" w="3299">
                  <a:moveTo>
                    <a:pt x="1" y="0"/>
                  </a:moveTo>
                  <a:lnTo>
                    <a:pt x="1" y="6597"/>
                  </a:lnTo>
                  <a:lnTo>
                    <a:pt x="3299" y="659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712150" y="200025"/>
              <a:ext cx="164925" cy="246175"/>
            </a:xfrm>
            <a:custGeom>
              <a:rect b="b" l="l" r="r" t="t"/>
              <a:pathLst>
                <a:path extrusionOk="0" h="9847" w="6597">
                  <a:moveTo>
                    <a:pt x="1" y="1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729725" y="217875"/>
              <a:ext cx="129800" cy="210775"/>
            </a:xfrm>
            <a:custGeom>
              <a:rect b="b" l="l" r="r" t="t"/>
              <a:pathLst>
                <a:path extrusionOk="0" h="8431" w="5192">
                  <a:moveTo>
                    <a:pt x="0" y="1"/>
                  </a:moveTo>
                  <a:lnTo>
                    <a:pt x="0" y="8430"/>
                  </a:lnTo>
                  <a:lnTo>
                    <a:pt x="5191" y="8430"/>
                  </a:lnTo>
                  <a:lnTo>
                    <a:pt x="5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629700" y="200025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1" y="1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876150" y="200025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1" y="1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3712150" y="712000"/>
              <a:ext cx="164925" cy="246175"/>
            </a:xfrm>
            <a:custGeom>
              <a:rect b="b" l="l" r="r" t="t"/>
              <a:pathLst>
                <a:path extrusionOk="0" h="9847" w="6597">
                  <a:moveTo>
                    <a:pt x="1" y="0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3729725" y="729550"/>
              <a:ext cx="129800" cy="210775"/>
            </a:xfrm>
            <a:custGeom>
              <a:rect b="b" l="l" r="r" t="t"/>
              <a:pathLst>
                <a:path extrusionOk="0" h="8431" w="5192">
                  <a:moveTo>
                    <a:pt x="0" y="1"/>
                  </a:moveTo>
                  <a:lnTo>
                    <a:pt x="0" y="8430"/>
                  </a:lnTo>
                  <a:lnTo>
                    <a:pt x="5191" y="8430"/>
                  </a:lnTo>
                  <a:lnTo>
                    <a:pt x="5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3655300" y="1101325"/>
              <a:ext cx="164925" cy="245900"/>
            </a:xfrm>
            <a:custGeom>
              <a:rect b="b" l="l" r="r" t="t"/>
              <a:pathLst>
                <a:path extrusionOk="0" h="9836" w="6597">
                  <a:moveTo>
                    <a:pt x="1" y="1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3672875" y="1118900"/>
              <a:ext cx="129500" cy="210750"/>
            </a:xfrm>
            <a:custGeom>
              <a:rect b="b" l="l" r="r" t="t"/>
              <a:pathLst>
                <a:path extrusionOk="0" h="8430" w="5180">
                  <a:moveTo>
                    <a:pt x="0" y="0"/>
                  </a:moveTo>
                  <a:lnTo>
                    <a:pt x="0" y="8430"/>
                  </a:lnTo>
                  <a:lnTo>
                    <a:pt x="5179" y="8430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3655900" y="1101325"/>
              <a:ext cx="163425" cy="244400"/>
            </a:xfrm>
            <a:custGeom>
              <a:rect b="b" l="l" r="r" t="t"/>
              <a:pathLst>
                <a:path extrusionOk="0" h="9776" w="6537">
                  <a:moveTo>
                    <a:pt x="2917" y="1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6"/>
                  </a:lnTo>
                  <a:lnTo>
                    <a:pt x="3620" y="9776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629700" y="712000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876150" y="712000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4125000" y="712000"/>
              <a:ext cx="164925" cy="246175"/>
            </a:xfrm>
            <a:custGeom>
              <a:rect b="b" l="l" r="r" t="t"/>
              <a:pathLst>
                <a:path extrusionOk="0" h="9847" w="6597">
                  <a:moveTo>
                    <a:pt x="1" y="0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4142850" y="729850"/>
              <a:ext cx="129525" cy="210475"/>
            </a:xfrm>
            <a:custGeom>
              <a:rect b="b" l="l" r="r" t="t"/>
              <a:pathLst>
                <a:path extrusionOk="0" h="8419" w="5181">
                  <a:moveTo>
                    <a:pt x="1" y="1"/>
                  </a:moveTo>
                  <a:lnTo>
                    <a:pt x="1" y="8418"/>
                  </a:lnTo>
                  <a:lnTo>
                    <a:pt x="5180" y="8418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3712750" y="712000"/>
              <a:ext cx="163425" cy="244700"/>
            </a:xfrm>
            <a:custGeom>
              <a:rect b="b" l="l" r="r" t="t"/>
              <a:pathLst>
                <a:path extrusionOk="0" h="9788" w="6537">
                  <a:moveTo>
                    <a:pt x="2917" y="0"/>
                  </a:moveTo>
                  <a:lnTo>
                    <a:pt x="2917" y="4536"/>
                  </a:lnTo>
                  <a:lnTo>
                    <a:pt x="0" y="4536"/>
                  </a:lnTo>
                  <a:lnTo>
                    <a:pt x="0" y="5251"/>
                  </a:lnTo>
                  <a:lnTo>
                    <a:pt x="2917" y="5251"/>
                  </a:lnTo>
                  <a:lnTo>
                    <a:pt x="2917" y="9787"/>
                  </a:lnTo>
                  <a:lnTo>
                    <a:pt x="3632" y="9787"/>
                  </a:lnTo>
                  <a:lnTo>
                    <a:pt x="3632" y="5251"/>
                  </a:lnTo>
                  <a:lnTo>
                    <a:pt x="6537" y="5251"/>
                  </a:lnTo>
                  <a:lnTo>
                    <a:pt x="6537" y="4536"/>
                  </a:lnTo>
                  <a:lnTo>
                    <a:pt x="3632" y="453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4125900" y="712000"/>
              <a:ext cx="163425" cy="244700"/>
            </a:xfrm>
            <a:custGeom>
              <a:rect b="b" l="l" r="r" t="t"/>
              <a:pathLst>
                <a:path extrusionOk="0" h="9788" w="6537">
                  <a:moveTo>
                    <a:pt x="2917" y="0"/>
                  </a:moveTo>
                  <a:lnTo>
                    <a:pt x="2917" y="4536"/>
                  </a:lnTo>
                  <a:lnTo>
                    <a:pt x="0" y="4536"/>
                  </a:lnTo>
                  <a:lnTo>
                    <a:pt x="0" y="5251"/>
                  </a:lnTo>
                  <a:lnTo>
                    <a:pt x="2917" y="5251"/>
                  </a:lnTo>
                  <a:lnTo>
                    <a:pt x="2917" y="9787"/>
                  </a:lnTo>
                  <a:lnTo>
                    <a:pt x="3620" y="9787"/>
                  </a:lnTo>
                  <a:lnTo>
                    <a:pt x="3620" y="5251"/>
                  </a:lnTo>
                  <a:lnTo>
                    <a:pt x="6537" y="5251"/>
                  </a:lnTo>
                  <a:lnTo>
                    <a:pt x="6537" y="4536"/>
                  </a:lnTo>
                  <a:lnTo>
                    <a:pt x="3620" y="4536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4289900" y="712000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043450" y="712000"/>
              <a:ext cx="82475" cy="246175"/>
            </a:xfrm>
            <a:custGeom>
              <a:rect b="b" l="l" r="r" t="t"/>
              <a:pathLst>
                <a:path extrusionOk="0" h="9847" w="3299">
                  <a:moveTo>
                    <a:pt x="0" y="0"/>
                  </a:moveTo>
                  <a:lnTo>
                    <a:pt x="0" y="9847"/>
                  </a:lnTo>
                  <a:lnTo>
                    <a:pt x="3298" y="9847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125000" y="200325"/>
              <a:ext cx="164925" cy="245875"/>
            </a:xfrm>
            <a:custGeom>
              <a:rect b="b" l="l" r="r" t="t"/>
              <a:pathLst>
                <a:path extrusionOk="0" h="9835" w="6597">
                  <a:moveTo>
                    <a:pt x="1" y="0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4142850" y="217875"/>
              <a:ext cx="129525" cy="210775"/>
            </a:xfrm>
            <a:custGeom>
              <a:rect b="b" l="l" r="r" t="t"/>
              <a:pathLst>
                <a:path extrusionOk="0" h="8431" w="5181">
                  <a:moveTo>
                    <a:pt x="1" y="1"/>
                  </a:moveTo>
                  <a:lnTo>
                    <a:pt x="1" y="8430"/>
                  </a:lnTo>
                  <a:lnTo>
                    <a:pt x="5180" y="8430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712750" y="200325"/>
              <a:ext cx="163425" cy="244400"/>
            </a:xfrm>
            <a:custGeom>
              <a:rect b="b" l="l" r="r" t="t"/>
              <a:pathLst>
                <a:path extrusionOk="0" h="9776" w="6537">
                  <a:moveTo>
                    <a:pt x="2917" y="0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5"/>
                  </a:lnTo>
                  <a:lnTo>
                    <a:pt x="3632" y="9775"/>
                  </a:lnTo>
                  <a:lnTo>
                    <a:pt x="3632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32" y="4537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125900" y="200325"/>
              <a:ext cx="163425" cy="244400"/>
            </a:xfrm>
            <a:custGeom>
              <a:rect b="b" l="l" r="r" t="t"/>
              <a:pathLst>
                <a:path extrusionOk="0" h="9776" w="6537">
                  <a:moveTo>
                    <a:pt x="2917" y="0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5"/>
                  </a:lnTo>
                  <a:lnTo>
                    <a:pt x="3620" y="9775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4289900" y="200325"/>
              <a:ext cx="82475" cy="245875"/>
            </a:xfrm>
            <a:custGeom>
              <a:rect b="b" l="l" r="r" t="t"/>
              <a:pathLst>
                <a:path extrusionOk="0" h="9835" w="3299">
                  <a:moveTo>
                    <a:pt x="1" y="0"/>
                  </a:moveTo>
                  <a:lnTo>
                    <a:pt x="1" y="9835"/>
                  </a:lnTo>
                  <a:lnTo>
                    <a:pt x="3299" y="9835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043450" y="200325"/>
              <a:ext cx="82475" cy="245875"/>
            </a:xfrm>
            <a:custGeom>
              <a:rect b="b" l="l" r="r" t="t"/>
              <a:pathLst>
                <a:path extrusionOk="0" h="9835" w="3299">
                  <a:moveTo>
                    <a:pt x="0" y="0"/>
                  </a:moveTo>
                  <a:lnTo>
                    <a:pt x="0" y="9835"/>
                  </a:lnTo>
                  <a:lnTo>
                    <a:pt x="3298" y="983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3640125" y="1347200"/>
              <a:ext cx="194975" cy="23825"/>
            </a:xfrm>
            <a:custGeom>
              <a:rect b="b" l="l" r="r" t="t"/>
              <a:pathLst>
                <a:path extrusionOk="0" h="953" w="7799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lnTo>
                    <a:pt x="7323" y="953"/>
                  </a:lnTo>
                  <a:cubicBezTo>
                    <a:pt x="7585" y="953"/>
                    <a:pt x="7799" y="738"/>
                    <a:pt x="7799" y="476"/>
                  </a:cubicBezTo>
                  <a:cubicBezTo>
                    <a:pt x="7799" y="214"/>
                    <a:pt x="7585" y="0"/>
                    <a:pt x="7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182150" y="1101325"/>
              <a:ext cx="164925" cy="245900"/>
            </a:xfrm>
            <a:custGeom>
              <a:rect b="b" l="l" r="r" t="t"/>
              <a:pathLst>
                <a:path extrusionOk="0" h="9836" w="6597">
                  <a:moveTo>
                    <a:pt x="1" y="1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199725" y="1118900"/>
              <a:ext cx="129500" cy="210750"/>
            </a:xfrm>
            <a:custGeom>
              <a:rect b="b" l="l" r="r" t="t"/>
              <a:pathLst>
                <a:path extrusionOk="0" h="8430" w="5180">
                  <a:moveTo>
                    <a:pt x="0" y="0"/>
                  </a:moveTo>
                  <a:lnTo>
                    <a:pt x="0" y="8430"/>
                  </a:lnTo>
                  <a:lnTo>
                    <a:pt x="5179" y="8430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4182750" y="1101325"/>
              <a:ext cx="163425" cy="244400"/>
            </a:xfrm>
            <a:custGeom>
              <a:rect b="b" l="l" r="r" t="t"/>
              <a:pathLst>
                <a:path extrusionOk="0" h="9776" w="6537">
                  <a:moveTo>
                    <a:pt x="2917" y="1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6"/>
                  </a:lnTo>
                  <a:lnTo>
                    <a:pt x="3620" y="9776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166975" y="1347200"/>
              <a:ext cx="194975" cy="23825"/>
            </a:xfrm>
            <a:custGeom>
              <a:rect b="b" l="l" r="r" t="t"/>
              <a:pathLst>
                <a:path extrusionOk="0" h="953" w="7799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lnTo>
                    <a:pt x="7323" y="953"/>
                  </a:lnTo>
                  <a:cubicBezTo>
                    <a:pt x="7585" y="953"/>
                    <a:pt x="7799" y="738"/>
                    <a:pt x="7799" y="476"/>
                  </a:cubicBezTo>
                  <a:cubicBezTo>
                    <a:pt x="7799" y="214"/>
                    <a:pt x="7585" y="0"/>
                    <a:pt x="7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3876150" y="1057575"/>
              <a:ext cx="249775" cy="400375"/>
            </a:xfrm>
            <a:custGeom>
              <a:rect b="b" l="l" r="r" t="t"/>
              <a:pathLst>
                <a:path extrusionOk="0" h="16015" w="9991">
                  <a:moveTo>
                    <a:pt x="1" y="0"/>
                  </a:moveTo>
                  <a:lnTo>
                    <a:pt x="1" y="16014"/>
                  </a:lnTo>
                  <a:lnTo>
                    <a:pt x="9990" y="16014"/>
                  </a:lnTo>
                  <a:lnTo>
                    <a:pt x="9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3887775" y="1070595"/>
              <a:ext cx="108075" cy="287550"/>
            </a:xfrm>
            <a:custGeom>
              <a:rect b="b" l="l" r="r" t="t"/>
              <a:pathLst>
                <a:path extrusionOk="0" h="11502" w="4323">
                  <a:moveTo>
                    <a:pt x="0" y="0"/>
                  </a:moveTo>
                  <a:lnTo>
                    <a:pt x="0" y="11502"/>
                  </a:lnTo>
                  <a:lnTo>
                    <a:pt x="4322" y="1150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4006250" y="1070975"/>
              <a:ext cx="108050" cy="287550"/>
            </a:xfrm>
            <a:custGeom>
              <a:rect b="b" l="l" r="r" t="t"/>
              <a:pathLst>
                <a:path extrusionOk="0" h="11502" w="4322">
                  <a:moveTo>
                    <a:pt x="0" y="0"/>
                  </a:moveTo>
                  <a:lnTo>
                    <a:pt x="0" y="11502"/>
                  </a:lnTo>
                  <a:lnTo>
                    <a:pt x="4322" y="1150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3887775" y="1368025"/>
              <a:ext cx="108075" cy="64625"/>
            </a:xfrm>
            <a:custGeom>
              <a:rect b="b" l="l" r="r" t="t"/>
              <a:pathLst>
                <a:path extrusionOk="0" h="2585" w="4323">
                  <a:moveTo>
                    <a:pt x="0" y="1"/>
                  </a:moveTo>
                  <a:lnTo>
                    <a:pt x="0" y="2584"/>
                  </a:lnTo>
                  <a:lnTo>
                    <a:pt x="4322" y="2584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006250" y="1368025"/>
              <a:ext cx="108050" cy="64625"/>
            </a:xfrm>
            <a:custGeom>
              <a:rect b="b" l="l" r="r" t="t"/>
              <a:pathLst>
                <a:path extrusionOk="0" h="2585" w="4322">
                  <a:moveTo>
                    <a:pt x="0" y="1"/>
                  </a:moveTo>
                  <a:lnTo>
                    <a:pt x="0" y="2584"/>
                  </a:lnTo>
                  <a:lnTo>
                    <a:pt x="4322" y="2584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870500" y="1443025"/>
              <a:ext cx="261075" cy="14925"/>
            </a:xfrm>
            <a:custGeom>
              <a:rect b="b" l="l" r="r" t="t"/>
              <a:pathLst>
                <a:path extrusionOk="0" h="597" w="10443">
                  <a:moveTo>
                    <a:pt x="1" y="1"/>
                  </a:moveTo>
                  <a:lnTo>
                    <a:pt x="1" y="596"/>
                  </a:lnTo>
                  <a:lnTo>
                    <a:pt x="10443" y="596"/>
                  </a:lnTo>
                  <a:lnTo>
                    <a:pt x="10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3429075" y="1257900"/>
              <a:ext cx="77725" cy="200050"/>
            </a:xfrm>
            <a:custGeom>
              <a:rect b="b" l="l" r="r" t="t"/>
              <a:pathLst>
                <a:path extrusionOk="0" h="8002" w="3109">
                  <a:moveTo>
                    <a:pt x="1" y="0"/>
                  </a:moveTo>
                  <a:lnTo>
                    <a:pt x="1" y="8001"/>
                  </a:lnTo>
                  <a:lnTo>
                    <a:pt x="3108" y="8001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461225" y="148825"/>
              <a:ext cx="45575" cy="1109100"/>
            </a:xfrm>
            <a:custGeom>
              <a:rect b="b" l="l" r="r" t="t"/>
              <a:pathLst>
                <a:path extrusionOk="0" h="44364" w="1823">
                  <a:moveTo>
                    <a:pt x="1" y="1"/>
                  </a:moveTo>
                  <a:lnTo>
                    <a:pt x="1" y="44363"/>
                  </a:lnTo>
                  <a:lnTo>
                    <a:pt x="1822" y="4436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495275" y="1257900"/>
              <a:ext cx="78025" cy="200050"/>
            </a:xfrm>
            <a:custGeom>
              <a:rect b="b" l="l" r="r" t="t"/>
              <a:pathLst>
                <a:path extrusionOk="0" h="8002" w="3121">
                  <a:moveTo>
                    <a:pt x="1" y="0"/>
                  </a:moveTo>
                  <a:lnTo>
                    <a:pt x="1" y="8001"/>
                  </a:lnTo>
                  <a:lnTo>
                    <a:pt x="3120" y="8001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3388300" y="-356600"/>
              <a:ext cx="1225475" cy="524200"/>
            </a:xfrm>
            <a:custGeom>
              <a:rect b="b" l="l" r="r" t="t"/>
              <a:pathLst>
                <a:path extrusionOk="0" h="20968" w="49019">
                  <a:moveTo>
                    <a:pt x="24516" y="1"/>
                  </a:moveTo>
                  <a:lnTo>
                    <a:pt x="1" y="18432"/>
                  </a:lnTo>
                  <a:lnTo>
                    <a:pt x="1918" y="20968"/>
                  </a:lnTo>
                  <a:lnTo>
                    <a:pt x="24516" y="3978"/>
                  </a:lnTo>
                  <a:lnTo>
                    <a:pt x="47114" y="20968"/>
                  </a:lnTo>
                  <a:lnTo>
                    <a:pt x="49019" y="18432"/>
                  </a:lnTo>
                  <a:lnTo>
                    <a:pt x="24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3348125" y="-399375"/>
              <a:ext cx="1305825" cy="512775"/>
            </a:xfrm>
            <a:custGeom>
              <a:rect b="b" l="l" r="r" t="t"/>
              <a:pathLst>
                <a:path extrusionOk="0" h="20511" w="52233">
                  <a:moveTo>
                    <a:pt x="26117" y="0"/>
                  </a:moveTo>
                  <a:cubicBezTo>
                    <a:pt x="25956" y="0"/>
                    <a:pt x="25795" y="51"/>
                    <a:pt x="25658" y="152"/>
                  </a:cubicBezTo>
                  <a:lnTo>
                    <a:pt x="405" y="19143"/>
                  </a:lnTo>
                  <a:cubicBezTo>
                    <a:pt x="72" y="19393"/>
                    <a:pt x="0" y="19869"/>
                    <a:pt x="262" y="20202"/>
                  </a:cubicBezTo>
                  <a:cubicBezTo>
                    <a:pt x="410" y="20406"/>
                    <a:pt x="636" y="20510"/>
                    <a:pt x="865" y="20510"/>
                  </a:cubicBezTo>
                  <a:cubicBezTo>
                    <a:pt x="1024" y="20510"/>
                    <a:pt x="1185" y="20460"/>
                    <a:pt x="1322" y="20357"/>
                  </a:cubicBezTo>
                  <a:lnTo>
                    <a:pt x="26123" y="1712"/>
                  </a:lnTo>
                  <a:lnTo>
                    <a:pt x="50911" y="20357"/>
                  </a:lnTo>
                  <a:cubicBezTo>
                    <a:pt x="51049" y="20460"/>
                    <a:pt x="51212" y="20511"/>
                    <a:pt x="51372" y="20511"/>
                  </a:cubicBezTo>
                  <a:cubicBezTo>
                    <a:pt x="51600" y="20511"/>
                    <a:pt x="51824" y="20410"/>
                    <a:pt x="51971" y="20214"/>
                  </a:cubicBezTo>
                  <a:cubicBezTo>
                    <a:pt x="52233" y="19869"/>
                    <a:pt x="52162" y="19393"/>
                    <a:pt x="51828" y="19143"/>
                  </a:cubicBezTo>
                  <a:lnTo>
                    <a:pt x="26575" y="152"/>
                  </a:lnTo>
                  <a:cubicBezTo>
                    <a:pt x="26438" y="51"/>
                    <a:pt x="26277" y="0"/>
                    <a:pt x="26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577000" y="-330125"/>
              <a:ext cx="205425" cy="28675"/>
            </a:xfrm>
            <a:custGeom>
              <a:rect b="b" l="l" r="r" t="t"/>
              <a:pathLst>
                <a:path extrusionOk="0" h="1147" w="8217">
                  <a:moveTo>
                    <a:pt x="765" y="1"/>
                  </a:moveTo>
                  <a:cubicBezTo>
                    <a:pt x="4" y="1"/>
                    <a:pt x="1" y="1146"/>
                    <a:pt x="754" y="1146"/>
                  </a:cubicBezTo>
                  <a:cubicBezTo>
                    <a:pt x="768" y="1146"/>
                    <a:pt x="783" y="1145"/>
                    <a:pt x="799" y="1145"/>
                  </a:cubicBezTo>
                  <a:lnTo>
                    <a:pt x="7621" y="1145"/>
                  </a:lnTo>
                  <a:cubicBezTo>
                    <a:pt x="7635" y="1146"/>
                    <a:pt x="7648" y="1146"/>
                    <a:pt x="7662" y="1146"/>
                  </a:cubicBezTo>
                  <a:cubicBezTo>
                    <a:pt x="7965" y="1146"/>
                    <a:pt x="8217" y="892"/>
                    <a:pt x="8217" y="573"/>
                  </a:cubicBezTo>
                  <a:cubicBezTo>
                    <a:pt x="8217" y="259"/>
                    <a:pt x="7955" y="1"/>
                    <a:pt x="7642" y="1"/>
                  </a:cubicBezTo>
                  <a:cubicBezTo>
                    <a:pt x="7635" y="1"/>
                    <a:pt x="7628" y="1"/>
                    <a:pt x="7621" y="2"/>
                  </a:cubicBezTo>
                  <a:lnTo>
                    <a:pt x="799" y="2"/>
                  </a:lnTo>
                  <a:cubicBezTo>
                    <a:pt x="787" y="1"/>
                    <a:pt x="776" y="1"/>
                    <a:pt x="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908000" y="1335575"/>
              <a:ext cx="67900" cy="10150"/>
            </a:xfrm>
            <a:custGeom>
              <a:rect b="b" l="l" r="r" t="t"/>
              <a:pathLst>
                <a:path extrusionOk="0" h="406" w="2716">
                  <a:moveTo>
                    <a:pt x="1" y="1"/>
                  </a:moveTo>
                  <a:lnTo>
                    <a:pt x="1" y="406"/>
                  </a:lnTo>
                  <a:lnTo>
                    <a:pt x="2716" y="40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026475" y="1335575"/>
              <a:ext cx="67600" cy="10150"/>
            </a:xfrm>
            <a:custGeom>
              <a:rect b="b" l="l" r="r" t="t"/>
              <a:pathLst>
                <a:path extrusionOk="0" h="406" w="2704">
                  <a:moveTo>
                    <a:pt x="1" y="1"/>
                  </a:moveTo>
                  <a:lnTo>
                    <a:pt x="1" y="406"/>
                  </a:lnTo>
                  <a:lnTo>
                    <a:pt x="2703" y="406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9"/>
          <p:cNvSpPr txBox="1"/>
          <p:nvPr>
            <p:ph type="ctrTitle"/>
          </p:nvPr>
        </p:nvSpPr>
        <p:spPr>
          <a:xfrm>
            <a:off x="858565" y="628677"/>
            <a:ext cx="71691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solidFill>
                  <a:schemeClr val="accent4"/>
                </a:solidFill>
              </a:rPr>
              <a:t>Cluster analysis </a:t>
            </a:r>
            <a:br>
              <a:rPr lang="en-US">
                <a:solidFill>
                  <a:schemeClr val="accent4"/>
                </a:solidFill>
              </a:rPr>
            </a:br>
            <a:r>
              <a:rPr lang="en-US" sz="5400">
                <a:solidFill>
                  <a:schemeClr val="accent1"/>
                </a:solidFill>
              </a:rPr>
              <a:t>2017 nevada state home loans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0" name="Google Shape;150;p9"/>
          <p:cNvSpPr txBox="1"/>
          <p:nvPr>
            <p:ph idx="1" type="subTitle"/>
          </p:nvPr>
        </p:nvSpPr>
        <p:spPr>
          <a:xfrm>
            <a:off x="858571" y="2211853"/>
            <a:ext cx="3858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DANA-4840-001 Classification II</a:t>
            </a:r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 flipH="1">
            <a:off x="4541450" y="2716441"/>
            <a:ext cx="1889052" cy="1969942"/>
            <a:chOff x="7224800" y="69200"/>
            <a:chExt cx="1331725" cy="1388750"/>
          </a:xfrm>
        </p:grpSpPr>
        <p:sp>
          <p:nvSpPr>
            <p:cNvPr id="152" name="Google Shape;152;p9"/>
            <p:cNvSpPr/>
            <p:nvPr/>
          </p:nvSpPr>
          <p:spPr>
            <a:xfrm>
              <a:off x="7370050" y="166975"/>
              <a:ext cx="1041525" cy="1150775"/>
            </a:xfrm>
            <a:custGeom>
              <a:rect b="b" l="l" r="r" t="t"/>
              <a:pathLst>
                <a:path extrusionOk="0" h="46031" w="41661">
                  <a:moveTo>
                    <a:pt x="20825" y="1"/>
                  </a:moveTo>
                  <a:lnTo>
                    <a:pt x="1" y="12741"/>
                  </a:lnTo>
                  <a:lnTo>
                    <a:pt x="1" y="46030"/>
                  </a:lnTo>
                  <a:lnTo>
                    <a:pt x="41661" y="46030"/>
                  </a:lnTo>
                  <a:lnTo>
                    <a:pt x="41661" y="12741"/>
                  </a:lnTo>
                  <a:lnTo>
                    <a:pt x="20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251275" y="1273975"/>
              <a:ext cx="118800" cy="183975"/>
            </a:xfrm>
            <a:custGeom>
              <a:rect b="b" l="l" r="r" t="t"/>
              <a:pathLst>
                <a:path extrusionOk="0" h="7359" w="4752">
                  <a:moveTo>
                    <a:pt x="1" y="0"/>
                  </a:moveTo>
                  <a:lnTo>
                    <a:pt x="1" y="7358"/>
                  </a:lnTo>
                  <a:lnTo>
                    <a:pt x="4752" y="7358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411550" y="1273975"/>
              <a:ext cx="118500" cy="183975"/>
            </a:xfrm>
            <a:custGeom>
              <a:rect b="b" l="l" r="r" t="t"/>
              <a:pathLst>
                <a:path extrusionOk="0" h="7359" w="4740">
                  <a:moveTo>
                    <a:pt x="1" y="0"/>
                  </a:moveTo>
                  <a:lnTo>
                    <a:pt x="1" y="7358"/>
                  </a:lnTo>
                  <a:lnTo>
                    <a:pt x="4739" y="7358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7224800" y="69200"/>
              <a:ext cx="1331725" cy="421400"/>
            </a:xfrm>
            <a:custGeom>
              <a:rect b="b" l="l" r="r" t="t"/>
              <a:pathLst>
                <a:path extrusionOk="0" h="16856" w="53269">
                  <a:moveTo>
                    <a:pt x="26636" y="1"/>
                  </a:moveTo>
                  <a:cubicBezTo>
                    <a:pt x="26444" y="1"/>
                    <a:pt x="26254" y="54"/>
                    <a:pt x="26087" y="161"/>
                  </a:cubicBezTo>
                  <a:lnTo>
                    <a:pt x="310" y="15937"/>
                  </a:lnTo>
                  <a:cubicBezTo>
                    <a:pt x="84" y="16080"/>
                    <a:pt x="0" y="16378"/>
                    <a:pt x="143" y="16616"/>
                  </a:cubicBezTo>
                  <a:cubicBezTo>
                    <a:pt x="244" y="16771"/>
                    <a:pt x="406" y="16856"/>
                    <a:pt x="573" y="16856"/>
                  </a:cubicBezTo>
                  <a:cubicBezTo>
                    <a:pt x="661" y="16856"/>
                    <a:pt x="751" y="16832"/>
                    <a:pt x="834" y="16783"/>
                  </a:cubicBezTo>
                  <a:lnTo>
                    <a:pt x="26635" y="983"/>
                  </a:lnTo>
                  <a:lnTo>
                    <a:pt x="52447" y="16783"/>
                  </a:lnTo>
                  <a:cubicBezTo>
                    <a:pt x="52530" y="16832"/>
                    <a:pt x="52620" y="16856"/>
                    <a:pt x="52708" y="16856"/>
                  </a:cubicBezTo>
                  <a:cubicBezTo>
                    <a:pt x="52873" y="16856"/>
                    <a:pt x="53033" y="16771"/>
                    <a:pt x="53126" y="16616"/>
                  </a:cubicBezTo>
                  <a:cubicBezTo>
                    <a:pt x="53269" y="16378"/>
                    <a:pt x="53197" y="16080"/>
                    <a:pt x="52971" y="15937"/>
                  </a:cubicBezTo>
                  <a:lnTo>
                    <a:pt x="27194" y="161"/>
                  </a:lnTo>
                  <a:cubicBezTo>
                    <a:pt x="27022" y="54"/>
                    <a:pt x="26828" y="1"/>
                    <a:pt x="26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8218675" y="60365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0" y="0"/>
                  </a:moveTo>
                  <a:lnTo>
                    <a:pt x="0" y="8323"/>
                  </a:lnTo>
                  <a:lnTo>
                    <a:pt x="5608" y="832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8233550" y="618225"/>
              <a:ext cx="110450" cy="178625"/>
            </a:xfrm>
            <a:custGeom>
              <a:rect b="b" l="l" r="r" t="t"/>
              <a:pathLst>
                <a:path extrusionOk="0" h="7145" w="4418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218675" y="60365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2512" y="0"/>
                  </a:moveTo>
                  <a:lnTo>
                    <a:pt x="2512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2" y="4453"/>
                  </a:lnTo>
                  <a:lnTo>
                    <a:pt x="2512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951075" y="60365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1" y="0"/>
                  </a:moveTo>
                  <a:lnTo>
                    <a:pt x="1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965650" y="618225"/>
              <a:ext cx="110475" cy="178625"/>
            </a:xfrm>
            <a:custGeom>
              <a:rect b="b" l="l" r="r" t="t"/>
              <a:pathLst>
                <a:path extrusionOk="0" h="7145" w="4419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951075" y="60365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596" y="4453"/>
                  </a:lnTo>
                  <a:lnTo>
                    <a:pt x="5596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683175" y="60365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1" y="0"/>
                  </a:moveTo>
                  <a:lnTo>
                    <a:pt x="1" y="8323"/>
                  </a:lnTo>
                  <a:lnTo>
                    <a:pt x="5597" y="832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697775" y="618225"/>
              <a:ext cx="110750" cy="178625"/>
            </a:xfrm>
            <a:custGeom>
              <a:rect b="b" l="l" r="r" t="t"/>
              <a:pathLst>
                <a:path extrusionOk="0" h="7145" w="4430">
                  <a:moveTo>
                    <a:pt x="0" y="1"/>
                  </a:moveTo>
                  <a:lnTo>
                    <a:pt x="0" y="7144"/>
                  </a:lnTo>
                  <a:lnTo>
                    <a:pt x="4429" y="7144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683175" y="60365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7" y="8323"/>
                  </a:lnTo>
                  <a:lnTo>
                    <a:pt x="3097" y="4453"/>
                  </a:lnTo>
                  <a:lnTo>
                    <a:pt x="5597" y="4453"/>
                  </a:lnTo>
                  <a:lnTo>
                    <a:pt x="5597" y="3870"/>
                  </a:lnTo>
                  <a:lnTo>
                    <a:pt x="3097" y="387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645075" y="731650"/>
              <a:ext cx="491475" cy="119975"/>
            </a:xfrm>
            <a:custGeom>
              <a:rect b="b" l="l" r="r" t="t"/>
              <a:pathLst>
                <a:path extrusionOk="0" h="4799" w="19659">
                  <a:moveTo>
                    <a:pt x="1" y="0"/>
                  </a:moveTo>
                  <a:lnTo>
                    <a:pt x="1" y="4798"/>
                  </a:lnTo>
                  <a:lnTo>
                    <a:pt x="19658" y="4798"/>
                  </a:lnTo>
                  <a:lnTo>
                    <a:pt x="19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7415300" y="60365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0" y="0"/>
                  </a:moveTo>
                  <a:lnTo>
                    <a:pt x="0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7430175" y="618225"/>
              <a:ext cx="110450" cy="178625"/>
            </a:xfrm>
            <a:custGeom>
              <a:rect b="b" l="l" r="r" t="t"/>
              <a:pathLst>
                <a:path extrusionOk="0" h="7145" w="4418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15300" y="60365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2513" y="0"/>
                  </a:moveTo>
                  <a:lnTo>
                    <a:pt x="2513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3" y="4453"/>
                  </a:lnTo>
                  <a:lnTo>
                    <a:pt x="2513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8218675" y="94030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0" y="0"/>
                  </a:moveTo>
                  <a:lnTo>
                    <a:pt x="0" y="8323"/>
                  </a:lnTo>
                  <a:lnTo>
                    <a:pt x="5608" y="832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8233550" y="954875"/>
              <a:ext cx="110450" cy="178625"/>
            </a:xfrm>
            <a:custGeom>
              <a:rect b="b" l="l" r="r" t="t"/>
              <a:pathLst>
                <a:path extrusionOk="0" h="7145" w="4418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8218675" y="94030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2512" y="0"/>
                  </a:moveTo>
                  <a:lnTo>
                    <a:pt x="2512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2" y="4453"/>
                  </a:lnTo>
                  <a:lnTo>
                    <a:pt x="2512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7951075" y="94030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1" y="0"/>
                  </a:moveTo>
                  <a:lnTo>
                    <a:pt x="1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7965650" y="955175"/>
              <a:ext cx="110475" cy="178625"/>
            </a:xfrm>
            <a:custGeom>
              <a:rect b="b" l="l" r="r" t="t"/>
              <a:pathLst>
                <a:path extrusionOk="0" h="7145" w="4419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7951075" y="94030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596" y="4453"/>
                  </a:lnTo>
                  <a:lnTo>
                    <a:pt x="5596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683175" y="94030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1" y="0"/>
                  </a:moveTo>
                  <a:lnTo>
                    <a:pt x="1" y="8323"/>
                  </a:lnTo>
                  <a:lnTo>
                    <a:pt x="5597" y="832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697775" y="955175"/>
              <a:ext cx="110750" cy="178625"/>
            </a:xfrm>
            <a:custGeom>
              <a:rect b="b" l="l" r="r" t="t"/>
              <a:pathLst>
                <a:path extrusionOk="0" h="7145" w="4430">
                  <a:moveTo>
                    <a:pt x="0" y="1"/>
                  </a:moveTo>
                  <a:lnTo>
                    <a:pt x="0" y="7144"/>
                  </a:lnTo>
                  <a:lnTo>
                    <a:pt x="4429" y="7144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683175" y="94030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7" y="8323"/>
                  </a:lnTo>
                  <a:lnTo>
                    <a:pt x="3097" y="4453"/>
                  </a:lnTo>
                  <a:lnTo>
                    <a:pt x="5597" y="4453"/>
                  </a:lnTo>
                  <a:lnTo>
                    <a:pt x="5597" y="3870"/>
                  </a:lnTo>
                  <a:lnTo>
                    <a:pt x="3097" y="387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415300" y="940300"/>
              <a:ext cx="139925" cy="208075"/>
            </a:xfrm>
            <a:custGeom>
              <a:rect b="b" l="l" r="r" t="t"/>
              <a:pathLst>
                <a:path extrusionOk="0" h="8323" w="5597">
                  <a:moveTo>
                    <a:pt x="0" y="0"/>
                  </a:moveTo>
                  <a:lnTo>
                    <a:pt x="0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7430175" y="955175"/>
              <a:ext cx="110450" cy="178625"/>
            </a:xfrm>
            <a:custGeom>
              <a:rect b="b" l="l" r="r" t="t"/>
              <a:pathLst>
                <a:path extrusionOk="0" h="7145" w="4418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7415300" y="940300"/>
              <a:ext cx="140225" cy="208075"/>
            </a:xfrm>
            <a:custGeom>
              <a:rect b="b" l="l" r="r" t="t"/>
              <a:pathLst>
                <a:path extrusionOk="0" h="8323" w="5609">
                  <a:moveTo>
                    <a:pt x="2513" y="0"/>
                  </a:moveTo>
                  <a:lnTo>
                    <a:pt x="2513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3" y="4453"/>
                  </a:lnTo>
                  <a:lnTo>
                    <a:pt x="2513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687950" y="349150"/>
              <a:ext cx="145275" cy="144975"/>
            </a:xfrm>
            <a:custGeom>
              <a:rect b="b" l="l" r="r" t="t"/>
              <a:pathLst>
                <a:path extrusionOk="0" h="5799" w="5811">
                  <a:moveTo>
                    <a:pt x="0" y="1"/>
                  </a:moveTo>
                  <a:lnTo>
                    <a:pt x="0" y="5799"/>
                  </a:lnTo>
                  <a:lnTo>
                    <a:pt x="5811" y="5799"/>
                  </a:lnTo>
                  <a:lnTo>
                    <a:pt x="5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706700" y="367900"/>
              <a:ext cx="107775" cy="107775"/>
            </a:xfrm>
            <a:custGeom>
              <a:rect b="b" l="l" r="r" t="t"/>
              <a:pathLst>
                <a:path extrusionOk="0" h="4311" w="4311">
                  <a:moveTo>
                    <a:pt x="1" y="1"/>
                  </a:moveTo>
                  <a:lnTo>
                    <a:pt x="1" y="4311"/>
                  </a:lnTo>
                  <a:lnTo>
                    <a:pt x="4311" y="4311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948400" y="349150"/>
              <a:ext cx="144975" cy="144975"/>
            </a:xfrm>
            <a:custGeom>
              <a:rect b="b" l="l" r="r" t="t"/>
              <a:pathLst>
                <a:path extrusionOk="0" h="5799" w="5799">
                  <a:moveTo>
                    <a:pt x="0" y="1"/>
                  </a:moveTo>
                  <a:lnTo>
                    <a:pt x="0" y="5799"/>
                  </a:lnTo>
                  <a:lnTo>
                    <a:pt x="5799" y="5799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967150" y="367900"/>
              <a:ext cx="107475" cy="107775"/>
            </a:xfrm>
            <a:custGeom>
              <a:rect b="b" l="l" r="r" t="t"/>
              <a:pathLst>
                <a:path extrusionOk="0" h="4311" w="4299">
                  <a:moveTo>
                    <a:pt x="0" y="1"/>
                  </a:moveTo>
                  <a:lnTo>
                    <a:pt x="0" y="4311"/>
                  </a:lnTo>
                  <a:lnTo>
                    <a:pt x="4299" y="4311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70050" y="1317725"/>
              <a:ext cx="1041525" cy="140225"/>
            </a:xfrm>
            <a:custGeom>
              <a:rect b="b" l="l" r="r" t="t"/>
              <a:pathLst>
                <a:path extrusionOk="0" h="5609" w="41661">
                  <a:moveTo>
                    <a:pt x="1" y="0"/>
                  </a:moveTo>
                  <a:lnTo>
                    <a:pt x="1" y="5608"/>
                  </a:lnTo>
                  <a:lnTo>
                    <a:pt x="41661" y="5608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7248600" y="93750"/>
              <a:ext cx="1284425" cy="1180250"/>
            </a:xfrm>
            <a:custGeom>
              <a:rect b="b" l="l" r="r" t="t"/>
              <a:pathLst>
                <a:path extrusionOk="0" h="47210" w="51377">
                  <a:moveTo>
                    <a:pt x="25087" y="3287"/>
                  </a:moveTo>
                  <a:lnTo>
                    <a:pt x="25087" y="7740"/>
                  </a:lnTo>
                  <a:lnTo>
                    <a:pt x="17813" y="7740"/>
                  </a:lnTo>
                  <a:lnTo>
                    <a:pt x="25087" y="3287"/>
                  </a:lnTo>
                  <a:close/>
                  <a:moveTo>
                    <a:pt x="26278" y="3287"/>
                  </a:moveTo>
                  <a:lnTo>
                    <a:pt x="33553" y="7740"/>
                  </a:lnTo>
                  <a:lnTo>
                    <a:pt x="26278" y="7740"/>
                  </a:lnTo>
                  <a:lnTo>
                    <a:pt x="26278" y="3287"/>
                  </a:lnTo>
                  <a:close/>
                  <a:moveTo>
                    <a:pt x="36708" y="9669"/>
                  </a:moveTo>
                  <a:lnTo>
                    <a:pt x="41125" y="12360"/>
                  </a:lnTo>
                  <a:lnTo>
                    <a:pt x="36708" y="16777"/>
                  </a:lnTo>
                  <a:lnTo>
                    <a:pt x="36708" y="9669"/>
                  </a:lnTo>
                  <a:close/>
                  <a:moveTo>
                    <a:pt x="14669" y="9669"/>
                  </a:moveTo>
                  <a:lnTo>
                    <a:pt x="14669" y="16801"/>
                  </a:lnTo>
                  <a:lnTo>
                    <a:pt x="10252" y="12372"/>
                  </a:lnTo>
                  <a:lnTo>
                    <a:pt x="14669" y="9669"/>
                  </a:lnTo>
                  <a:close/>
                  <a:moveTo>
                    <a:pt x="42149" y="13014"/>
                  </a:moveTo>
                  <a:lnTo>
                    <a:pt x="46530" y="15690"/>
                  </a:lnTo>
                  <a:lnTo>
                    <a:pt x="46530" y="17622"/>
                  </a:lnTo>
                  <a:lnTo>
                    <a:pt x="37541" y="17622"/>
                  </a:lnTo>
                  <a:lnTo>
                    <a:pt x="42149" y="13014"/>
                  </a:lnTo>
                  <a:close/>
                  <a:moveTo>
                    <a:pt x="9228" y="13014"/>
                  </a:moveTo>
                  <a:lnTo>
                    <a:pt x="13836" y="17634"/>
                  </a:lnTo>
                  <a:lnTo>
                    <a:pt x="4859" y="17634"/>
                  </a:lnTo>
                  <a:lnTo>
                    <a:pt x="4859" y="15670"/>
                  </a:lnTo>
                  <a:lnTo>
                    <a:pt x="9228" y="13014"/>
                  </a:lnTo>
                  <a:close/>
                  <a:moveTo>
                    <a:pt x="25087" y="8931"/>
                  </a:moveTo>
                  <a:lnTo>
                    <a:pt x="25087" y="17634"/>
                  </a:lnTo>
                  <a:lnTo>
                    <a:pt x="15860" y="17634"/>
                  </a:lnTo>
                  <a:lnTo>
                    <a:pt x="15860" y="8943"/>
                  </a:lnTo>
                  <a:lnTo>
                    <a:pt x="15884" y="8931"/>
                  </a:lnTo>
                  <a:close/>
                  <a:moveTo>
                    <a:pt x="35493" y="8919"/>
                  </a:moveTo>
                  <a:lnTo>
                    <a:pt x="35517" y="8943"/>
                  </a:lnTo>
                  <a:lnTo>
                    <a:pt x="35517" y="17622"/>
                  </a:lnTo>
                  <a:lnTo>
                    <a:pt x="26290" y="17634"/>
                  </a:lnTo>
                  <a:lnTo>
                    <a:pt x="26290" y="8919"/>
                  </a:lnTo>
                  <a:close/>
                  <a:moveTo>
                    <a:pt x="25087" y="18813"/>
                  </a:moveTo>
                  <a:lnTo>
                    <a:pt x="25087" y="26028"/>
                  </a:lnTo>
                  <a:lnTo>
                    <a:pt x="15860" y="26040"/>
                  </a:lnTo>
                  <a:lnTo>
                    <a:pt x="15860" y="18813"/>
                  </a:lnTo>
                  <a:close/>
                  <a:moveTo>
                    <a:pt x="35517" y="18813"/>
                  </a:moveTo>
                  <a:lnTo>
                    <a:pt x="35517" y="26028"/>
                  </a:lnTo>
                  <a:lnTo>
                    <a:pt x="26290" y="26040"/>
                  </a:lnTo>
                  <a:lnTo>
                    <a:pt x="26290" y="18813"/>
                  </a:lnTo>
                  <a:close/>
                  <a:moveTo>
                    <a:pt x="46530" y="18813"/>
                  </a:moveTo>
                  <a:lnTo>
                    <a:pt x="46530" y="30302"/>
                  </a:lnTo>
                  <a:lnTo>
                    <a:pt x="36708" y="30302"/>
                  </a:lnTo>
                  <a:lnTo>
                    <a:pt x="36708" y="18813"/>
                  </a:lnTo>
                  <a:close/>
                  <a:moveTo>
                    <a:pt x="14669" y="18813"/>
                  </a:moveTo>
                  <a:lnTo>
                    <a:pt x="14669" y="30314"/>
                  </a:lnTo>
                  <a:lnTo>
                    <a:pt x="4847" y="30314"/>
                  </a:lnTo>
                  <a:lnTo>
                    <a:pt x="4847" y="18813"/>
                  </a:lnTo>
                  <a:close/>
                  <a:moveTo>
                    <a:pt x="18384" y="26969"/>
                  </a:moveTo>
                  <a:lnTo>
                    <a:pt x="18384" y="30314"/>
                  </a:lnTo>
                  <a:lnTo>
                    <a:pt x="15860" y="30314"/>
                  </a:lnTo>
                  <a:lnTo>
                    <a:pt x="15860" y="26969"/>
                  </a:lnTo>
                  <a:close/>
                  <a:moveTo>
                    <a:pt x="21968" y="26969"/>
                  </a:moveTo>
                  <a:lnTo>
                    <a:pt x="21968" y="30314"/>
                  </a:lnTo>
                  <a:lnTo>
                    <a:pt x="19134" y="30314"/>
                  </a:lnTo>
                  <a:lnTo>
                    <a:pt x="19134" y="26969"/>
                  </a:lnTo>
                  <a:close/>
                  <a:moveTo>
                    <a:pt x="25087" y="26969"/>
                  </a:moveTo>
                  <a:lnTo>
                    <a:pt x="25087" y="30314"/>
                  </a:lnTo>
                  <a:lnTo>
                    <a:pt x="22730" y="30314"/>
                  </a:lnTo>
                  <a:lnTo>
                    <a:pt x="22718" y="26969"/>
                  </a:lnTo>
                  <a:close/>
                  <a:moveTo>
                    <a:pt x="28647" y="26969"/>
                  </a:moveTo>
                  <a:lnTo>
                    <a:pt x="28647" y="30314"/>
                  </a:lnTo>
                  <a:lnTo>
                    <a:pt x="26278" y="30314"/>
                  </a:lnTo>
                  <a:lnTo>
                    <a:pt x="26278" y="26969"/>
                  </a:lnTo>
                  <a:close/>
                  <a:moveTo>
                    <a:pt x="32231" y="26969"/>
                  </a:moveTo>
                  <a:lnTo>
                    <a:pt x="32231" y="30314"/>
                  </a:lnTo>
                  <a:lnTo>
                    <a:pt x="29397" y="30314"/>
                  </a:lnTo>
                  <a:lnTo>
                    <a:pt x="29397" y="26969"/>
                  </a:lnTo>
                  <a:close/>
                  <a:moveTo>
                    <a:pt x="35517" y="26969"/>
                  </a:moveTo>
                  <a:lnTo>
                    <a:pt x="35517" y="30314"/>
                  </a:lnTo>
                  <a:lnTo>
                    <a:pt x="32981" y="30314"/>
                  </a:lnTo>
                  <a:lnTo>
                    <a:pt x="32981" y="26969"/>
                  </a:lnTo>
                  <a:close/>
                  <a:moveTo>
                    <a:pt x="14681" y="31493"/>
                  </a:moveTo>
                  <a:lnTo>
                    <a:pt x="14681" y="44530"/>
                  </a:lnTo>
                  <a:lnTo>
                    <a:pt x="4859" y="44530"/>
                  </a:lnTo>
                  <a:lnTo>
                    <a:pt x="4859" y="31493"/>
                  </a:lnTo>
                  <a:close/>
                  <a:moveTo>
                    <a:pt x="25099" y="31493"/>
                  </a:moveTo>
                  <a:lnTo>
                    <a:pt x="25099" y="44530"/>
                  </a:lnTo>
                  <a:lnTo>
                    <a:pt x="15872" y="44530"/>
                  </a:lnTo>
                  <a:lnTo>
                    <a:pt x="15872" y="31493"/>
                  </a:lnTo>
                  <a:close/>
                  <a:moveTo>
                    <a:pt x="35517" y="31493"/>
                  </a:moveTo>
                  <a:lnTo>
                    <a:pt x="35517" y="44530"/>
                  </a:lnTo>
                  <a:lnTo>
                    <a:pt x="26290" y="44530"/>
                  </a:lnTo>
                  <a:lnTo>
                    <a:pt x="26290" y="31493"/>
                  </a:lnTo>
                  <a:close/>
                  <a:moveTo>
                    <a:pt x="46530" y="31493"/>
                  </a:moveTo>
                  <a:lnTo>
                    <a:pt x="46530" y="44530"/>
                  </a:lnTo>
                  <a:lnTo>
                    <a:pt x="36708" y="44530"/>
                  </a:lnTo>
                  <a:lnTo>
                    <a:pt x="36708" y="31493"/>
                  </a:lnTo>
                  <a:close/>
                  <a:moveTo>
                    <a:pt x="25683" y="1"/>
                  </a:moveTo>
                  <a:lnTo>
                    <a:pt x="1" y="15717"/>
                  </a:lnTo>
                  <a:lnTo>
                    <a:pt x="1310" y="17848"/>
                  </a:lnTo>
                  <a:lnTo>
                    <a:pt x="1310" y="47209"/>
                  </a:lnTo>
                  <a:lnTo>
                    <a:pt x="4859" y="47209"/>
                  </a:lnTo>
                  <a:lnTo>
                    <a:pt x="4859" y="45721"/>
                  </a:lnTo>
                  <a:lnTo>
                    <a:pt x="46530" y="45721"/>
                  </a:lnTo>
                  <a:lnTo>
                    <a:pt x="46530" y="47209"/>
                  </a:lnTo>
                  <a:lnTo>
                    <a:pt x="50067" y="47209"/>
                  </a:lnTo>
                  <a:lnTo>
                    <a:pt x="50067" y="17848"/>
                  </a:lnTo>
                  <a:lnTo>
                    <a:pt x="51376" y="15717"/>
                  </a:lnTo>
                  <a:lnTo>
                    <a:pt x="25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7620675" y="729250"/>
              <a:ext cx="539975" cy="15200"/>
            </a:xfrm>
            <a:custGeom>
              <a:rect b="b" l="l" r="r" t="t"/>
              <a:pathLst>
                <a:path extrusionOk="0" h="608" w="21599">
                  <a:moveTo>
                    <a:pt x="417" y="1"/>
                  </a:moveTo>
                  <a:cubicBezTo>
                    <a:pt x="1" y="1"/>
                    <a:pt x="1" y="608"/>
                    <a:pt x="417" y="608"/>
                  </a:cubicBezTo>
                  <a:lnTo>
                    <a:pt x="21194" y="608"/>
                  </a:lnTo>
                  <a:cubicBezTo>
                    <a:pt x="21599" y="608"/>
                    <a:pt x="21599" y="1"/>
                    <a:pt x="2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9"/>
          <p:cNvGrpSpPr/>
          <p:nvPr/>
        </p:nvGrpSpPr>
        <p:grpSpPr>
          <a:xfrm>
            <a:off x="6814736" y="3565439"/>
            <a:ext cx="212314" cy="1120944"/>
            <a:chOff x="6090725" y="734900"/>
            <a:chExt cx="136950" cy="723050"/>
          </a:xfrm>
        </p:grpSpPr>
        <p:sp>
          <p:nvSpPr>
            <p:cNvPr id="189" name="Google Shape;189;p9"/>
            <p:cNvSpPr/>
            <p:nvPr/>
          </p:nvSpPr>
          <p:spPr>
            <a:xfrm>
              <a:off x="6130600" y="1337075"/>
              <a:ext cx="57175" cy="120875"/>
            </a:xfrm>
            <a:custGeom>
              <a:rect b="b" l="l" r="r" t="t"/>
              <a:pathLst>
                <a:path extrusionOk="0" h="4835" w="2287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6149075" y="902500"/>
              <a:ext cx="20250" cy="440550"/>
            </a:xfrm>
            <a:custGeom>
              <a:rect b="b" l="l" r="r" t="t"/>
              <a:pathLst>
                <a:path extrusionOk="0" h="17622" w="81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6144300" y="1288850"/>
              <a:ext cx="29800" cy="48250"/>
            </a:xfrm>
            <a:custGeom>
              <a:rect b="b" l="l" r="r" t="t"/>
              <a:pathLst>
                <a:path extrusionOk="0" h="1930" w="1192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133575" y="872425"/>
              <a:ext cx="51225" cy="10750"/>
            </a:xfrm>
            <a:custGeom>
              <a:rect b="b" l="l" r="r" t="t"/>
              <a:pathLst>
                <a:path extrusionOk="0" h="430" w="2049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118400" y="789075"/>
              <a:ext cx="81600" cy="10750"/>
            </a:xfrm>
            <a:custGeom>
              <a:rect b="b" l="l" r="r" t="t"/>
              <a:pathLst>
                <a:path extrusionOk="0" h="430" w="3264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138650" y="883150"/>
              <a:ext cx="41100" cy="19375"/>
            </a:xfrm>
            <a:custGeom>
              <a:rect b="b" l="l" r="r" t="t"/>
              <a:pathLst>
                <a:path extrusionOk="0" h="775" w="1644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125550" y="764375"/>
              <a:ext cx="67000" cy="24725"/>
            </a:xfrm>
            <a:custGeom>
              <a:rect b="b" l="l" r="r" t="t"/>
              <a:pathLst>
                <a:path extrusionOk="0" h="989" w="268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6144000" y="758425"/>
              <a:ext cx="30400" cy="5975"/>
            </a:xfrm>
            <a:custGeom>
              <a:rect b="b" l="l" r="r" t="t"/>
              <a:pathLst>
                <a:path extrusionOk="0" h="239" w="1216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127625" y="799800"/>
              <a:ext cx="63125" cy="72650"/>
            </a:xfrm>
            <a:custGeom>
              <a:rect b="b" l="l" r="r" t="t"/>
              <a:pathLst>
                <a:path extrusionOk="0" h="2906" w="2525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152050" y="734900"/>
              <a:ext cx="14900" cy="29800"/>
            </a:xfrm>
            <a:custGeom>
              <a:rect b="b" l="l" r="r" t="t"/>
              <a:pathLst>
                <a:path extrusionOk="0" h="1192" w="596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109475" y="942675"/>
              <a:ext cx="99450" cy="10150"/>
            </a:xfrm>
            <a:custGeom>
              <a:rect b="b" l="l" r="r" t="t"/>
              <a:pathLst>
                <a:path extrusionOk="0" h="406" w="3978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6201450" y="936700"/>
              <a:ext cx="26225" cy="22250"/>
            </a:xfrm>
            <a:custGeom>
              <a:rect b="b" l="l" r="r" t="t"/>
              <a:pathLst>
                <a:path extrusionOk="0" h="890" w="1049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090725" y="936725"/>
              <a:ext cx="25550" cy="21900"/>
            </a:xfrm>
            <a:custGeom>
              <a:rect b="b" l="l" r="r" t="t"/>
              <a:pathLst>
                <a:path extrusionOk="0" h="876" w="1022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9"/>
          <p:cNvGrpSpPr/>
          <p:nvPr/>
        </p:nvGrpSpPr>
        <p:grpSpPr>
          <a:xfrm>
            <a:off x="3491093" y="4265592"/>
            <a:ext cx="292429" cy="403308"/>
            <a:chOff x="5605250" y="1168900"/>
            <a:chExt cx="208075" cy="286950"/>
          </a:xfrm>
        </p:grpSpPr>
        <p:sp>
          <p:nvSpPr>
            <p:cNvPr id="203" name="Google Shape;203;p9"/>
            <p:cNvSpPr/>
            <p:nvPr/>
          </p:nvSpPr>
          <p:spPr>
            <a:xfrm>
              <a:off x="5605250" y="1168900"/>
              <a:ext cx="208075" cy="208375"/>
            </a:xfrm>
            <a:custGeom>
              <a:rect b="b" l="l" r="r" t="t"/>
              <a:pathLst>
                <a:path extrusionOk="0" h="8335" w="8323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5709125" y="1168900"/>
              <a:ext cx="104200" cy="208375"/>
            </a:xfrm>
            <a:custGeom>
              <a:rect b="b" l="l" r="r" t="t"/>
              <a:pathLst>
                <a:path extrusionOk="0" h="8335" w="4168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699600" y="1259300"/>
              <a:ext cx="19375" cy="196550"/>
            </a:xfrm>
            <a:custGeom>
              <a:rect b="b" l="l" r="r" t="t"/>
              <a:pathLst>
                <a:path extrusionOk="0" h="7862" w="775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665375" y="1310575"/>
              <a:ext cx="43775" cy="36050"/>
            </a:xfrm>
            <a:custGeom>
              <a:rect b="b" l="l" r="r" t="t"/>
              <a:pathLst>
                <a:path extrusionOk="0" h="1442" w="1751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651075" y="1300725"/>
              <a:ext cx="69100" cy="55725"/>
            </a:xfrm>
            <a:custGeom>
              <a:rect b="b" l="l" r="r" t="t"/>
              <a:pathLst>
                <a:path extrusionOk="0" h="2229" w="2764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709125" y="1289150"/>
              <a:ext cx="31275" cy="29775"/>
            </a:xfrm>
            <a:custGeom>
              <a:rect b="b" l="l" r="r" t="t"/>
              <a:pathLst>
                <a:path extrusionOk="0" h="1191" w="1251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696025" y="1279325"/>
              <a:ext cx="58350" cy="49425"/>
            </a:xfrm>
            <a:custGeom>
              <a:rect b="b" l="l" r="r" t="t"/>
              <a:pathLst>
                <a:path extrusionOk="0" h="1977" w="2334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9"/>
          <p:cNvGrpSpPr/>
          <p:nvPr/>
        </p:nvGrpSpPr>
        <p:grpSpPr>
          <a:xfrm>
            <a:off x="3923413" y="4103504"/>
            <a:ext cx="314943" cy="582910"/>
            <a:chOff x="6691700" y="1068275"/>
            <a:chExt cx="221775" cy="410500"/>
          </a:xfrm>
        </p:grpSpPr>
        <p:sp>
          <p:nvSpPr>
            <p:cNvPr id="211" name="Google Shape;211;p9"/>
            <p:cNvSpPr/>
            <p:nvPr/>
          </p:nvSpPr>
          <p:spPr>
            <a:xfrm>
              <a:off x="6691700" y="1068275"/>
              <a:ext cx="221775" cy="317325"/>
            </a:xfrm>
            <a:custGeom>
              <a:rect b="b" l="l" r="r" t="t"/>
              <a:pathLst>
                <a:path extrusionOk="0" h="12693" w="8871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6802425" y="1068275"/>
              <a:ext cx="111050" cy="317325"/>
            </a:xfrm>
            <a:custGeom>
              <a:rect b="b" l="l" r="r" t="t"/>
              <a:pathLst>
                <a:path extrusionOk="0" h="12693" w="4442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6792600" y="1285875"/>
              <a:ext cx="19675" cy="192900"/>
            </a:xfrm>
            <a:custGeom>
              <a:rect b="b" l="l" r="r" t="t"/>
              <a:pathLst>
                <a:path extrusionOk="0" h="7716" w="787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759550" y="1295700"/>
              <a:ext cx="42900" cy="48825"/>
            </a:xfrm>
            <a:custGeom>
              <a:rect b="b" l="l" r="r" t="t"/>
              <a:pathLst>
                <a:path extrusionOk="0" h="1953" w="1716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6744850" y="1285400"/>
              <a:ext cx="70600" cy="69000"/>
            </a:xfrm>
            <a:custGeom>
              <a:rect b="b" l="l" r="r" t="t"/>
              <a:pathLst>
                <a:path extrusionOk="0" h="2760" w="2824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6802425" y="1295700"/>
              <a:ext cx="43175" cy="48825"/>
            </a:xfrm>
            <a:custGeom>
              <a:rect b="b" l="l" r="r" t="t"/>
              <a:pathLst>
                <a:path extrusionOk="0" h="1953" w="1727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6789325" y="1285400"/>
              <a:ext cx="70700" cy="69000"/>
            </a:xfrm>
            <a:custGeom>
              <a:rect b="b" l="l" r="r" t="t"/>
              <a:pathLst>
                <a:path extrusionOk="0" h="2760" w="2828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9"/>
          <p:cNvSpPr/>
          <p:nvPr/>
        </p:nvSpPr>
        <p:spPr>
          <a:xfrm>
            <a:off x="3129600" y="4650800"/>
            <a:ext cx="6074965" cy="96077"/>
          </a:xfrm>
          <a:custGeom>
            <a:rect b="b" l="l" r="r" t="t"/>
            <a:pathLst>
              <a:path extrusionOk="0" h="2775" w="14577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0" y="4103502"/>
            <a:ext cx="3858270" cy="1040025"/>
          </a:xfrm>
          <a:custGeom>
            <a:rect b="b" l="l" r="r" t="t"/>
            <a:pathLst>
              <a:path extrusionOk="0" h="33636" w="102716">
                <a:moveTo>
                  <a:pt x="102716" y="33493"/>
                </a:moveTo>
                <a:cubicBezTo>
                  <a:pt x="102716" y="33493"/>
                  <a:pt x="93310" y="6549"/>
                  <a:pt x="67914" y="11645"/>
                </a:cubicBezTo>
                <a:cubicBezTo>
                  <a:pt x="25420" y="20158"/>
                  <a:pt x="42113" y="4763"/>
                  <a:pt x="0" y="1"/>
                </a:cubicBezTo>
                <a:lnTo>
                  <a:pt x="0" y="33433"/>
                </a:lnTo>
                <a:cubicBezTo>
                  <a:pt x="0" y="33540"/>
                  <a:pt x="84" y="33636"/>
                  <a:pt x="203" y="33636"/>
                </a:cubicBezTo>
                <a:lnTo>
                  <a:pt x="102513" y="33636"/>
                </a:lnTo>
                <a:cubicBezTo>
                  <a:pt x="102620" y="33636"/>
                  <a:pt x="102716" y="33540"/>
                  <a:pt x="102716" y="334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75" y="580900"/>
            <a:ext cx="8560974" cy="4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8"/>
          <p:cNvSpPr txBox="1"/>
          <p:nvPr>
            <p:ph type="title"/>
          </p:nvPr>
        </p:nvSpPr>
        <p:spPr>
          <a:xfrm>
            <a:off x="642715" y="7283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k means (eu)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913" y="983500"/>
            <a:ext cx="6766176" cy="366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9"/>
          <p:cNvSpPr txBox="1"/>
          <p:nvPr/>
        </p:nvSpPr>
        <p:spPr>
          <a:xfrm>
            <a:off x="1263600" y="4646850"/>
            <a:ext cx="6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No significant difference can be seen from the </a:t>
            </a:r>
            <a:r>
              <a:rPr b="1" lang="en-US">
                <a:latin typeface="Bitter"/>
                <a:ea typeface="Bitter"/>
                <a:cs typeface="Bitter"/>
                <a:sym typeface="Bitter"/>
              </a:rPr>
              <a:t>categorical variables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06" name="Google Shape;306;p19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k means (eu)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621589" y="182209"/>
            <a:ext cx="788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 interpretation – k means (eu)</a:t>
            </a:r>
            <a:endParaRPr/>
          </a:p>
        </p:txBody>
      </p:sp>
      <p:sp>
        <p:nvSpPr>
          <p:cNvPr id="312" name="Google Shape;312;p20"/>
          <p:cNvSpPr txBox="1"/>
          <p:nvPr/>
        </p:nvSpPr>
        <p:spPr>
          <a:xfrm>
            <a:off x="621600" y="712000"/>
            <a:ext cx="7338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cluster 1 - Small town, more minority, less nuclear family </a:t>
            </a:r>
            <a:endParaRPr b="1" sz="25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621600" y="2702525"/>
            <a:ext cx="7613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cluster 2 - larger town, more majority, more nuclear family</a:t>
            </a:r>
            <a:endParaRPr b="1" sz="25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1044275" y="1101250"/>
            <a:ext cx="661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Less loan amount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Less applicant income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Less population of city/town/area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More minority population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Less Metropolitan Statistical Area/Metropolitan Division income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Less number of </a:t>
            </a:r>
            <a:r>
              <a:rPr b="1" lang="en-US">
                <a:latin typeface="Bitter"/>
                <a:ea typeface="Bitter"/>
                <a:cs typeface="Bitter"/>
                <a:sym typeface="Bitter"/>
              </a:rPr>
              <a:t>owner</a:t>
            </a:r>
            <a:r>
              <a:rPr b="1" lang="en-US">
                <a:latin typeface="Bitter"/>
                <a:ea typeface="Bitter"/>
                <a:cs typeface="Bitter"/>
                <a:sym typeface="Bitter"/>
              </a:rPr>
              <a:t> occupied units in the area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Less number of family of 1 to 4 units in the area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1044275" y="3119250"/>
            <a:ext cx="661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More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 loan amount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More applicant income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</a:t>
            </a:r>
            <a:r>
              <a:rPr b="1" lang="en-US">
                <a:latin typeface="Bitter"/>
                <a:ea typeface="Bitter"/>
                <a:cs typeface="Bitter"/>
                <a:sym typeface="Bitter"/>
              </a:rPr>
              <a:t> population of city/town/area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Less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 minority population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More Metropolitan Statistical Area/Metropolitan Division income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</a:t>
            </a:r>
            <a:r>
              <a:rPr b="1" lang="en-US">
                <a:latin typeface="Bitter"/>
                <a:ea typeface="Bitter"/>
                <a:cs typeface="Bitter"/>
                <a:sym typeface="Bitter"/>
              </a:rPr>
              <a:t> number of owner occupied units in the area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number of family of 1 to 4 units in the area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1263600" y="4723050"/>
            <a:ext cx="6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➢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No significant difference can be seen from the </a:t>
            </a:r>
            <a:r>
              <a:rPr b="1" lang="en-US">
                <a:latin typeface="Bitter"/>
                <a:ea typeface="Bitter"/>
                <a:cs typeface="Bitter"/>
                <a:sym typeface="Bitter"/>
              </a:rPr>
              <a:t>categorical variables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k medoids (gd)</a:t>
            </a:r>
            <a:endParaRPr/>
          </a:p>
        </p:txBody>
      </p:sp>
      <p:pic>
        <p:nvPicPr>
          <p:cNvPr id="322" name="Google Shape;3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90" y="983509"/>
            <a:ext cx="3812045" cy="3663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634" y="983509"/>
            <a:ext cx="4088776" cy="3663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 txBox="1"/>
          <p:nvPr/>
        </p:nvSpPr>
        <p:spPr>
          <a:xfrm>
            <a:off x="1263600" y="4646850"/>
            <a:ext cx="6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No significant difference can be seen from the </a:t>
            </a:r>
            <a:r>
              <a:rPr b="1" lang="en-US">
                <a:latin typeface="Bitter"/>
                <a:ea typeface="Bitter"/>
                <a:cs typeface="Bitter"/>
                <a:sym typeface="Bitter"/>
              </a:rPr>
              <a:t>gower distance model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k medoids (eu)</a:t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90" y="983509"/>
            <a:ext cx="3812044" cy="3663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634" y="983509"/>
            <a:ext cx="4088776" cy="366334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 txBox="1"/>
          <p:nvPr/>
        </p:nvSpPr>
        <p:spPr>
          <a:xfrm>
            <a:off x="1263600" y="4646850"/>
            <a:ext cx="6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No significant difference can be seen from the </a:t>
            </a:r>
            <a:r>
              <a:rPr b="1" lang="en-US">
                <a:latin typeface="Bitter"/>
                <a:ea typeface="Bitter"/>
                <a:cs typeface="Bitter"/>
                <a:sym typeface="Bitter"/>
              </a:rPr>
              <a:t>categorical variables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621589" y="410809"/>
            <a:ext cx="788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 interpretation – k medoids (eu)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621600" y="1321600"/>
            <a:ext cx="7361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cluster 1 - Small town, less nuclear family </a:t>
            </a:r>
            <a:endParaRPr/>
          </a:p>
        </p:txBody>
      </p:sp>
      <p:sp>
        <p:nvSpPr>
          <p:cNvPr id="339" name="Google Shape;339;p23"/>
          <p:cNvSpPr txBox="1"/>
          <p:nvPr/>
        </p:nvSpPr>
        <p:spPr>
          <a:xfrm>
            <a:off x="621600" y="2810375"/>
            <a:ext cx="7881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cluster 2 - larger town,  more nuclear family</a:t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1044275" y="1747075"/>
            <a:ext cx="66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Less population of city/town/area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Less number of owner occupied units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Less number of family of 1 to 4 units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1044275" y="3341975"/>
            <a:ext cx="66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population of city/town/area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number of owner occupied units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number of family of 1 to 4 units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1263600" y="4646850"/>
            <a:ext cx="6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➢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No significant difference can be seen from the </a:t>
            </a:r>
            <a:r>
              <a:rPr b="1" lang="en-US">
                <a:latin typeface="Bitter"/>
                <a:ea typeface="Bitter"/>
                <a:cs typeface="Bitter"/>
                <a:sym typeface="Bitter"/>
              </a:rPr>
              <a:t>categorical variables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quality of clusters</a:t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678290" y="910137"/>
            <a:ext cx="79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3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Cluster plots - numerical variables only</a:t>
            </a:r>
            <a:endParaRPr sz="1200"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75" y="1482837"/>
            <a:ext cx="3048025" cy="328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300" y="1635226"/>
            <a:ext cx="2906503" cy="3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/>
          <p:nvPr/>
        </p:nvSpPr>
        <p:spPr>
          <a:xfrm>
            <a:off x="1289875" y="4765325"/>
            <a:ext cx="9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k means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4298900" y="4765325"/>
            <a:ext cx="35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k medoids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7087800" y="2385325"/>
            <a:ext cx="177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K medoids have better performance but not the best clustering because of the overlap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quality of clusters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475" y="1105352"/>
            <a:ext cx="2898875" cy="31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825" y="4227228"/>
            <a:ext cx="2018175" cy="4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600" y="1105351"/>
            <a:ext cx="2898875" cy="3121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9950" y="4233413"/>
            <a:ext cx="2018175" cy="44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 txBox="1"/>
          <p:nvPr/>
        </p:nvSpPr>
        <p:spPr>
          <a:xfrm>
            <a:off x="6684150" y="3398000"/>
            <a:ext cx="217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Next, h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ierarchical clustering with density-based clustering are implemented for comparison because numerical variables dominated in k means and k medoids clustering.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6885975" y="2045875"/>
            <a:ext cx="35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6684150" y="1366100"/>
            <a:ext cx="2171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The average of silhouette width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 also suggests that K medoids performs better than k means because it measures how similar a data point is to its own cluster compared to the other clusters.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(This is also known as cohesion and separation)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1702738" y="4682950"/>
            <a:ext cx="9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k means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67" name="Google Shape;367;p25"/>
          <p:cNvSpPr txBox="1"/>
          <p:nvPr/>
        </p:nvSpPr>
        <p:spPr>
          <a:xfrm>
            <a:off x="4561863" y="4682950"/>
            <a:ext cx="10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k medoids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density-based clustering - Outlier Detection</a:t>
            </a:r>
            <a:endParaRPr/>
          </a:p>
        </p:txBody>
      </p:sp>
      <p:sp>
        <p:nvSpPr>
          <p:cNvPr id="373" name="Google Shape;373;p26"/>
          <p:cNvSpPr txBox="1"/>
          <p:nvPr/>
        </p:nvSpPr>
        <p:spPr>
          <a:xfrm>
            <a:off x="1325550" y="1596250"/>
            <a:ext cx="628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K-Means and K-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Medoids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 methods are sensitive towards noise and outliers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To address this concern we can apply DBSCAN algorithm to separate noise and outliers.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We use KNN displot to identify the elbow and select appropriate 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epsilon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 and we opted for minpts to be 50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We use the Gower Distance Dissimilarity matrix as the input for the algorithm and table the classification against (of numerical only) mahalanobis outliers.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density-based clustering - Outlier Detection</a:t>
            </a:r>
            <a:endParaRPr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00" y="1324025"/>
            <a:ext cx="4457550" cy="305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875" y="1324025"/>
            <a:ext cx="4084227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Team members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1120287" y="2033141"/>
            <a:ext cx="254950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Leo Liang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600">
                <a:solidFill>
                  <a:schemeClr val="dk1"/>
                </a:solidFill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rui Cao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Young Lee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Latesh Subramanyam</a:t>
            </a:r>
            <a:endParaRPr/>
          </a:p>
        </p:txBody>
      </p:sp>
      <p:sp>
        <p:nvSpPr>
          <p:cNvPr id="226" name="Google Shape;226;p10"/>
          <p:cNvSpPr txBox="1"/>
          <p:nvPr/>
        </p:nvSpPr>
        <p:spPr>
          <a:xfrm>
            <a:off x="1120287" y="1582361"/>
            <a:ext cx="7626300" cy="45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</a:pPr>
            <a:r>
              <a:rPr b="1" i="0" lang="en-US" sz="28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Name					 			</a:t>
            </a:r>
            <a:r>
              <a:rPr b="1" lang="en-US" sz="28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    </a:t>
            </a:r>
            <a:r>
              <a:rPr b="1" i="0" lang="en-US" sz="28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id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5474210" y="2033141"/>
            <a:ext cx="254950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100244775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100290055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100366055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100365556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density-based clustering - Outlier Detection</a:t>
            </a:r>
            <a:endParaRPr/>
          </a:p>
        </p:txBody>
      </p:sp>
      <p:pic>
        <p:nvPicPr>
          <p:cNvPr id="386" name="Google Shape;3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50" y="1309523"/>
            <a:ext cx="4254525" cy="8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8"/>
          <p:cNvSpPr txBox="1"/>
          <p:nvPr/>
        </p:nvSpPr>
        <p:spPr>
          <a:xfrm>
            <a:off x="994650" y="2226725"/>
            <a:ext cx="7154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As we can observe from the boxplots above, outliers (DB=0) have relatively lower loan amount and higher income.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Meanwhile the frequency table suggests that outliers are more likely to be rejected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applications (42/75) rather than (636/1925), which contradicts to the common sense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that higher income and lower loan, more likely the application is approved. But this maybe due to other 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factors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 such as lower return on investment or credit issues 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Thus, removing the DBSCAN outliers can reduce the impact of the corner cases.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This will also help better clustering output reducing the effect of outliers.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hierarchical clustering</a:t>
            </a:r>
            <a:endParaRPr/>
          </a:p>
        </p:txBody>
      </p:sp>
      <p:graphicFrame>
        <p:nvGraphicFramePr>
          <p:cNvPr id="393" name="Google Shape;393;p29"/>
          <p:cNvGraphicFramePr/>
          <p:nvPr/>
        </p:nvGraphicFramePr>
        <p:xfrm>
          <a:off x="728275" y="166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{49D0689E-474D-44F4-BCD4-E93EDC766B1B}</a:tableStyleId>
              </a:tblPr>
              <a:tblGrid>
                <a:gridCol w="1176175"/>
                <a:gridCol w="866925"/>
                <a:gridCol w="942775"/>
                <a:gridCol w="995300"/>
                <a:gridCol w="995300"/>
                <a:gridCol w="995300"/>
                <a:gridCol w="995300"/>
                <a:gridCol w="1270175"/>
              </a:tblGrid>
              <a:tr h="4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Linkage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(sw score)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 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 = 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 = 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 = 5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 = 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 = 7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 = 8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single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0.1793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0.1078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0.0382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-0.0616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-0.0837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-0.1122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-0.1396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0.1883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0.1593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0.1349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0.1413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0.1266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0.1269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0.1793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0.0748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0.1067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0.0808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0.0817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0.1360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0.1477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ward.d2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0.1396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0.1613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0.1783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0.1643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0.1503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Bitter"/>
                          <a:ea typeface="Bitter"/>
                          <a:cs typeface="Bitter"/>
                          <a:sym typeface="Bitter"/>
                        </a:rPr>
                        <a:t>0.1547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p29"/>
          <p:cNvSpPr txBox="1"/>
          <p:nvPr/>
        </p:nvSpPr>
        <p:spPr>
          <a:xfrm>
            <a:off x="1005575" y="4304325"/>
            <a:ext cx="779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Complete outperforms single and average for each k, 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while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 k = 2 gives complete linkages the maximized 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silhouette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 width. 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hierarchical clustering</a:t>
            </a:r>
            <a:endParaRPr/>
          </a:p>
        </p:txBody>
      </p:sp>
      <p:pic>
        <p:nvPicPr>
          <p:cNvPr id="400" name="Google Shape;4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87" y="2217350"/>
            <a:ext cx="4887925" cy="7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0"/>
          <p:cNvSpPr txBox="1"/>
          <p:nvPr/>
        </p:nvSpPr>
        <p:spPr>
          <a:xfrm>
            <a:off x="973050" y="1367975"/>
            <a:ext cx="71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Let’s start with k = 2, complete linkages. Cluster 2 has a higher chance to get an approval .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02" name="Google Shape;402;p30"/>
          <p:cNvSpPr txBox="1"/>
          <p:nvPr/>
        </p:nvSpPr>
        <p:spPr>
          <a:xfrm>
            <a:off x="1265975" y="3204750"/>
            <a:ext cx="680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From the boxplots and frequency plots in the next two slides, we can tell that cluster 2 has a lower loan amount (in terms of average and extreme values) and a lower level of variety in terms of loan amount and income.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Also, cluster 2 is more likely to be caucasian, or mortgage for primary residence, or the mortgage is secured.  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621600" y="410800"/>
            <a:ext cx="78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hierarchical clustering </a:t>
            </a:r>
            <a:r>
              <a:rPr lang="en-US"/>
              <a:t>(k=2)</a:t>
            </a:r>
            <a:endParaRPr/>
          </a:p>
        </p:txBody>
      </p:sp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75" y="1049075"/>
            <a:ext cx="7121649" cy="37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621600" y="410800"/>
            <a:ext cx="78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hierarchical clustering (k=2)</a:t>
            </a:r>
            <a:endParaRPr/>
          </a:p>
        </p:txBody>
      </p:sp>
      <p:pic>
        <p:nvPicPr>
          <p:cNvPr id="414" name="Google Shape;4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00" y="1092509"/>
            <a:ext cx="7316100" cy="385519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2"/>
          <p:cNvSpPr txBox="1"/>
          <p:nvPr/>
        </p:nvSpPr>
        <p:spPr>
          <a:xfrm flipH="1">
            <a:off x="1210225" y="4987625"/>
            <a:ext cx="37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Categorical variables matter more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621600" y="410800"/>
            <a:ext cx="822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</a:t>
            </a:r>
            <a:r>
              <a:rPr lang="en-US"/>
              <a:t>hierarchical clustering</a:t>
            </a:r>
            <a:r>
              <a:rPr lang="en-US"/>
              <a:t> </a:t>
            </a:r>
            <a:r>
              <a:rPr lang="en-US"/>
              <a:t>(k=2)</a:t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621600" y="1321600"/>
            <a:ext cx="7361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cluster 1 - </a:t>
            </a: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Diversified race, more investment mortgage</a:t>
            </a:r>
            <a:endParaRPr/>
          </a:p>
        </p:txBody>
      </p:sp>
      <p:sp>
        <p:nvSpPr>
          <p:cNvPr id="422" name="Google Shape;422;p33"/>
          <p:cNvSpPr txBox="1"/>
          <p:nvPr/>
        </p:nvSpPr>
        <p:spPr>
          <a:xfrm>
            <a:off x="621602" y="2925425"/>
            <a:ext cx="6947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cluster 2 - mono-race, more principal residence mortgage</a:t>
            </a: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1044275" y="1853200"/>
            <a:ext cx="661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racial diversity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likely to be an investment loan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cases not secured by a lien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income/loan amount variation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1044275" y="3457025"/>
            <a:ext cx="661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Less racial diversity, mostly white and hispanic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likely to be a principal residence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cases secured by a first lien or a second lien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Less income/loan amount variation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type="title"/>
          </p:nvPr>
        </p:nvSpPr>
        <p:spPr>
          <a:xfrm>
            <a:off x="621601" y="410800"/>
            <a:ext cx="825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hierarchical clustering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Expand K from 2 to 3</a:t>
            </a:r>
            <a:endParaRPr/>
          </a:p>
        </p:txBody>
      </p:sp>
      <p:sp>
        <p:nvSpPr>
          <p:cNvPr id="430" name="Google Shape;430;p34"/>
          <p:cNvSpPr txBox="1"/>
          <p:nvPr/>
        </p:nvSpPr>
        <p:spPr>
          <a:xfrm>
            <a:off x="1794013" y="1384500"/>
            <a:ext cx="55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Expand k to 3, and the extra clustering spilt cluster 1 into two clusters. 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Cluster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 3 is more likely to get an approval. 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431" name="Google Shape;4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13" y="2190750"/>
            <a:ext cx="2619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463" y="3375325"/>
            <a:ext cx="53625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hierarchical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Expand K from 2 to 3</a:t>
            </a:r>
            <a:endParaRPr/>
          </a:p>
        </p:txBody>
      </p:sp>
      <p:pic>
        <p:nvPicPr>
          <p:cNvPr id="438" name="Google Shape;4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00" y="1194034"/>
            <a:ext cx="8155004" cy="385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/>
          <p:nvPr>
            <p:ph type="title"/>
          </p:nvPr>
        </p:nvSpPr>
        <p:spPr>
          <a:xfrm>
            <a:off x="621590" y="22518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hierarchical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Expand K from 2 to 3</a:t>
            </a:r>
            <a:endParaRPr/>
          </a:p>
        </p:txBody>
      </p:sp>
      <p:pic>
        <p:nvPicPr>
          <p:cNvPr id="444" name="Google Shape;4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75" y="1078034"/>
            <a:ext cx="8200449" cy="385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density-based clustering EXPAND K FROM 2 TO 3</a:t>
            </a:r>
            <a:endParaRPr/>
          </a:p>
        </p:txBody>
      </p:sp>
      <p:sp>
        <p:nvSpPr>
          <p:cNvPr id="450" name="Google Shape;450;p37"/>
          <p:cNvSpPr txBox="1"/>
          <p:nvPr/>
        </p:nvSpPr>
        <p:spPr>
          <a:xfrm>
            <a:off x="621600" y="1321600"/>
            <a:ext cx="8041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cluster 1 - more conventional mortgage, no co-applicant, less male</a:t>
            </a:r>
            <a:endParaRPr/>
          </a:p>
        </p:txBody>
      </p:sp>
      <p:sp>
        <p:nvSpPr>
          <p:cNvPr id="451" name="Google Shape;451;p37"/>
          <p:cNvSpPr txBox="1"/>
          <p:nvPr/>
        </p:nvSpPr>
        <p:spPr>
          <a:xfrm>
            <a:off x="621600" y="2925425"/>
            <a:ext cx="8164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cluster 3 - MORE incentive program involved, co-applicant, more male</a:t>
            </a:r>
            <a:endParaRPr/>
          </a:p>
        </p:txBody>
      </p:sp>
      <p:sp>
        <p:nvSpPr>
          <p:cNvPr id="452" name="Google Shape;452;p37"/>
          <p:cNvSpPr txBox="1"/>
          <p:nvPr/>
        </p:nvSpPr>
        <p:spPr>
          <a:xfrm>
            <a:off x="1044275" y="1853200"/>
            <a:ext cx="66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Conventional mortgage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Less likely to have a co-applicant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Less likely to be a man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>
            <a:off x="1044275" y="3457025"/>
            <a:ext cx="66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VA-Guaranteed cases (veteran related )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likely to have a co-applicant</a:t>
            </a:r>
            <a:endParaRPr b="1"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b="1" lang="en-US">
                <a:latin typeface="Bitter"/>
                <a:ea typeface="Bitter"/>
                <a:cs typeface="Bitter"/>
                <a:sym typeface="Bitter"/>
              </a:rPr>
              <a:t>More likely to be a man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33" name="Google Shape;233;p11"/>
          <p:cNvSpPr txBox="1"/>
          <p:nvPr>
            <p:ph idx="2" type="title"/>
          </p:nvPr>
        </p:nvSpPr>
        <p:spPr>
          <a:xfrm>
            <a:off x="1040625" y="1561732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34" name="Google Shape;234;p11"/>
          <p:cNvSpPr txBox="1"/>
          <p:nvPr>
            <p:ph idx="3" type="title"/>
          </p:nvPr>
        </p:nvSpPr>
        <p:spPr>
          <a:xfrm>
            <a:off x="1867800" y="156172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Problem and objective</a:t>
            </a:r>
            <a:endParaRPr/>
          </a:p>
        </p:txBody>
      </p:sp>
      <p:sp>
        <p:nvSpPr>
          <p:cNvPr id="235" name="Google Shape;235;p11"/>
          <p:cNvSpPr txBox="1"/>
          <p:nvPr>
            <p:ph idx="5" type="title"/>
          </p:nvPr>
        </p:nvSpPr>
        <p:spPr>
          <a:xfrm>
            <a:off x="4686300" y="1561732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36" name="Google Shape;236;p11"/>
          <p:cNvSpPr txBox="1"/>
          <p:nvPr>
            <p:ph idx="6" type="title"/>
          </p:nvPr>
        </p:nvSpPr>
        <p:spPr>
          <a:xfrm>
            <a:off x="5513475" y="156172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Pre-processing</a:t>
            </a:r>
            <a:endParaRPr/>
          </a:p>
        </p:txBody>
      </p:sp>
      <p:sp>
        <p:nvSpPr>
          <p:cNvPr id="237" name="Google Shape;237;p11"/>
          <p:cNvSpPr txBox="1"/>
          <p:nvPr>
            <p:ph idx="8" type="title"/>
          </p:nvPr>
        </p:nvSpPr>
        <p:spPr>
          <a:xfrm>
            <a:off x="1040625" y="3075232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38" name="Google Shape;238;p11"/>
          <p:cNvSpPr txBox="1"/>
          <p:nvPr>
            <p:ph idx="9" type="title"/>
          </p:nvPr>
        </p:nvSpPr>
        <p:spPr>
          <a:xfrm>
            <a:off x="1867800" y="307522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Clustering analysis</a:t>
            </a:r>
            <a:endParaRPr/>
          </a:p>
        </p:txBody>
      </p:sp>
      <p:sp>
        <p:nvSpPr>
          <p:cNvPr id="239" name="Google Shape;239;p11"/>
          <p:cNvSpPr txBox="1"/>
          <p:nvPr>
            <p:ph idx="13" type="title"/>
          </p:nvPr>
        </p:nvSpPr>
        <p:spPr>
          <a:xfrm>
            <a:off x="1867799" y="3510334"/>
            <a:ext cx="3437625" cy="1442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 Means</a:t>
            </a:r>
            <a:br>
              <a:rPr lang="en-US"/>
            </a:br>
            <a:r>
              <a:rPr lang="en-US"/>
              <a:t>K Medoids</a:t>
            </a:r>
            <a:br>
              <a:rPr lang="en-US"/>
            </a:br>
            <a:r>
              <a:rPr lang="en-US"/>
              <a:t>Hierarchical Clustering</a:t>
            </a:r>
            <a:endParaRPr/>
          </a:p>
        </p:txBody>
      </p:sp>
      <p:sp>
        <p:nvSpPr>
          <p:cNvPr id="240" name="Google Shape;240;p11"/>
          <p:cNvSpPr txBox="1"/>
          <p:nvPr>
            <p:ph idx="14" type="title"/>
          </p:nvPr>
        </p:nvSpPr>
        <p:spPr>
          <a:xfrm>
            <a:off x="4686300" y="3075232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41" name="Google Shape;241;p11"/>
          <p:cNvSpPr txBox="1"/>
          <p:nvPr>
            <p:ph idx="15" type="title"/>
          </p:nvPr>
        </p:nvSpPr>
        <p:spPr>
          <a:xfrm>
            <a:off x="5513475" y="3075225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42" name="Google Shape;242;p11"/>
          <p:cNvSpPr txBox="1"/>
          <p:nvPr>
            <p:ph idx="16" type="title"/>
          </p:nvPr>
        </p:nvSpPr>
        <p:spPr>
          <a:xfrm>
            <a:off x="5513475" y="3510335"/>
            <a:ext cx="25899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Improvement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hierarchical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Expand K from 2 to 3 and more</a:t>
            </a:r>
            <a:endParaRPr/>
          </a:p>
        </p:txBody>
      </p:sp>
      <p:pic>
        <p:nvPicPr>
          <p:cNvPr id="459" name="Google Shape;4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60" y="1233896"/>
            <a:ext cx="4841866" cy="11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8"/>
          <p:cNvSpPr txBox="1"/>
          <p:nvPr/>
        </p:nvSpPr>
        <p:spPr>
          <a:xfrm>
            <a:off x="1555350" y="2568125"/>
            <a:ext cx="6315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co_applicant and loan type plays the most important role in hierarchical clustering when k expands from 2 to 3, which coincides with our observations. 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Sequentially, loan type helps the most splitting the cluster when k expands from 3 to 4, 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co_applicant again splits the cluster when k expands from 4 to 5, and applicant’s gender and race helps splitting the cluster when k expands from 5 to 6. 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Prediction of mortgage application</a:t>
            </a:r>
            <a:endParaRPr/>
          </a:p>
        </p:txBody>
      </p:sp>
      <p:sp>
        <p:nvSpPr>
          <p:cNvPr id="466" name="Google Shape;466;p39"/>
          <p:cNvSpPr txBox="1"/>
          <p:nvPr/>
        </p:nvSpPr>
        <p:spPr>
          <a:xfrm>
            <a:off x="621590" y="983509"/>
            <a:ext cx="74158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we predict the outcome of mortgage application by the characteristics of the applicant?</a:t>
            </a:r>
            <a:endParaRPr/>
          </a:p>
        </p:txBody>
      </p:sp>
      <p:pic>
        <p:nvPicPr>
          <p:cNvPr id="467" name="Google Shape;4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329" y="1378055"/>
            <a:ext cx="3259947" cy="163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29" y="3195666"/>
            <a:ext cx="3259947" cy="15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9"/>
          <p:cNvSpPr txBox="1"/>
          <p:nvPr/>
        </p:nvSpPr>
        <p:spPr>
          <a:xfrm>
            <a:off x="4058873" y="1378050"/>
            <a:ext cx="1261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i="0" lang="en-US" sz="25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K means</a:t>
            </a:r>
            <a:endParaRPr/>
          </a:p>
        </p:txBody>
      </p:sp>
      <p:sp>
        <p:nvSpPr>
          <p:cNvPr id="470" name="Google Shape;470;p39"/>
          <p:cNvSpPr txBox="1"/>
          <p:nvPr/>
        </p:nvSpPr>
        <p:spPr>
          <a:xfrm>
            <a:off x="4058882" y="3195666"/>
            <a:ext cx="1228725" cy="531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i="0" lang="en-US" sz="25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K medoids</a:t>
            </a:r>
            <a:endParaRPr/>
          </a:p>
        </p:txBody>
      </p:sp>
      <p:sp>
        <p:nvSpPr>
          <p:cNvPr id="471" name="Google Shape;471;p39"/>
          <p:cNvSpPr txBox="1"/>
          <p:nvPr/>
        </p:nvSpPr>
        <p:spPr>
          <a:xfrm>
            <a:off x="4096255" y="1793945"/>
            <a:ext cx="13805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58%</a:t>
            </a:r>
            <a:endParaRPr/>
          </a:p>
        </p:txBody>
      </p:sp>
      <p:sp>
        <p:nvSpPr>
          <p:cNvPr id="472" name="Google Shape;472;p39"/>
          <p:cNvSpPr txBox="1"/>
          <p:nvPr/>
        </p:nvSpPr>
        <p:spPr>
          <a:xfrm>
            <a:off x="4096255" y="3651425"/>
            <a:ext cx="13805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53%</a:t>
            </a:r>
            <a:endParaRPr/>
          </a:p>
        </p:txBody>
      </p:sp>
      <p:pic>
        <p:nvPicPr>
          <p:cNvPr id="473" name="Google Shape;47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6575" y="4257675"/>
            <a:ext cx="4887925" cy="7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9"/>
          <p:cNvSpPr txBox="1"/>
          <p:nvPr/>
        </p:nvSpPr>
        <p:spPr>
          <a:xfrm>
            <a:off x="6019325" y="31767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Hierarchical</a:t>
            </a:r>
            <a:r>
              <a:rPr b="1" lang="en-US"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 Clustering</a:t>
            </a:r>
            <a:endParaRPr/>
          </a:p>
        </p:txBody>
      </p:sp>
      <p:sp>
        <p:nvSpPr>
          <p:cNvPr id="475" name="Google Shape;475;p39"/>
          <p:cNvSpPr txBox="1"/>
          <p:nvPr/>
        </p:nvSpPr>
        <p:spPr>
          <a:xfrm>
            <a:off x="6019325" y="36052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Accuracy: 59%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 txBox="1"/>
          <p:nvPr>
            <p:ph type="title"/>
          </p:nvPr>
        </p:nvSpPr>
        <p:spPr>
          <a:xfrm>
            <a:off x="621590" y="12335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conclusion - summary</a:t>
            </a:r>
            <a:endParaRPr/>
          </a:p>
        </p:txBody>
      </p:sp>
      <p:sp>
        <p:nvSpPr>
          <p:cNvPr id="481" name="Google Shape;481;p40"/>
          <p:cNvSpPr txBox="1"/>
          <p:nvPr/>
        </p:nvSpPr>
        <p:spPr>
          <a:xfrm>
            <a:off x="621590" y="894867"/>
            <a:ext cx="79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t/>
            </a:r>
            <a:endParaRPr b="1" i="0" sz="25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2" name="Google Shape;482;p40"/>
          <p:cNvSpPr txBox="1"/>
          <p:nvPr/>
        </p:nvSpPr>
        <p:spPr>
          <a:xfrm>
            <a:off x="621594" y="696050"/>
            <a:ext cx="7157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1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partitioning methods - k means and k medoids</a:t>
            </a:r>
            <a:endParaRPr sz="1000"/>
          </a:p>
        </p:txBody>
      </p:sp>
      <p:sp>
        <p:nvSpPr>
          <p:cNvPr id="483" name="Google Shape;483;p40"/>
          <p:cNvSpPr txBox="1"/>
          <p:nvPr/>
        </p:nvSpPr>
        <p:spPr>
          <a:xfrm>
            <a:off x="621594" y="1936700"/>
            <a:ext cx="7157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lang="en-US" sz="21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hierarchical clustering</a:t>
            </a:r>
            <a:r>
              <a:rPr b="1" lang="en-US" sz="21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sz="1000"/>
          </a:p>
        </p:txBody>
      </p:sp>
      <p:sp>
        <p:nvSpPr>
          <p:cNvPr id="484" name="Google Shape;484;p40"/>
          <p:cNvSpPr txBox="1"/>
          <p:nvPr/>
        </p:nvSpPr>
        <p:spPr>
          <a:xfrm>
            <a:off x="800625" y="1016575"/>
            <a:ext cx="776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More significant differences in the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numeric variables 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between the clusters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Both K means and K medoids methods shows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l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ess population of city/town/area, less number of owner occupied units, L=less number of family of 1 to 4 units 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for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cluster 1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 and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more population of city/town/area, more number of owner occupied units, more number of family of 1 to 4 units 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for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cluster 2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.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85" name="Google Shape;485;p40"/>
          <p:cNvSpPr txBox="1"/>
          <p:nvPr/>
        </p:nvSpPr>
        <p:spPr>
          <a:xfrm>
            <a:off x="823425" y="2339375"/>
            <a:ext cx="772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More significant differences in the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categorical variables 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between the clusters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Hierarchical clustering shows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more racial diversity, more likely to be an investment loan, more cases not secured by a lien, more income/loan amount variation 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for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cluster 1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 and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less racial diversity, mostly white and hispanic, more likely to be a principal residence, more cases secured by a first lien or a second lien, less income/loan amount variation 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for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cluster 2.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486" name="Google Shape;486;p40"/>
          <p:cNvSpPr txBox="1"/>
          <p:nvPr/>
        </p:nvSpPr>
        <p:spPr>
          <a:xfrm>
            <a:off x="823425" y="3750575"/>
            <a:ext cx="772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co_applicant and loan type plays the </a:t>
            </a:r>
            <a:r>
              <a:rPr b="1" lang="en-US" sz="1200">
                <a:latin typeface="Bitter"/>
                <a:ea typeface="Bitter"/>
                <a:cs typeface="Bitter"/>
                <a:sym typeface="Bitter"/>
              </a:rPr>
              <a:t>most important role</a:t>
            </a: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 in hierarchical clustering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Bitter"/>
              <a:buChar char="●"/>
            </a:pPr>
            <a:r>
              <a:rPr lang="en-US" sz="1200">
                <a:latin typeface="Bitter"/>
                <a:ea typeface="Bitter"/>
                <a:cs typeface="Bitter"/>
                <a:sym typeface="Bitter"/>
              </a:rPr>
              <a:t>Hierarchical clustering shows </a:t>
            </a:r>
            <a:endParaRPr sz="12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Further research and improvement</a:t>
            </a:r>
            <a:endParaRPr/>
          </a:p>
        </p:txBody>
      </p:sp>
      <p:sp>
        <p:nvSpPr>
          <p:cNvPr id="492" name="Google Shape;492;p41"/>
          <p:cNvSpPr txBox="1"/>
          <p:nvPr/>
        </p:nvSpPr>
        <p:spPr>
          <a:xfrm>
            <a:off x="621590" y="894867"/>
            <a:ext cx="7900820" cy="572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improve your clustering analysis in future?</a:t>
            </a:r>
            <a:endParaRPr b="1" i="0" sz="25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3" name="Google Shape;493;p41"/>
          <p:cNvSpPr txBox="1"/>
          <p:nvPr/>
        </p:nvSpPr>
        <p:spPr>
          <a:xfrm>
            <a:off x="866275" y="1678400"/>
            <a:ext cx="7262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For the 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mortgage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 specialists, they probably look into qualitative </a:t>
            </a:r>
            <a:r>
              <a:rPr lang="en-US">
                <a:latin typeface="Bitter"/>
                <a:ea typeface="Bitter"/>
                <a:cs typeface="Bitter"/>
                <a:sym typeface="Bitter"/>
              </a:rPr>
              <a:t>criteria before evaluating the applicant’s ability to repay, such as loan type, principal residence, and other criteria such as gender, race. 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We could apply the hierarchical clustering until all qualitative variables are well-split, then apply partition clustering within each cluster. In this way, we might see different selection criteria for repayment ability for different types of mortgage.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The clustering classification was implemented with 2,000 sampled data because of resource issue. The randomness and small volume of data might have some impact on the quality of clusters.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Some variables, such as lien security, property type, are not </a:t>
            </a:r>
            <a:r>
              <a:rPr lang="en-US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  <a:t>balanced?</a:t>
            </a:r>
            <a:r>
              <a:rPr lang="en-US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. We can remove those variables for better clustering results. 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Qna</a:t>
            </a:r>
            <a:endParaRPr/>
          </a:p>
        </p:txBody>
      </p:sp>
      <p:sp>
        <p:nvSpPr>
          <p:cNvPr id="499" name="Google Shape;499;p42"/>
          <p:cNvSpPr txBox="1"/>
          <p:nvPr/>
        </p:nvSpPr>
        <p:spPr>
          <a:xfrm>
            <a:off x="621590" y="894867"/>
            <a:ext cx="79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t/>
            </a:r>
            <a:endParaRPr b="1" i="0" sz="2500" u="none" cap="none" strike="noStrik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00" name="Google Shape;5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700" y="1094617"/>
            <a:ext cx="2200108" cy="337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 amt="39000"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944125" y="382263"/>
            <a:ext cx="517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Problem define and objective</a:t>
            </a:r>
            <a:endParaRPr/>
          </a:p>
        </p:txBody>
      </p:sp>
      <p:sp>
        <p:nvSpPr>
          <p:cNvPr id="248" name="Google Shape;248;p12"/>
          <p:cNvSpPr txBox="1"/>
          <p:nvPr/>
        </p:nvSpPr>
        <p:spPr>
          <a:xfrm>
            <a:off x="800272" y="1025851"/>
            <a:ext cx="7209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 the research conducted by U.S. Department of Housing and Urban Development in 2016, Nevada state was the worst state for affordable housing in the United States.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record in the original data, there is information related to loan, the property characteristics, the applicant and lender demographics.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information (variables) are removed and modified to reduce irrelevant information for the classification analysis.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team implemented the classification analysis, including k-means, k-medoid, hierarchical and density-based clustering method, to find the characteristics of the consumers who applied for the mortgage in Nevada state.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Audience: Anyone interested in how various customer information affects mortgage applications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Our recommended audience for this  cluster analysis may specifically help lawmakers who need to identify patterns and bias or prejudice in mortgage approvals for 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Pre-processing</a:t>
            </a:r>
            <a:endParaRPr/>
          </a:p>
        </p:txBody>
      </p:sp>
      <p:sp>
        <p:nvSpPr>
          <p:cNvPr id="254" name="Google Shape;254;p13"/>
          <p:cNvSpPr txBox="1"/>
          <p:nvPr>
            <p:ph idx="3" type="title"/>
          </p:nvPr>
        </p:nvSpPr>
        <p:spPr>
          <a:xfrm>
            <a:off x="621590" y="1107334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original data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>
            <a:off x="621590" y="1639568"/>
            <a:ext cx="584326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original data contains 178,587 rows and 79 columns (variables)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5,201,754 Nulls and 796 Duplicates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detection is only conducted on the cleaned data set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621590" y="2499469"/>
            <a:ext cx="2589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i="0" lang="en-US" sz="25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Cleaned data</a:t>
            </a:r>
            <a:endParaRPr/>
          </a:p>
        </p:txBody>
      </p:sp>
      <p:sp>
        <p:nvSpPr>
          <p:cNvPr id="257" name="Google Shape;257;p13"/>
          <p:cNvSpPr txBox="1"/>
          <p:nvPr/>
        </p:nvSpPr>
        <p:spPr>
          <a:xfrm>
            <a:off x="621590" y="3040594"/>
            <a:ext cx="707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cleaned data contains 2,000 rows (Sampled) and 16 columns (variables)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Nulls and 0 Duplicates (Completed cases)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 Outliers detected by Mahalanobis Distance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/>
              <a:t>7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Outliers detected by Density-Based Spatial Clustering of Applications with Noise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overview</a:t>
            </a:r>
            <a:endParaRPr/>
          </a:p>
        </p:txBody>
      </p:sp>
      <p:pic>
        <p:nvPicPr>
          <p:cNvPr id="263" name="Google Shape;2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01" y="983500"/>
            <a:ext cx="7106427" cy="204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425" y="3024401"/>
            <a:ext cx="3940424" cy="21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Variable table</a:t>
            </a:r>
            <a:endParaRPr/>
          </a:p>
        </p:txBody>
      </p:sp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865" y="983509"/>
            <a:ext cx="5734269" cy="392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how many clusters?</a:t>
            </a:r>
            <a:endParaRPr/>
          </a:p>
        </p:txBody>
      </p:sp>
      <p:sp>
        <p:nvSpPr>
          <p:cNvPr id="276" name="Google Shape;276;p16"/>
          <p:cNvSpPr txBox="1"/>
          <p:nvPr/>
        </p:nvSpPr>
        <p:spPr>
          <a:xfrm>
            <a:off x="621601" y="1093000"/>
            <a:ext cx="1191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i="0" lang="en-US" sz="25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K means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4434740" y="1092988"/>
            <a:ext cx="1228725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i="0" lang="en-US" sz="25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K medoids</a:t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621590" y="1661884"/>
            <a:ext cx="1026235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1. Gower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4434740" y="1661884"/>
            <a:ext cx="1026235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1. Gower</a:t>
            </a:r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621590" y="2541430"/>
            <a:ext cx="1350086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i="0" lang="en-US" sz="18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2. Euclidean</a:t>
            </a:r>
            <a:endParaRPr/>
          </a:p>
        </p:txBody>
      </p:sp>
      <p:sp>
        <p:nvSpPr>
          <p:cNvPr id="281" name="Google Shape;281;p16"/>
          <p:cNvSpPr txBox="1"/>
          <p:nvPr/>
        </p:nvSpPr>
        <p:spPr>
          <a:xfrm>
            <a:off x="4456412" y="2550331"/>
            <a:ext cx="1350086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</a:pPr>
            <a:r>
              <a:rPr b="1" i="0" lang="en-US" sz="1800" u="none" cap="none" strike="noStrik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2. Euclidean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807667" y="2074738"/>
            <a:ext cx="119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 Score: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 Score: </a:t>
            </a:r>
            <a:r>
              <a:rPr lang="en-US"/>
              <a:t>2</a:t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807667" y="3016502"/>
            <a:ext cx="11913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 Score: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 Score: 2</a:t>
            </a:r>
            <a:endParaRPr/>
          </a:p>
        </p:txBody>
      </p:sp>
      <p:sp>
        <p:nvSpPr>
          <p:cNvPr id="284" name="Google Shape;284;p16"/>
          <p:cNvSpPr txBox="1"/>
          <p:nvPr/>
        </p:nvSpPr>
        <p:spPr>
          <a:xfrm>
            <a:off x="4648160" y="2085119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 Score: 5</a:t>
            </a:r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4648160" y="3016502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 Score: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Clustering analysis – k means (gd)</a:t>
            </a:r>
            <a:endParaRPr/>
          </a:p>
        </p:txBody>
      </p:sp>
      <p:pic>
        <p:nvPicPr>
          <p:cNvPr id="291" name="Google Shape;2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00" y="983500"/>
            <a:ext cx="4678000" cy="366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 txBox="1"/>
          <p:nvPr/>
        </p:nvSpPr>
        <p:spPr>
          <a:xfrm>
            <a:off x="1263600" y="4646850"/>
            <a:ext cx="6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●"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No significant difference can be seen from the </a:t>
            </a:r>
            <a:r>
              <a:rPr b="1" lang="en-US">
                <a:latin typeface="Bitter"/>
                <a:ea typeface="Bitter"/>
                <a:cs typeface="Bitter"/>
                <a:sym typeface="Bitter"/>
              </a:rPr>
              <a:t>gower distance model</a:t>
            </a:r>
            <a:endParaRPr b="1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293" name="Google Shape;2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1499" y="1036300"/>
            <a:ext cx="4372499" cy="36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ditionelle Deutsche Architektur by Slidesgo">
  <a:themeElements>
    <a:clrScheme name="Simple Light">
      <a:dk1>
        <a:srgbClr val="302320"/>
      </a:dk1>
      <a:lt1>
        <a:srgbClr val="FFFFFF"/>
      </a:lt1>
      <a:dk2>
        <a:srgbClr val="2E2345"/>
      </a:dk2>
      <a:lt2>
        <a:srgbClr val="EBE3CF"/>
      </a:lt2>
      <a:accent1>
        <a:srgbClr val="2E2345"/>
      </a:accent1>
      <a:accent2>
        <a:srgbClr val="524D60"/>
      </a:accent2>
      <a:accent3>
        <a:srgbClr val="A57569"/>
      </a:accent3>
      <a:accent4>
        <a:srgbClr val="D19B75"/>
      </a:accent4>
      <a:accent5>
        <a:srgbClr val="E4DBC4"/>
      </a:accent5>
      <a:accent6>
        <a:srgbClr val="F5F2EC"/>
      </a:accent6>
      <a:hlink>
        <a:srgbClr val="D19B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