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00266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04147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471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34250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74F40-D5A0-4F42-AA92-0362D19FC5B5}"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8356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C74F40-D5A0-4F42-AA92-0362D19FC5B5}"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67699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C74F40-D5A0-4F42-AA92-0362D19FC5B5}"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1056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C74F40-D5A0-4F42-AA92-0362D19FC5B5}"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0429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74F40-D5A0-4F42-AA92-0362D19FC5B5}"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50295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96441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8091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74F40-D5A0-4F42-AA92-0362D19FC5B5}" type="datetimeFigureOut">
              <a:rPr lang="en-IN" smtClean="0"/>
              <a:t>26-03-2024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ED29-D5A3-4D4F-86BE-EFE3B0E6F497}" type="slidenum">
              <a:rPr lang="en-IN" smtClean="0"/>
              <a:t>‹#›</a:t>
            </a:fld>
            <a:endParaRPr lang="en-IN"/>
          </a:p>
        </p:txBody>
      </p:sp>
    </p:spTree>
    <p:extLst>
      <p:ext uri="{BB962C8B-B14F-4D97-AF65-F5344CB8AC3E}">
        <p14:creationId xmlns:p14="http://schemas.microsoft.com/office/powerpoint/2010/main" val="22508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2800" b="1" dirty="0">
                <a:latin typeface="Times New Roman" panose="02020603050405020304" pitchFamily="18" charset="0"/>
                <a:cs typeface="Times New Roman" panose="02020603050405020304" pitchFamily="18" charset="0"/>
              </a:rPr>
              <a:t>FRAUD DETECTION IN FINANCIAL SERVICES</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USING </a:t>
            </a:r>
            <a:r>
              <a:rPr lang="en-IN" sz="2800" b="1" dirty="0">
                <a:latin typeface="Times New Roman" panose="02020603050405020304" pitchFamily="18" charset="0"/>
                <a:cs typeface="Times New Roman" panose="02020603050405020304" pitchFamily="18" charset="0"/>
              </a:rPr>
              <a:t>CONVOLUTIONAL NEURAL NETWORK</a:t>
            </a:r>
          </a:p>
        </p:txBody>
      </p:sp>
      <p:sp>
        <p:nvSpPr>
          <p:cNvPr id="3" name="Subtitle 2"/>
          <p:cNvSpPr>
            <a:spLocks noGrp="1"/>
          </p:cNvSpPr>
          <p:nvPr>
            <p:ph type="subTitle" idx="1"/>
          </p:nvPr>
        </p:nvSpPr>
        <p:spPr/>
        <p:txBody>
          <a:bodyPr>
            <a:normAutofit fontScale="77500" lnSpcReduction="20000"/>
          </a:bodyPr>
          <a:lstStyle/>
          <a:p>
            <a:pPr algn="l"/>
            <a:r>
              <a:rPr lang="en-US" dirty="0"/>
              <a:t>                                                                                      PRESENTED BY:</a:t>
            </a:r>
          </a:p>
          <a:p>
            <a:pPr algn="l"/>
            <a:r>
              <a:rPr lang="en-US" dirty="0"/>
              <a:t>                                                                                       Maria Leo </a:t>
            </a:r>
            <a:r>
              <a:rPr lang="en-US" dirty="0" err="1"/>
              <a:t>Meshan</a:t>
            </a:r>
            <a:r>
              <a:rPr lang="en-US" dirty="0"/>
              <a:t> M</a:t>
            </a:r>
          </a:p>
          <a:p>
            <a:pPr algn="l"/>
            <a:r>
              <a:rPr lang="en-US" dirty="0"/>
              <a:t>                                                                                       III YEAR,KVCET</a:t>
            </a:r>
            <a:r>
              <a:rPr lang="en-IN" dirty="0"/>
              <a:t>,ADS</a:t>
            </a:r>
          </a:p>
          <a:p>
            <a:pPr algn="l"/>
            <a:r>
              <a:rPr lang="en-US" dirty="0"/>
              <a:t>                                                                                       NM ID:au421221243023</a:t>
            </a:r>
          </a:p>
          <a:p>
            <a:pPr algn="l"/>
            <a:r>
              <a:rPr lang="en-US" dirty="0"/>
              <a:t>                                                                                       Gmail id:leoshan1212@gmail.com</a:t>
            </a:r>
          </a:p>
          <a:p>
            <a:endParaRPr lang="en-US" dirty="0"/>
          </a:p>
        </p:txBody>
      </p:sp>
    </p:spTree>
    <p:extLst>
      <p:ext uri="{BB962C8B-B14F-4D97-AF65-F5344CB8AC3E}">
        <p14:creationId xmlns:p14="http://schemas.microsoft.com/office/powerpoint/2010/main" val="15846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a:t>In conclusion, the integration of profile attributes, textual features, and network characteristics into our fraud detection system enables a comprehensive analysis of user behavior on online platforms. Leveraging Convolutional Neural Networks (CNNs), </a:t>
            </a:r>
          </a:p>
          <a:p>
            <a:pPr algn="just"/>
            <a:r>
              <a:rPr lang="en-US" dirty="0"/>
              <a:t>we successfully extracted meaningful features from both text and visuals, enhancing the system's ability to identify fake accounts. By deploying this model into our detection system, we ensure scalability, reliability, and continuous improvement, </a:t>
            </a:r>
          </a:p>
          <a:p>
            <a:pPr algn="just"/>
            <a:r>
              <a:rPr lang="en-US" dirty="0"/>
              <a:t>thereby bolstering our defenses against emerging threats in online platforms. Moving forward, ongoing updates and enhancements will be vital to maintaining the system's effectiveness in combating fraudulent activities and preserving the integrity of online communities.</a:t>
            </a:r>
            <a:endParaRPr lang="en-IN" dirty="0"/>
          </a:p>
        </p:txBody>
      </p:sp>
    </p:spTree>
    <p:extLst>
      <p:ext uri="{BB962C8B-B14F-4D97-AF65-F5344CB8AC3E}">
        <p14:creationId xmlns:p14="http://schemas.microsoft.com/office/powerpoint/2010/main" val="264353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40" y="325121"/>
            <a:ext cx="10551160" cy="1365568"/>
          </a:xfrm>
        </p:spPr>
        <p:txBody>
          <a:bodyPr>
            <a:normAutofit/>
          </a:bodyPr>
          <a:lstStyle/>
          <a:p>
            <a:r>
              <a:rPr lang="en-US" sz="3200" b="1" dirty="0">
                <a:latin typeface="Times New Roman" panose="02020603050405020304" pitchFamily="18" charset="0"/>
                <a:cs typeface="Times New Roman" panose="02020603050405020304" pitchFamily="18" charset="0"/>
              </a:rPr>
              <a:t>Future works: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3760" y="1424408"/>
            <a:ext cx="10515600" cy="4351338"/>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Advanced AI Techniques:</a:t>
            </a:r>
          </a:p>
          <a:p>
            <a:pPr marL="0" indent="0">
              <a:buNone/>
            </a:pPr>
            <a:r>
              <a:rPr lang="en-IN" dirty="0">
                <a:latin typeface="Times New Roman" panose="02020603050405020304" pitchFamily="18" charset="0"/>
                <a:cs typeface="Times New Roman" panose="02020603050405020304" pitchFamily="18" charset="0"/>
              </a:rPr>
              <a:t>Utilize state-of-the-art machine learning models with </a:t>
            </a:r>
            <a:r>
              <a:rPr lang="en-IN" dirty="0" err="1">
                <a:latin typeface="Times New Roman" panose="02020603050405020304" pitchFamily="18" charset="0"/>
                <a:cs typeface="Times New Roman" panose="02020603050405020304" pitchFamily="18" charset="0"/>
              </a:rPr>
              <a:t>behavioral</a:t>
            </a:r>
            <a:r>
              <a:rPr lang="en-IN" dirty="0">
                <a:latin typeface="Times New Roman" panose="02020603050405020304" pitchFamily="18" charset="0"/>
                <a:cs typeface="Times New Roman" panose="02020603050405020304" pitchFamily="18" charset="0"/>
              </a:rPr>
              <a:t> analysis to swiftly detect anomalies, enhancing fraud detection accuracy. Implement multimodal authentication (voice, facial, biometric) for robust identity verification, and leverage blockchain for decentralized, trustworthy identity validation, ensuring secure online interactions.</a:t>
            </a:r>
          </a:p>
        </p:txBody>
      </p:sp>
    </p:spTree>
    <p:extLst>
      <p:ext uri="{BB962C8B-B14F-4D97-AF65-F5344CB8AC3E}">
        <p14:creationId xmlns:p14="http://schemas.microsoft.com/office/powerpoint/2010/main" val="298037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Data </a:t>
            </a:r>
            <a:r>
              <a:rPr lang="en-US" dirty="0" err="1"/>
              <a:t>set:https</a:t>
            </a:r>
            <a:r>
              <a:rPr lang="en-US" dirty="0"/>
              <a:t>://www.kaggle.com/datasets/fraud detection </a:t>
            </a:r>
          </a:p>
          <a:p>
            <a:r>
              <a:rPr lang="en-US" dirty="0"/>
              <a:t>Libraries(</a:t>
            </a:r>
            <a:r>
              <a:rPr lang="en-US" dirty="0" err="1"/>
              <a:t>pandas,numpy</a:t>
            </a:r>
            <a:r>
              <a:rPr lang="en-US" dirty="0"/>
              <a:t> </a:t>
            </a:r>
            <a:r>
              <a:rPr lang="en-US" dirty="0" err="1"/>
              <a:t>etc</a:t>
            </a:r>
            <a:r>
              <a:rPr lang="en-US" dirty="0"/>
              <a:t>….)</a:t>
            </a:r>
          </a:p>
          <a:p>
            <a:r>
              <a:rPr lang="en-US" dirty="0" err="1"/>
              <a:t>Github:https</a:t>
            </a:r>
            <a:r>
              <a:rPr lang="en-US" dirty="0"/>
              <a:t>://www.github.com/Fraud Detection</a:t>
            </a:r>
          </a:p>
          <a:p>
            <a:endParaRPr lang="en-IN" dirty="0"/>
          </a:p>
        </p:txBody>
      </p:sp>
    </p:spTree>
    <p:extLst>
      <p:ext uri="{BB962C8B-B14F-4D97-AF65-F5344CB8AC3E}">
        <p14:creationId xmlns:p14="http://schemas.microsoft.com/office/powerpoint/2010/main" val="1398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291"/>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1"/>
            <a:ext cx="10955694" cy="4820898"/>
          </a:xfrm>
        </p:spPr>
        <p:txBody>
          <a:bodyPr>
            <a:normAutofit/>
          </a:bodyPr>
          <a:lstStyle/>
          <a:p>
            <a:pPr algn="just"/>
            <a:br>
              <a:rPr lang="en-US" dirty="0"/>
            </a:br>
            <a:r>
              <a:rPr lang="en-US" b="0" i="0" dirty="0">
                <a:solidFill>
                  <a:srgbClr val="0D0D0D"/>
                </a:solidFill>
                <a:effectLst/>
                <a:latin typeface="Söhne"/>
              </a:rPr>
              <a:t>"Develop an automated fraud detection system for financial services to accurately identify and prevent fraudulent activities within transactions. The system must employ advanced machine learning algorithms to analyze patterns, anomalies, and suspicious behavior in real-time data streams. It should efficiently differentiate between legitimate and fraudulent transactions, flagging potential risks for further investigation. The solution must prioritize speed, accuracy, and scalability, ensuring minimal disruption to genuine transactions while effectively safeguarding against fraudulent activities. Additionally, it should include robust reporting mechanisms to provide insights into detected fraud patterns and enhance proactive fraud prevention measures."</a:t>
            </a:r>
            <a:endParaRPr lang="en-IN" dirty="0"/>
          </a:p>
        </p:txBody>
      </p:sp>
    </p:spTree>
    <p:extLst>
      <p:ext uri="{BB962C8B-B14F-4D97-AF65-F5344CB8AC3E}">
        <p14:creationId xmlns:p14="http://schemas.microsoft.com/office/powerpoint/2010/main" val="268260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Why we use CNN for</a:t>
            </a:r>
            <a:r>
              <a:rPr lang="en-US" sz="2800" b="1" dirty="0">
                <a:latin typeface="Times New Roman" panose="02020603050405020304" pitchFamily="18" charset="0"/>
                <a:cs typeface="Times New Roman" panose="02020603050405020304" pitchFamily="18" charset="0"/>
              </a:rPr>
              <a:t> </a:t>
            </a:r>
            <a:r>
              <a:rPr lang="en-IN" sz="1800" b="1" i="0" dirty="0">
                <a:solidFill>
                  <a:srgbClr val="0D0D0D"/>
                </a:solidFill>
                <a:effectLst/>
                <a:latin typeface="Times New Roman" panose="02020603050405020304" pitchFamily="18" charset="0"/>
                <a:cs typeface="Times New Roman" panose="02020603050405020304" pitchFamily="18" charset="0"/>
              </a:rPr>
              <a:t>FRAUD DETECTION IN FINANCIAL SERVICES </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l"/>
            <a:r>
              <a:rPr lang="en-US" b="0" i="0" dirty="0">
                <a:solidFill>
                  <a:srgbClr val="0D0D0D"/>
                </a:solidFill>
                <a:effectLst/>
                <a:latin typeface="Söhne"/>
              </a:rPr>
              <a:t>Convolutional Neural Networks (CNNs) are utilized in fraud detection within financial services due to their efficacy in handling structured and unstructured data. CNNs excel at feature extraction, enabling them to identify intricate patterns and anomalies within transactional data, such as fraudulent behaviors or unusual spending patterns. Their ability to automatically learn hierarchical representations from raw data makes them well-suited for detecting fraudulent activities across various transaction types. </a:t>
            </a:r>
          </a:p>
          <a:p>
            <a:pPr algn="l"/>
            <a:r>
              <a:rPr lang="en-US" b="0" i="0" dirty="0">
                <a:solidFill>
                  <a:srgbClr val="0D0D0D"/>
                </a:solidFill>
                <a:effectLst/>
                <a:latin typeface="Söhne"/>
              </a:rPr>
              <a:t>Additionally, CNNs offer scalability and efficiency, allowing for real-time analysis of large volumes of financial data streams. By leveraging CNNs, financial institutions can enhance their fraud detection capabilities, reducing losses and preserving trust in the system.</a:t>
            </a:r>
          </a:p>
        </p:txBody>
      </p:sp>
    </p:spTree>
    <p:extLst>
      <p:ext uri="{BB962C8B-B14F-4D97-AF65-F5344CB8AC3E}">
        <p14:creationId xmlns:p14="http://schemas.microsoft.com/office/powerpoint/2010/main" val="23434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PROPOSED SYSTEM</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38200" y="1761173"/>
            <a:ext cx="2418080" cy="72136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endParaRPr lang="en-IN" dirty="0"/>
          </a:p>
        </p:txBody>
      </p:sp>
      <p:sp>
        <p:nvSpPr>
          <p:cNvPr id="5" name="Rectangle 4"/>
          <p:cNvSpPr/>
          <p:nvPr/>
        </p:nvSpPr>
        <p:spPr>
          <a:xfrm>
            <a:off x="4886960" y="1825625"/>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necessary functions</a:t>
            </a:r>
            <a:endParaRPr lang="en-IN" dirty="0"/>
          </a:p>
        </p:txBody>
      </p:sp>
      <p:sp>
        <p:nvSpPr>
          <p:cNvPr id="6" name="Rectangle 5"/>
          <p:cNvSpPr/>
          <p:nvPr/>
        </p:nvSpPr>
        <p:spPr>
          <a:xfrm>
            <a:off x="8935720" y="1825625"/>
            <a:ext cx="2418080" cy="72136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en-IN" dirty="0"/>
          </a:p>
        </p:txBody>
      </p:sp>
      <p:sp>
        <p:nvSpPr>
          <p:cNvPr id="7" name="Rectangle 6"/>
          <p:cNvSpPr/>
          <p:nvPr/>
        </p:nvSpPr>
        <p:spPr>
          <a:xfrm>
            <a:off x="8935720" y="3640614"/>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endParaRPr lang="en-IN" dirty="0"/>
          </a:p>
        </p:txBody>
      </p:sp>
      <p:sp>
        <p:nvSpPr>
          <p:cNvPr id="8" name="Rectangle 7"/>
          <p:cNvSpPr/>
          <p:nvPr/>
        </p:nvSpPr>
        <p:spPr>
          <a:xfrm>
            <a:off x="4886960" y="3738880"/>
            <a:ext cx="2418080" cy="72136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of Data</a:t>
            </a:r>
            <a:endParaRPr lang="en-IN" dirty="0"/>
          </a:p>
        </p:txBody>
      </p:sp>
      <p:sp>
        <p:nvSpPr>
          <p:cNvPr id="9" name="Rectangle 8"/>
          <p:cNvSpPr/>
          <p:nvPr/>
        </p:nvSpPr>
        <p:spPr>
          <a:xfrm>
            <a:off x="838200" y="3890646"/>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10" name="Rectangle 9"/>
          <p:cNvSpPr/>
          <p:nvPr/>
        </p:nvSpPr>
        <p:spPr>
          <a:xfrm>
            <a:off x="838200" y="5455603"/>
            <a:ext cx="2418080" cy="72136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the model</a:t>
            </a:r>
            <a:endParaRPr lang="en-IN" dirty="0"/>
          </a:p>
        </p:txBody>
      </p:sp>
      <p:sp>
        <p:nvSpPr>
          <p:cNvPr id="11" name="Rectangle 10"/>
          <p:cNvSpPr/>
          <p:nvPr/>
        </p:nvSpPr>
        <p:spPr>
          <a:xfrm>
            <a:off x="4886960" y="5455603"/>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the model</a:t>
            </a:r>
            <a:endParaRPr lang="en-IN" dirty="0"/>
          </a:p>
        </p:txBody>
      </p:sp>
      <p:sp>
        <p:nvSpPr>
          <p:cNvPr id="12" name="Rectangle 11"/>
          <p:cNvSpPr/>
          <p:nvPr/>
        </p:nvSpPr>
        <p:spPr>
          <a:xfrm>
            <a:off x="8935720" y="5354320"/>
            <a:ext cx="2418080" cy="72136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of the model</a:t>
            </a:r>
            <a:endParaRPr lang="en-IN" dirty="0"/>
          </a:p>
        </p:txBody>
      </p:sp>
      <p:sp>
        <p:nvSpPr>
          <p:cNvPr id="13" name="Right Arrow 12"/>
          <p:cNvSpPr/>
          <p:nvPr/>
        </p:nvSpPr>
        <p:spPr>
          <a:xfrm>
            <a:off x="3256280" y="200961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305040" y="208025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3256280" y="5652135"/>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305040" y="5608398"/>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3256280" y="400129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0800000">
            <a:off x="7305040" y="399124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ight Arrow 19"/>
          <p:cNvSpPr/>
          <p:nvPr/>
        </p:nvSpPr>
        <p:spPr>
          <a:xfrm rot="5400000">
            <a:off x="9633703" y="2961920"/>
            <a:ext cx="1083151" cy="2742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265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SYSTEM APPROACH</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SYSTEM REQUIREMENTS:</a:t>
            </a:r>
          </a:p>
          <a:p>
            <a:endParaRPr lang="en-US" dirty="0"/>
          </a:p>
          <a:p>
            <a:r>
              <a:rPr lang="en-US" dirty="0"/>
              <a:t> HARDWARE: Laptop i3 processor with 8gb ram,keyboard,mouse</a:t>
            </a:r>
          </a:p>
          <a:p>
            <a:endParaRPr lang="en-US" dirty="0"/>
          </a:p>
          <a:p>
            <a:r>
              <a:rPr lang="en-US" dirty="0"/>
              <a:t>Software:Anaconda (Jupyter Notebook)</a:t>
            </a:r>
            <a:endParaRPr lang="en-IN" dirty="0"/>
          </a:p>
        </p:txBody>
      </p:sp>
    </p:spTree>
    <p:extLst>
      <p:ext uri="{BB962C8B-B14F-4D97-AF65-F5344CB8AC3E}">
        <p14:creationId xmlns:p14="http://schemas.microsoft.com/office/powerpoint/2010/main" val="129726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5849"/>
            <a:ext cx="10845800" cy="3961130"/>
          </a:xfrm>
        </p:spPr>
        <p:txBody>
          <a:bodyPr>
            <a:normAutofit/>
          </a:bodyPr>
          <a:lstStyle/>
          <a:p>
            <a:r>
              <a:rPr lang="en-US" sz="2800" b="1" dirty="0">
                <a:latin typeface="Times New Roman" panose="02020603050405020304" pitchFamily="18" charset="0"/>
                <a:cs typeface="Times New Roman" panose="02020603050405020304" pitchFamily="18" charset="0"/>
              </a:rPr>
              <a:t>Problem Formulation:</a:t>
            </a:r>
            <a:endParaRPr lang="en-IN" sz="2800" dirty="0"/>
          </a:p>
        </p:txBody>
      </p:sp>
      <p:sp>
        <p:nvSpPr>
          <p:cNvPr id="3" name="Content Placeholder 2"/>
          <p:cNvSpPr>
            <a:spLocks noGrp="1"/>
          </p:cNvSpPr>
          <p:nvPr>
            <p:ph idx="1"/>
          </p:nvPr>
        </p:nvSpPr>
        <p:spPr>
          <a:xfrm>
            <a:off x="855303" y="2139302"/>
            <a:ext cx="11226282" cy="4347238"/>
          </a:xfrm>
        </p:spPr>
        <p:txBody>
          <a:bodyPr>
            <a:normAutofit/>
          </a:bodyPr>
          <a:lstStyle/>
          <a:p>
            <a:pPr marL="0" indent="0">
              <a:buNone/>
            </a:pPr>
            <a:r>
              <a:rPr lang="en-US" sz="1900" b="1" i="0" dirty="0">
                <a:solidFill>
                  <a:srgbClr val="0D0D0D"/>
                </a:solidFill>
                <a:effectLst/>
                <a:latin typeface="Times New Roman" panose="02020603050405020304" pitchFamily="18" charset="0"/>
                <a:cs typeface="Times New Roman" panose="02020603050405020304" pitchFamily="18" charset="0"/>
              </a:rPr>
              <a:t>Dataset Collection:</a:t>
            </a:r>
          </a:p>
          <a:p>
            <a:pPr marL="0" indent="0">
              <a:buNone/>
            </a:pPr>
            <a:r>
              <a:rPr lang="en-US" sz="1900" b="0" i="0" dirty="0">
                <a:solidFill>
                  <a:srgbClr val="0D0D0D"/>
                </a:solidFill>
                <a:effectLst/>
                <a:latin typeface="Times New Roman" panose="02020603050405020304" pitchFamily="18" charset="0"/>
                <a:cs typeface="Times New Roman" panose="02020603050405020304" pitchFamily="18" charset="0"/>
              </a:rPr>
              <a:t> Collect user profiles, posts, and interactions from online platforms.</a:t>
            </a:r>
          </a:p>
          <a:p>
            <a:pPr marL="0" indent="0">
              <a:buNone/>
            </a:pPr>
            <a:r>
              <a:rPr lang="en-US" sz="1900" b="1" i="0" dirty="0">
                <a:solidFill>
                  <a:srgbClr val="0D0D0D"/>
                </a:solidFill>
                <a:effectLst/>
                <a:latin typeface="Times New Roman" panose="02020603050405020304" pitchFamily="18" charset="0"/>
                <a:cs typeface="Times New Roman" panose="02020603050405020304" pitchFamily="18" charset="0"/>
              </a:rPr>
              <a:t>Exploratory Data Analysis (EDA): </a:t>
            </a:r>
          </a:p>
          <a:p>
            <a:pPr marL="0" indent="0">
              <a:buNone/>
            </a:pPr>
            <a:r>
              <a:rPr lang="en-US" sz="1900" b="0" i="0" dirty="0">
                <a:solidFill>
                  <a:srgbClr val="0D0D0D"/>
                </a:solidFill>
                <a:effectLst/>
                <a:latin typeface="Times New Roman" panose="02020603050405020304" pitchFamily="18" charset="0"/>
                <a:cs typeface="Times New Roman" panose="02020603050405020304" pitchFamily="18" charset="0"/>
              </a:rPr>
              <a:t>Analyze data for distributions, correlations, and anomalies. </a:t>
            </a:r>
          </a:p>
          <a:p>
            <a:pPr marL="0" indent="0">
              <a:buNone/>
            </a:pPr>
            <a:r>
              <a:rPr lang="en-US" sz="1900" b="1" i="0" dirty="0">
                <a:solidFill>
                  <a:srgbClr val="0D0D0D"/>
                </a:solidFill>
                <a:effectLst/>
                <a:latin typeface="Times New Roman" panose="02020603050405020304" pitchFamily="18" charset="0"/>
                <a:cs typeface="Times New Roman" panose="02020603050405020304" pitchFamily="18" charset="0"/>
              </a:rPr>
              <a:t>Algorithm Selection &amp; Implementation: </a:t>
            </a:r>
          </a:p>
          <a:p>
            <a:pPr marL="0" indent="0">
              <a:buNone/>
            </a:pPr>
            <a:r>
              <a:rPr lang="en-US" sz="1900" b="0" i="0" dirty="0">
                <a:solidFill>
                  <a:srgbClr val="0D0D0D"/>
                </a:solidFill>
                <a:effectLst/>
                <a:latin typeface="Times New Roman" panose="02020603050405020304" pitchFamily="18" charset="0"/>
                <a:cs typeface="Times New Roman" panose="02020603050405020304" pitchFamily="18" charset="0"/>
              </a:rPr>
              <a:t>Use Convolutional Neural Networks (CNNs) to extract features from text and visuals. Train CNNs on labeled data, validate with metrics like accuracy and precision, and evaluate their effectiveness. </a:t>
            </a:r>
          </a:p>
          <a:p>
            <a:pPr marL="0" indent="0">
              <a:buNone/>
            </a:pPr>
            <a:r>
              <a:rPr lang="en-US" sz="1900" b="1" i="0" dirty="0">
                <a:solidFill>
                  <a:srgbClr val="0D0D0D"/>
                </a:solidFill>
                <a:effectLst/>
                <a:latin typeface="Times New Roman" panose="02020603050405020304" pitchFamily="18" charset="0"/>
                <a:cs typeface="Times New Roman" panose="02020603050405020304" pitchFamily="18" charset="0"/>
              </a:rPr>
              <a:t>Deployment: </a:t>
            </a:r>
          </a:p>
          <a:p>
            <a:pPr marL="0" indent="0">
              <a:buNone/>
            </a:pPr>
            <a:r>
              <a:rPr lang="en-US" sz="1900" b="0" i="0" dirty="0">
                <a:solidFill>
                  <a:srgbClr val="0D0D0D"/>
                </a:solidFill>
                <a:effectLst/>
                <a:latin typeface="Times New Roman" panose="02020603050405020304" pitchFamily="18" charset="0"/>
                <a:cs typeface="Times New Roman" panose="02020603050405020304" pitchFamily="18" charset="0"/>
              </a:rPr>
              <a:t>Integrate the trained model into the fake account detection system, ensuring scalability, reliability, and continuous improvement mechanisms for ongoing updates and enhancements.</a:t>
            </a:r>
            <a:endParaRPr lang="en-US" sz="1900" dirty="0">
              <a:latin typeface="Times New Roman" panose="02020603050405020304" pitchFamily="18" charset="0"/>
              <a:cs typeface="Times New Roman" panose="02020603050405020304" pitchFamily="18" charset="0"/>
            </a:endParaRPr>
          </a:p>
          <a:p>
            <a:endParaRPr lang="en-IN" dirty="0"/>
          </a:p>
        </p:txBody>
      </p:sp>
      <p:sp>
        <p:nvSpPr>
          <p:cNvPr id="8" name="Rectangle 5">
            <a:extLst>
              <a:ext uri="{FF2B5EF4-FFF2-40B4-BE49-F238E27FC236}">
                <a16:creationId xmlns:a16="http://schemas.microsoft.com/office/drawing/2014/main" id="{39EBCEEC-BE7C-58C9-F1CD-0E77C76C2015}"/>
              </a:ext>
            </a:extLst>
          </p:cNvPr>
          <p:cNvSpPr>
            <a:spLocks noChangeArrowheads="1"/>
          </p:cNvSpPr>
          <p:nvPr/>
        </p:nvSpPr>
        <p:spPr bwMode="auto">
          <a:xfrm>
            <a:off x="838200" y="782559"/>
            <a:ext cx="1067629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dirty="0"/>
            </a:br>
            <a:r>
              <a:rPr lang="en-US" b="0" i="0" dirty="0">
                <a:solidFill>
                  <a:srgbClr val="0D0D0D"/>
                </a:solidFill>
                <a:effectLst/>
                <a:latin typeface="Söhne"/>
              </a:rPr>
              <a:t>"</a:t>
            </a:r>
            <a:r>
              <a:rPr lang="en-US" b="0" i="0" dirty="0">
                <a:solidFill>
                  <a:srgbClr val="0D0D0D"/>
                </a:solidFill>
                <a:effectLst/>
                <a:latin typeface="Times New Roman" panose="02020603050405020304" pitchFamily="18" charset="0"/>
                <a:cs typeface="Times New Roman" panose="02020603050405020304" pitchFamily="18" charset="0"/>
              </a:rPr>
              <a:t>Develop an efficient fraud detection system for financial services using Convolutional Neural Networks (CNNs) to analyze transactional data. The system should accurately identify anomalies and suspicious behaviors in real-time streams, ensuring minimal disruption to legitimate transactions while effectively mitigating fraudulent activities."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87CBF3FA-5CE8-51CB-7EC2-09FD61B964F2}"/>
              </a:ext>
            </a:extLst>
          </p:cNvPr>
          <p:cNvSpPr>
            <a:spLocks noChangeArrowheads="1"/>
          </p:cNvSpPr>
          <p:nvPr/>
        </p:nvSpPr>
        <p:spPr bwMode="auto">
          <a:xfrm>
            <a:off x="0" y="0"/>
            <a:ext cx="3651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73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838200" y="528320"/>
            <a:ext cx="10515600" cy="5648643"/>
          </a:xfrm>
        </p:spPr>
        <p:txBody>
          <a:bodyPr>
            <a:normAutofit fontScale="92500" lnSpcReduction="20000"/>
          </a:bodyPr>
          <a:lstStyle/>
          <a:p>
            <a:endParaRPr lang="en-US" dirty="0"/>
          </a:p>
          <a:p>
            <a:pPr marL="0" indent="0" algn="l">
              <a:buNone/>
            </a:pPr>
            <a:r>
              <a:rPr lang="en-US" b="1" i="0" dirty="0">
                <a:solidFill>
                  <a:srgbClr val="0D0D0D"/>
                </a:solidFill>
                <a:effectLst/>
                <a:latin typeface="Times New Roman" panose="02020603050405020304" pitchFamily="18" charset="0"/>
                <a:cs typeface="Times New Roman" panose="02020603050405020304" pitchFamily="18" charset="0"/>
              </a:rPr>
              <a:t>Features for Training: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Profile Attributes: </a:t>
            </a:r>
            <a:r>
              <a:rPr lang="en-US" b="0" i="0" dirty="0">
                <a:solidFill>
                  <a:srgbClr val="0D0D0D"/>
                </a:solidFill>
                <a:effectLst/>
                <a:latin typeface="Times New Roman" panose="02020603050405020304" pitchFamily="18" charset="0"/>
                <a:cs typeface="Times New Roman" panose="02020603050405020304" pitchFamily="18" charset="0"/>
              </a:rPr>
              <a:t>Profile picture quality, account creation date, profile completeness, and posting frequency.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Textual Features: </a:t>
            </a:r>
            <a:r>
              <a:rPr lang="en-US" b="0" i="0" dirty="0">
                <a:solidFill>
                  <a:srgbClr val="0D0D0D"/>
                </a:solidFill>
                <a:effectLst/>
                <a:latin typeface="Times New Roman" panose="02020603050405020304" pitchFamily="18" charset="0"/>
                <a:cs typeface="Times New Roman" panose="02020603050405020304" pitchFamily="18" charset="0"/>
              </a:rPr>
              <a:t>User bios, posts, and comments analyzed for sentiment, vocabulary richness, and linguistic patterns.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Network Features: </a:t>
            </a:r>
            <a:r>
              <a:rPr lang="en-US" b="0" i="0" dirty="0">
                <a:solidFill>
                  <a:srgbClr val="0D0D0D"/>
                </a:solidFill>
                <a:effectLst/>
                <a:latin typeface="Times New Roman" panose="02020603050405020304" pitchFamily="18" charset="0"/>
                <a:cs typeface="Times New Roman" panose="02020603050405020304" pitchFamily="18" charset="0"/>
              </a:rPr>
              <a:t>Number of friends/followers, interaction patterns, and network centrality measures.</a:t>
            </a:r>
          </a:p>
          <a:p>
            <a:pPr algn="l">
              <a:buFont typeface="Arial" panose="020B0604020202020204" pitchFamily="34" charset="0"/>
              <a:buChar char="•"/>
            </a:pPr>
            <a:endParaRPr lang="en-US"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Training Hyperparameters Used:</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Epochs: 20</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Batch size: 64</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Model Evaluation (Accuracy): 84%</a:t>
            </a:r>
          </a:p>
        </p:txBody>
      </p:sp>
    </p:spTree>
    <p:extLst>
      <p:ext uri="{BB962C8B-B14F-4D97-AF65-F5344CB8AC3E}">
        <p14:creationId xmlns:p14="http://schemas.microsoft.com/office/powerpoint/2010/main" val="19498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762000" y="548640"/>
            <a:ext cx="10591800" cy="5628323"/>
          </a:xfrm>
        </p:spPr>
        <p:txBody>
          <a:bodyPr>
            <a:normAutofit fontScale="92500" lnSpcReduction="20000"/>
          </a:bodyPr>
          <a:lstStyle/>
          <a:p>
            <a:pPr marL="0" indent="0" algn="l">
              <a:buNone/>
            </a:pPr>
            <a:r>
              <a:rPr lang="en-US" b="1" i="0" dirty="0">
                <a:solidFill>
                  <a:srgbClr val="0D0D0D"/>
                </a:solidFill>
                <a:effectLst/>
                <a:latin typeface="Times New Roman" panose="02020603050405020304" pitchFamily="18" charset="0"/>
                <a:cs typeface="Times New Roman" panose="02020603050405020304" pitchFamily="18" charset="0"/>
              </a:rPr>
              <a:t>Data Preprocessing: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Handle missing values</a:t>
            </a:r>
            <a:r>
              <a:rPr lang="en-US" b="0" i="0" dirty="0">
                <a:solidFill>
                  <a:srgbClr val="0D0D0D"/>
                </a:solidFill>
                <a:effectLst/>
                <a:latin typeface="Times New Roman" panose="02020603050405020304" pitchFamily="18" charset="0"/>
                <a:cs typeface="Times New Roman" panose="02020603050405020304" pitchFamily="18" charset="0"/>
              </a:rPr>
              <a:t>: </a:t>
            </a:r>
            <a:r>
              <a:rPr lang="en-US" i="0" dirty="0">
                <a:solidFill>
                  <a:srgbClr val="0D0D0D"/>
                </a:solidFill>
                <a:effectLst/>
                <a:latin typeface="Times New Roman" panose="02020603050405020304" pitchFamily="18" charset="0"/>
                <a:cs typeface="Times New Roman" panose="02020603050405020304" pitchFamily="18" charset="0"/>
              </a:rPr>
              <a:t>Impute missing values or remove incomplete records.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Scale features: </a:t>
            </a:r>
            <a:r>
              <a:rPr lang="en-US" b="0" i="0" dirty="0">
                <a:solidFill>
                  <a:srgbClr val="0D0D0D"/>
                </a:solidFill>
                <a:effectLst/>
                <a:latin typeface="Times New Roman" panose="02020603050405020304" pitchFamily="18" charset="0"/>
                <a:cs typeface="Times New Roman" panose="02020603050405020304" pitchFamily="18" charset="0"/>
              </a:rPr>
              <a:t>Normalize numerical features to ensure uniformity in scale.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Encode categorical variables: </a:t>
            </a:r>
            <a:r>
              <a:rPr lang="en-US" b="0" i="0" dirty="0">
                <a:solidFill>
                  <a:srgbClr val="0D0D0D"/>
                </a:solidFill>
                <a:effectLst/>
                <a:latin typeface="Times New Roman" panose="02020603050405020304" pitchFamily="18" charset="0"/>
                <a:cs typeface="Times New Roman" panose="02020603050405020304" pitchFamily="18" charset="0"/>
              </a:rPr>
              <a:t>Convert categorical attributes (if any) into numerical representations using techniques like one-hot encoding.</a:t>
            </a:r>
          </a:p>
          <a:p>
            <a:pPr algn="l"/>
            <a:r>
              <a:rPr lang="en-US" b="0" i="0" dirty="0">
                <a:solidFill>
                  <a:srgbClr val="0D0D0D"/>
                </a:solidFill>
                <a:effectLst/>
                <a:latin typeface="Times New Roman" panose="02020603050405020304" pitchFamily="18" charset="0"/>
                <a:cs typeface="Times New Roman" panose="02020603050405020304" pitchFamily="18" charset="0"/>
              </a:rPr>
              <a:t>Input to Model: Provide preprocessed new data including profile attributes, textual features, and network characteristics as input to the trained CNN model.</a:t>
            </a:r>
          </a:p>
          <a:p>
            <a:pPr algn="l"/>
            <a:r>
              <a:rPr lang="en-US" b="1" i="0" dirty="0">
                <a:solidFill>
                  <a:srgbClr val="0D0D0D"/>
                </a:solidFill>
                <a:effectLst/>
                <a:latin typeface="Times New Roman" panose="02020603050405020304" pitchFamily="18" charset="0"/>
                <a:cs typeface="Times New Roman" panose="02020603050405020304" pitchFamily="18" charset="0"/>
              </a:rPr>
              <a:t>Model Prediction: </a:t>
            </a:r>
            <a:r>
              <a:rPr lang="en-US" b="0" i="0" dirty="0">
                <a:solidFill>
                  <a:srgbClr val="0D0D0D"/>
                </a:solidFill>
                <a:effectLst/>
                <a:latin typeface="Times New Roman" panose="02020603050405020304" pitchFamily="18" charset="0"/>
                <a:cs typeface="Times New Roman" panose="02020603050405020304" pitchFamily="18" charset="0"/>
              </a:rPr>
              <a:t>Utilize the trained CNN model to make predictions on the preprocessed data, indicating whether each account is genuine or fake.</a:t>
            </a:r>
          </a:p>
          <a:p>
            <a:pPr algn="l"/>
            <a:r>
              <a:rPr lang="en-US" b="1" i="0" dirty="0">
                <a:solidFill>
                  <a:srgbClr val="0D0D0D"/>
                </a:solidFill>
                <a:effectLst/>
                <a:latin typeface="Times New Roman" panose="02020603050405020304" pitchFamily="18" charset="0"/>
                <a:cs typeface="Times New Roman" panose="02020603050405020304" pitchFamily="18" charset="0"/>
              </a:rPr>
              <a:t>Interpretation: </a:t>
            </a:r>
            <a:r>
              <a:rPr lang="en-US" b="0" i="0" dirty="0">
                <a:solidFill>
                  <a:srgbClr val="0D0D0D"/>
                </a:solidFill>
                <a:effectLst/>
                <a:latin typeface="Times New Roman" panose="02020603050405020304" pitchFamily="18" charset="0"/>
                <a:cs typeface="Times New Roman" panose="02020603050405020304" pitchFamily="18" charset="0"/>
              </a:rPr>
              <a:t>Interpret the model's prediction results to classify each account as either genuine or fake based on the probability or confidence score provided by the model. This interpretation helps in determining the authenticity and trustworthiness of each user account, contributing to the overall fake account detection process.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18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RESULT: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Accuracy :84%</a:t>
            </a:r>
          </a:p>
          <a:p>
            <a:pPr marL="0" indent="0">
              <a:buNone/>
            </a:pPr>
            <a:r>
              <a:rPr lang="en-US" dirty="0"/>
              <a:t> </a:t>
            </a:r>
            <a:endParaRPr lang="en-IN" dirty="0"/>
          </a:p>
        </p:txBody>
      </p:sp>
    </p:spTree>
    <p:extLst>
      <p:ext uri="{BB962C8B-B14F-4D97-AF65-F5344CB8AC3E}">
        <p14:creationId xmlns:p14="http://schemas.microsoft.com/office/powerpoint/2010/main" val="392589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925</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FRAUD DETECTION IN FINANCIAL SERVICES USING CONVOLUTIONAL NEURAL NETWORK</vt:lpstr>
      <vt:lpstr>   PROBLEM STATEMENT:</vt:lpstr>
      <vt:lpstr>Why we use CNN for FRAUD DETECTION IN FINANCIAL SERVICES ?</vt:lpstr>
      <vt:lpstr>PROPOSED SYSTEM </vt:lpstr>
      <vt:lpstr>SYSTEM APPROACH</vt:lpstr>
      <vt:lpstr>Problem Formulation:</vt:lpstr>
      <vt:lpstr>.</vt:lpstr>
      <vt:lpstr>.</vt:lpstr>
      <vt:lpstr>RESULT:</vt:lpstr>
      <vt:lpstr>CONCLUSION:</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 USING CONVOLUTIONAL NEURAL NETWORK</dc:title>
  <dc:creator>ram</dc:creator>
  <cp:lastModifiedBy>Madhumitha T</cp:lastModifiedBy>
  <cp:revision>10</cp:revision>
  <dcterms:created xsi:type="dcterms:W3CDTF">2024-03-25T12:05:05Z</dcterms:created>
  <dcterms:modified xsi:type="dcterms:W3CDTF">2024-03-26T17:19:57Z</dcterms:modified>
</cp:coreProperties>
</file>