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6" r:id="rId4"/>
    <p:sldId id="265" r:id="rId5"/>
    <p:sldId id="262" r:id="rId6"/>
    <p:sldId id="267" r:id="rId7"/>
    <p:sldId id="268" r:id="rId8"/>
    <p:sldId id="269" r:id="rId9"/>
    <p:sldId id="270" r:id="rId10"/>
    <p:sldId id="274" r:id="rId11"/>
    <p:sldId id="271" r:id="rId12"/>
    <p:sldId id="272" r:id="rId13"/>
    <p:sldId id="275" r:id="rId14"/>
    <p:sldId id="276" r:id="rId15"/>
    <p:sldId id="277" r:id="rId16"/>
    <p:sldId id="278" r:id="rId17"/>
    <p:sldId id="283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99" r:id="rId26"/>
    <p:sldId id="287" r:id="rId27"/>
    <p:sldId id="300" r:id="rId28"/>
    <p:sldId id="290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C35EA4"/>
          </p15:clr>
        </p15:guide>
        <p15:guide id="2" pos="2880" userDrawn="1">
          <p15:clr>
            <a:srgbClr val="A4A3A4"/>
          </p15:clr>
        </p15:guide>
        <p15:guide id="3" orient="horz" pos="1366" userDrawn="1">
          <p15:clr>
            <a:srgbClr val="FBAE4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432" y="168"/>
      </p:cViewPr>
      <p:guideLst>
        <p:guide orient="horz" pos="935"/>
        <p:guide pos="2880"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5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EA85D21-19B5-4C78-97CF-45D52437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81AA42-009D-4FAD-AE2F-3BF7A5761BBA}" type="datetime1">
              <a:rPr kumimoji="1" lang="zh-TW" altLang="en-US" smtClean="0"/>
              <a:t>2018/10/26</a:t>
            </a:fld>
            <a:endParaRPr kumimoji="1" lang="zh-TW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847F5D9-3E77-4F50-AEFD-B946D08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512E1E0-CCEC-4BE6-B3D3-A0B1882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47E9015-55CA-FD42-B3D5-883B528D23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A65D16E-C030-45AA-B1AF-45EF04DCF7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28935"/>
            <a:ext cx="8263830" cy="747447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endParaRPr lang="zh-TW" altLang="en-US" sz="36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4D84B70-5607-4818-AC30-BE4BFD72B790}"/>
              </a:ext>
            </a:extLst>
          </p:cNvPr>
          <p:cNvCxnSpPr>
            <a:cxnSpLocks/>
          </p:cNvCxnSpPr>
          <p:nvPr userDrawn="1"/>
        </p:nvCxnSpPr>
        <p:spPr>
          <a:xfrm>
            <a:off x="611188" y="1276382"/>
            <a:ext cx="8298534" cy="0"/>
          </a:xfrm>
          <a:prstGeom prst="line">
            <a:avLst/>
          </a:prstGeom>
          <a:ln w="127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08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  <p15:guide id="2" pos="612">
          <p15:clr>
            <a:srgbClr val="FBAE40"/>
          </p15:clr>
        </p15:guide>
        <p15:guide id="3" orient="horz" pos="10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6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91BA-F500-4566-8824-F24A85C2270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5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F75483B-CB40-44BD-9485-DF30529585DC}"/>
              </a:ext>
            </a:extLst>
          </p:cNvPr>
          <p:cNvSpPr txBox="1"/>
          <p:nvPr/>
        </p:nvSpPr>
        <p:spPr>
          <a:xfrm>
            <a:off x="812472" y="184482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細說</a:t>
            </a:r>
            <a:r>
              <a:rPr lang="en-US" altLang="zh-TW" sz="54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 JavaScript </a:t>
            </a:r>
            <a:r>
              <a:rPr lang="zh-TW" altLang="en-US" sz="54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物件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2F4366E-70F2-44A9-8D08-DC819B5BEAA9}"/>
              </a:ext>
            </a:extLst>
          </p:cNvPr>
          <p:cNvCxnSpPr>
            <a:cxnSpLocks/>
          </p:cNvCxnSpPr>
          <p:nvPr/>
        </p:nvCxnSpPr>
        <p:spPr>
          <a:xfrm flipV="1">
            <a:off x="307909" y="2733261"/>
            <a:ext cx="8209926" cy="118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74DF47-C4D6-4FEA-BD97-F6489DBA7067}"/>
              </a:ext>
            </a:extLst>
          </p:cNvPr>
          <p:cNvSpPr txBox="1"/>
          <p:nvPr/>
        </p:nvSpPr>
        <p:spPr>
          <a:xfrm>
            <a:off x="2051720" y="429309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向皓田</a:t>
            </a:r>
            <a:endParaRPr lang="en-US" altLang="zh-TW" sz="36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  <a:p>
            <a:pPr algn="r"/>
            <a:r>
              <a:rPr lang="en-US" altLang="zh-TW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2018/10/26</a:t>
            </a:r>
            <a:endParaRPr lang="zh-TW" altLang="en-US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不合法的屬性名稱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AB3DE-9B41-4185-9235-758C1F295BA8}"/>
              </a:ext>
            </a:extLst>
          </p:cNvPr>
          <p:cNvSpPr/>
          <p:nvPr/>
        </p:nvSpPr>
        <p:spPr>
          <a:xfrm>
            <a:off x="980977" y="1709543"/>
            <a:ext cx="46440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zh-TW" altLang="en-US">
                <a:solidFill>
                  <a:srgbClr val="CE9178"/>
                </a:solidFill>
                <a:latin typeface="Menlo" panose="020B0609030804020204" pitchFamily="49" charset="0"/>
              </a:rPr>
              <a:t>生日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"2018-10-10"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-US" altLang="zh-TW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TW" altLang="en-US">
                <a:solidFill>
                  <a:srgbClr val="6A9955"/>
                </a:solidFill>
                <a:latin typeface="Menlo" panose="020B0609030804020204" pitchFamily="49" charset="0"/>
              </a:rPr>
              <a:t>錯誤</a:t>
            </a:r>
            <a:endParaRPr lang="zh-TW" altLang="en-US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zh-TW" altLang="en-US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human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7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刪除屬性：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delete</a:t>
            </a:r>
            <a:endParaRPr lang="zh-TW" altLang="en-US" sz="32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30559D-CB35-425D-96F1-FF2B412D58D2}"/>
              </a:ext>
            </a:extLst>
          </p:cNvPr>
          <p:cNvSpPr/>
          <p:nvPr/>
        </p:nvSpPr>
        <p:spPr>
          <a:xfrm>
            <a:off x="980977" y="1709640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delete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JavaScriptObjects07.js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列舉屬性：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Object.keys</a:t>
            </a:r>
            <a:endParaRPr lang="zh-TW" altLang="en-US" sz="32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F8FB00-126D-46C1-9453-E5B5FCCA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777"/>
            <a:ext cx="7461870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回傳一個包含給定物件內所有可列舉屬性的字串陣列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D596FF-92CF-4C87-8529-4ECEBD816C8C}"/>
              </a:ext>
            </a:extLst>
          </p:cNvPr>
          <p:cNvSpPr/>
          <p:nvPr/>
        </p:nvSpPr>
        <p:spPr>
          <a:xfrm>
            <a:off x="980977" y="2182014"/>
            <a:ext cx="6405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1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JavaScriptObjects08.js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建構函數（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constructor function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4D4811-C966-409C-9A09-5CDE458F3485}"/>
              </a:ext>
            </a:extLst>
          </p:cNvPr>
          <p:cNvSpPr/>
          <p:nvPr/>
        </p:nvSpPr>
        <p:spPr>
          <a:xfrm>
            <a:off x="980976" y="1493740"/>
            <a:ext cx="81630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fullName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"Leo"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"Shiang"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6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 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Object.create</a:t>
            </a:r>
            <a:endParaRPr lang="zh-TW" altLang="en-US" sz="32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B8FEE2-B80F-48E2-BF40-7C741D5F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30" y="1485906"/>
            <a:ext cx="7578655" cy="335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此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method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有兩個參數：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lvl="0" indent="-457200" defTabSz="914400">
              <a:lnSpc>
                <a:spcPct val="150000"/>
              </a:lnSpc>
              <a:buAutoNum type="arabicPeriod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prototypeObject</a:t>
            </a:r>
            <a:b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</a:b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原型物件，新建立出來的物件其原型會是此參數所傳入的原型物件。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lvl="0" indent="-457200" defTabSz="914400">
              <a:lnSpc>
                <a:spcPct val="150000"/>
              </a:lnSpc>
              <a:buAutoNum type="arabicPeriod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propertoesObject</a:t>
            </a:r>
            <a:b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</a:b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新建立物件的屬性。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48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JavaScriptObjects09.js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第一個參數：原型物件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99434C-A595-4CA7-B621-F4A1C3034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64" y="1491128"/>
            <a:ext cx="7461870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建立物件但是沒有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prototype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63194D-0572-4DD5-8E2C-3558FC5E2ADE}"/>
              </a:ext>
            </a:extLst>
          </p:cNvPr>
          <p:cNvSpPr/>
          <p:nvPr/>
        </p:nvSpPr>
        <p:spPr>
          <a:xfrm>
            <a:off x="980977" y="2177952"/>
            <a:ext cx="5886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create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TW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typeof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prototype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2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JavaScriptObjects10.js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第一個參數：原型物件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99434C-A595-4CA7-B621-F4A1C3034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92578"/>
            <a:ext cx="7461870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建立物件並傳入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prototype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50BF98-6F13-477E-B13C-CFB53AD4B85D}"/>
              </a:ext>
            </a:extLst>
          </p:cNvPr>
          <p:cNvSpPr/>
          <p:nvPr/>
        </p:nvSpPr>
        <p:spPr>
          <a:xfrm>
            <a:off x="985100" y="2180446"/>
            <a:ext cx="70088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	fullName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'Leo'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'Shiang'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fullName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8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列舉屬性：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for … in</a:t>
            </a:r>
            <a:endParaRPr lang="zh-TW" altLang="en-US" sz="32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F8FB00-126D-46C1-9453-E5B5FCCA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77" y="1493740"/>
            <a:ext cx="7697925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回傳物件內所有可列舉與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prototype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的屬性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118FA-AE8D-4738-BC0A-16A3219FD3C0}"/>
              </a:ext>
            </a:extLst>
          </p:cNvPr>
          <p:cNvSpPr/>
          <p:nvPr/>
        </p:nvSpPr>
        <p:spPr>
          <a:xfrm>
            <a:off x="980977" y="2176368"/>
            <a:ext cx="6515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fullName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'Leo'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'Shiang'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第二個參數：屬性物件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99434C-A595-4CA7-B621-F4A1C3034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39" y="1493740"/>
            <a:ext cx="7461870" cy="280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en-US" altLang="zh-TW" sz="2400" dirty="0" err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propertiesObject</a:t>
            </a:r>
            <a:r>
              <a:rPr lang="en-US" altLang="zh-TW" sz="24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</a:t>
            </a:r>
            <a:r>
              <a:rPr lang="zh-TW" altLang="en-US" sz="24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是定義以下幾種屬性的描述</a:t>
            </a:r>
            <a:endParaRPr lang="en-US" altLang="zh-TW" sz="24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804863" lvl="0" indent="-457200" defTabSz="914400">
              <a:lnSpc>
                <a:spcPct val="150000"/>
              </a:lnSpc>
              <a:buAutoNum type="arabicPeriod"/>
            </a:pPr>
            <a:r>
              <a:rPr lang="en-US" altLang="zh-TW" sz="24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Configurable</a:t>
            </a:r>
          </a:p>
          <a:p>
            <a:pPr marL="804863" lvl="0" indent="-457200" defTabSz="914400">
              <a:lnSpc>
                <a:spcPct val="150000"/>
              </a:lnSpc>
              <a:buAutoNum type="arabicPeriod"/>
            </a:pPr>
            <a:r>
              <a:rPr lang="en-US" altLang="zh-TW" sz="24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Enumerable</a:t>
            </a:r>
          </a:p>
          <a:p>
            <a:pPr marL="804863" lvl="0" indent="-457200" defTabSz="914400">
              <a:lnSpc>
                <a:spcPct val="150000"/>
              </a:lnSpc>
              <a:buAutoNum type="arabicPeriod"/>
            </a:pPr>
            <a:r>
              <a:rPr lang="en-US" altLang="zh-TW" sz="24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Value</a:t>
            </a:r>
          </a:p>
          <a:p>
            <a:pPr marL="804863" lvl="0" indent="-457200" defTabSz="914400">
              <a:lnSpc>
                <a:spcPct val="150000"/>
              </a:lnSpc>
              <a:buAutoNum type="arabicPeriod"/>
            </a:pPr>
            <a:r>
              <a:rPr lang="en-US" altLang="zh-TW" sz="24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Writable</a:t>
            </a:r>
            <a:endParaRPr lang="zh-TW" altLang="zh-TW" sz="24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801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第二個參數：屬性物件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DDCB01-D361-488B-AD53-398FDFDC7DA6}"/>
              </a:ext>
            </a:extLst>
          </p:cNvPr>
          <p:cNvSpPr/>
          <p:nvPr/>
        </p:nvSpPr>
        <p:spPr>
          <a:xfrm>
            <a:off x="979799" y="1702902"/>
            <a:ext cx="788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fullName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value: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"Leo"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writable: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enumerable: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value: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"Shiang"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writable: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enumerable: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4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基本觀念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77" y="1706232"/>
            <a:ext cx="7200900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JavaScript 的物件是一堆 key-value 的集合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每一個 key-value 配對稱為屬性(property)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一個 property 可以是 function、陣列、物件或是基本資料型態(number, string) </a:t>
            </a:r>
          </a:p>
        </p:txBody>
      </p:sp>
    </p:spTree>
    <p:extLst>
      <p:ext uri="{BB962C8B-B14F-4D97-AF65-F5344CB8AC3E}">
        <p14:creationId xmlns:p14="http://schemas.microsoft.com/office/powerpoint/2010/main" val="277354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取得所有屬性：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GetOwnPropertyNames</a:t>
            </a:r>
            <a:endParaRPr lang="zh-TW" altLang="en-US" sz="32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BBF05E-8F42-42A0-AEA0-69C5CD188C23}"/>
              </a:ext>
            </a:extLst>
          </p:cNvPr>
          <p:cNvSpPr/>
          <p:nvPr/>
        </p:nvSpPr>
        <p:spPr>
          <a:xfrm>
            <a:off x="980978" y="1709543"/>
            <a:ext cx="77953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fullName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value: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"Leo"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writable: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enumerable: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value: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"Shiang"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writable: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enumerable: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getOwnPropertyNames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5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JavaScriptObjects14.js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工廠模式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CB29AF-966D-4081-808A-4CA5BD96F067}"/>
              </a:ext>
            </a:extLst>
          </p:cNvPr>
          <p:cNvSpPr/>
          <p:nvPr/>
        </p:nvSpPr>
        <p:spPr>
          <a:xfrm>
            <a:off x="980977" y="1709543"/>
            <a:ext cx="788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createBook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createBook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JavaScriptObjects15.js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建構函數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3BDFB-C019-4C4D-B1BC-D22B885D251B}"/>
              </a:ext>
            </a:extLst>
          </p:cNvPr>
          <p:cNvSpPr/>
          <p:nvPr/>
        </p:nvSpPr>
        <p:spPr>
          <a:xfrm>
            <a:off x="980977" y="1706232"/>
            <a:ext cx="77299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'Effective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'978-986-276-892-1'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450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8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92C4E-7C72-4D64-8CFD-DD1579452CD6}"/>
              </a:ext>
            </a:extLst>
          </p:cNvPr>
          <p:cNvSpPr/>
          <p:nvPr/>
        </p:nvSpPr>
        <p:spPr>
          <a:xfrm>
            <a:off x="980977" y="1709640"/>
            <a:ext cx="7062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3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JavaScriptObjects16.js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建構函數當作一般函數使用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7B9BFE-D21B-4174-ACFE-C88E15A87C1B}"/>
              </a:ext>
            </a:extLst>
          </p:cNvPr>
          <p:cNvSpPr/>
          <p:nvPr/>
        </p:nvSpPr>
        <p:spPr>
          <a:xfrm>
            <a:off x="980977" y="1709543"/>
            <a:ext cx="78867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'Effective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'978-986-276-892-1'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450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4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92C4E-7C72-4D64-8CFD-DD1579452CD6}"/>
              </a:ext>
            </a:extLst>
          </p:cNvPr>
          <p:cNvSpPr/>
          <p:nvPr/>
        </p:nvSpPr>
        <p:spPr>
          <a:xfrm>
            <a:off x="980977" y="1709640"/>
            <a:ext cx="7062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JavaScriptObjects17.js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建構函數的問題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754BC6-05E2-45D3-81D2-5A62AB950E7A}"/>
              </a:ext>
            </a:extLst>
          </p:cNvPr>
          <p:cNvSpPr/>
          <p:nvPr/>
        </p:nvSpPr>
        <p:spPr>
          <a:xfrm>
            <a:off x="980977" y="1709642"/>
            <a:ext cx="77765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'console.log(this.title)'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JavaScript’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	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'Effective JavaScript’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	'978-986-276-892-1'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450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1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27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92C4E-7C72-4D64-8CFD-DD1579452CD6}"/>
              </a:ext>
            </a:extLst>
          </p:cNvPr>
          <p:cNvSpPr/>
          <p:nvPr/>
        </p:nvSpPr>
        <p:spPr>
          <a:xfrm>
            <a:off x="980977" y="1709640"/>
            <a:ext cx="7062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81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原型模式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77" y="1706232"/>
            <a:ext cx="7200900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我們建立的每個函數都有一個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prototype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屬性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這個屬性是一個指向物件的指標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這個物件的用途是包含可以由特定類別的所有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instance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所共享的屬性和方法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434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JavaScriptObjects18.js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原型模式範例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0DAA26-3B7F-4268-AF91-509CDC4E2B27}"/>
              </a:ext>
            </a:extLst>
          </p:cNvPr>
          <p:cNvSpPr/>
          <p:nvPr/>
        </p:nvSpPr>
        <p:spPr>
          <a:xfrm>
            <a:off x="980977" y="1706232"/>
            <a:ext cx="7465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物件範例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47AB30-BE45-4AEF-9B87-A17D0FE97304}"/>
              </a:ext>
            </a:extLst>
          </p:cNvPr>
          <p:cNvSpPr/>
          <p:nvPr/>
        </p:nvSpPr>
        <p:spPr>
          <a:xfrm>
            <a:off x="980977" y="1709640"/>
            <a:ext cx="6758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"Leo"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"Shiang"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err="1">
                <a:solidFill>
                  <a:srgbClr val="DCDCAA"/>
                </a:solidFill>
                <a:latin typeface="Consolas" panose="020B0609020204030204" pitchFamily="49" charset="0"/>
              </a:rPr>
              <a:t>fullName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+ </a:t>
            </a:r>
            <a:r>
              <a:rPr lang="en-US" altLang="zh-TW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30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B4162C-0182-453C-AF78-91C2D1BBC3BB}"/>
              </a:ext>
            </a:extLst>
          </p:cNvPr>
          <p:cNvSpPr/>
          <p:nvPr/>
        </p:nvSpPr>
        <p:spPr>
          <a:xfrm>
            <a:off x="977764" y="1709999"/>
            <a:ext cx="78519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69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31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原型模式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77" y="1493740"/>
            <a:ext cx="7561263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只要建立一個函數，就會為該函數建立一個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prototype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屬性，這個屬性指向函數的原型物件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所有的原型物件都會有一個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constructor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屬性，這個屬性指向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prototype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屬性所在的函數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042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3C4646FF-8E8E-46F7-A51F-793F3F5B1040}"/>
              </a:ext>
            </a:extLst>
          </p:cNvPr>
          <p:cNvSpPr/>
          <p:nvPr/>
        </p:nvSpPr>
        <p:spPr>
          <a:xfrm>
            <a:off x="6457945" y="2673207"/>
            <a:ext cx="1665768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原型模式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0C4A31-BE09-435F-941B-E730B580DC69}"/>
              </a:ext>
            </a:extLst>
          </p:cNvPr>
          <p:cNvSpPr/>
          <p:nvPr/>
        </p:nvSpPr>
        <p:spPr>
          <a:xfrm>
            <a:off x="611188" y="2068373"/>
            <a:ext cx="2417762" cy="595311"/>
          </a:xfrm>
          <a:prstGeom prst="rect">
            <a:avLst/>
          </a:prstGeom>
          <a:gradFill>
            <a:gsLst>
              <a:gs pos="500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2BEFA8-8A88-41BF-96A4-97DD10DA065B}"/>
              </a:ext>
            </a:extLst>
          </p:cNvPr>
          <p:cNvSpPr/>
          <p:nvPr/>
        </p:nvSpPr>
        <p:spPr>
          <a:xfrm>
            <a:off x="611187" y="2663685"/>
            <a:ext cx="1810279" cy="431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prototype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056597-0D49-4B45-B24D-5077236E59E6}"/>
              </a:ext>
            </a:extLst>
          </p:cNvPr>
          <p:cNvSpPr/>
          <p:nvPr/>
        </p:nvSpPr>
        <p:spPr>
          <a:xfrm>
            <a:off x="2421466" y="2663685"/>
            <a:ext cx="607484" cy="431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7ECDAE-8E09-499C-B40B-73B589D7116E}"/>
              </a:ext>
            </a:extLst>
          </p:cNvPr>
          <p:cNvSpPr/>
          <p:nvPr/>
        </p:nvSpPr>
        <p:spPr>
          <a:xfrm>
            <a:off x="4571999" y="2068372"/>
            <a:ext cx="3551721" cy="595311"/>
          </a:xfrm>
          <a:prstGeom prst="rect">
            <a:avLst/>
          </a:prstGeom>
          <a:gradFill>
            <a:gsLst>
              <a:gs pos="500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 Prototype</a:t>
            </a:r>
            <a:endParaRPr lang="zh-TW" altLang="en-US">
              <a:solidFill>
                <a:schemeClr val="dk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8E6884-C3C0-4CB6-B343-A66C082C27BE}"/>
              </a:ext>
            </a:extLst>
          </p:cNvPr>
          <p:cNvSpPr/>
          <p:nvPr/>
        </p:nvSpPr>
        <p:spPr>
          <a:xfrm>
            <a:off x="4572000" y="2673207"/>
            <a:ext cx="1885945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constructor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19E57C-E337-495F-9503-584C46614344}"/>
              </a:ext>
            </a:extLst>
          </p:cNvPr>
          <p:cNvSpPr/>
          <p:nvPr/>
        </p:nvSpPr>
        <p:spPr>
          <a:xfrm>
            <a:off x="4571998" y="3092307"/>
            <a:ext cx="1885947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A85677-718B-4F5C-89B7-3CFC585FAF4A}"/>
              </a:ext>
            </a:extLst>
          </p:cNvPr>
          <p:cNvSpPr/>
          <p:nvPr/>
        </p:nvSpPr>
        <p:spPr>
          <a:xfrm>
            <a:off x="4572000" y="3520692"/>
            <a:ext cx="1885947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8821FB-127C-4D8E-B035-5FEC0C6595EB}"/>
              </a:ext>
            </a:extLst>
          </p:cNvPr>
          <p:cNvSpPr/>
          <p:nvPr/>
        </p:nvSpPr>
        <p:spPr>
          <a:xfrm>
            <a:off x="4572000" y="3953009"/>
            <a:ext cx="1885947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DD9B57B-CCC2-4FBC-A83F-7B39792A478B}"/>
              </a:ext>
            </a:extLst>
          </p:cNvPr>
          <p:cNvSpPr/>
          <p:nvPr/>
        </p:nvSpPr>
        <p:spPr>
          <a:xfrm>
            <a:off x="4571997" y="4375286"/>
            <a:ext cx="1885953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displayTitle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8132390-8477-41D2-8FEF-80AF9AA7FA13}"/>
              </a:ext>
            </a:extLst>
          </p:cNvPr>
          <p:cNvSpPr/>
          <p:nvPr/>
        </p:nvSpPr>
        <p:spPr>
          <a:xfrm>
            <a:off x="6457950" y="4375286"/>
            <a:ext cx="1665768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cs typeface="Menlo" panose="020B0609030804020204" pitchFamily="49" charset="0"/>
              </a:rPr>
              <a:t>{function}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524515-1197-40A6-9657-3B4C8C945A45}"/>
              </a:ext>
            </a:extLst>
          </p:cNvPr>
          <p:cNvSpPr/>
          <p:nvPr/>
        </p:nvSpPr>
        <p:spPr>
          <a:xfrm>
            <a:off x="6457950" y="3943485"/>
            <a:ext cx="1665768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cs typeface="Menlo" panose="020B0609030804020204" pitchFamily="49" charset="0"/>
              </a:rPr>
              <a:t>400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7C160CF-1D41-4292-B0D9-66CE85BA010F}"/>
              </a:ext>
            </a:extLst>
          </p:cNvPr>
          <p:cNvSpPr/>
          <p:nvPr/>
        </p:nvSpPr>
        <p:spPr>
          <a:xfrm>
            <a:off x="6457945" y="3517761"/>
            <a:ext cx="1665768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cs typeface="Menlo" panose="020B0609030804020204" pitchFamily="49" charset="0"/>
              </a:rPr>
              <a:t>978…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275CF64-15DB-4860-AACD-CEB749389568}"/>
              </a:ext>
            </a:extLst>
          </p:cNvPr>
          <p:cNvSpPr/>
          <p:nvPr/>
        </p:nvSpPr>
        <p:spPr>
          <a:xfrm>
            <a:off x="6457945" y="3092445"/>
            <a:ext cx="1665768" cy="4222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cs typeface="Menlo" panose="020B0609030804020204" pitchFamily="49" charset="0"/>
              </a:rPr>
              <a:t>Beauty…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4EC10B1-2627-42ED-B71F-31A4889CC3A3}"/>
              </a:ext>
            </a:extLst>
          </p:cNvPr>
          <p:cNvSpPr/>
          <p:nvPr/>
        </p:nvSpPr>
        <p:spPr>
          <a:xfrm>
            <a:off x="611188" y="3898986"/>
            <a:ext cx="2417762" cy="595311"/>
          </a:xfrm>
          <a:prstGeom prst="rect">
            <a:avLst/>
          </a:prstGeom>
          <a:gradFill>
            <a:gsLst>
              <a:gs pos="500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book1</a:t>
            </a:r>
            <a:endParaRPr lang="zh-TW" altLang="en-US">
              <a:solidFill>
                <a:schemeClr val="dk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1936A67-DC8F-4D05-A322-00DFF8496542}"/>
              </a:ext>
            </a:extLst>
          </p:cNvPr>
          <p:cNvSpPr/>
          <p:nvPr/>
        </p:nvSpPr>
        <p:spPr>
          <a:xfrm>
            <a:off x="611187" y="4494298"/>
            <a:ext cx="1810279" cy="431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prototype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CE91D52-16F8-4765-840C-FA0E3AD67647}"/>
              </a:ext>
            </a:extLst>
          </p:cNvPr>
          <p:cNvSpPr/>
          <p:nvPr/>
        </p:nvSpPr>
        <p:spPr>
          <a:xfrm>
            <a:off x="2421466" y="4494298"/>
            <a:ext cx="607484" cy="431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923E33C-B788-43DD-890A-076B8075FE48}"/>
              </a:ext>
            </a:extLst>
          </p:cNvPr>
          <p:cNvSpPr/>
          <p:nvPr/>
        </p:nvSpPr>
        <p:spPr>
          <a:xfrm>
            <a:off x="628651" y="5244061"/>
            <a:ext cx="2417762" cy="595311"/>
          </a:xfrm>
          <a:prstGeom prst="rect">
            <a:avLst/>
          </a:prstGeom>
          <a:gradFill>
            <a:gsLst>
              <a:gs pos="500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book2</a:t>
            </a:r>
            <a:endParaRPr lang="zh-TW" altLang="en-US">
              <a:solidFill>
                <a:schemeClr val="dk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1EFF2F-1AAB-40DD-BBE4-F4CAA27291AB}"/>
              </a:ext>
            </a:extLst>
          </p:cNvPr>
          <p:cNvSpPr/>
          <p:nvPr/>
        </p:nvSpPr>
        <p:spPr>
          <a:xfrm>
            <a:off x="628650" y="5839373"/>
            <a:ext cx="1810279" cy="431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prototype</a:t>
            </a:r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D47CBA3-6C75-45F5-89A1-C75DC47DE37C}"/>
              </a:ext>
            </a:extLst>
          </p:cNvPr>
          <p:cNvSpPr/>
          <p:nvPr/>
        </p:nvSpPr>
        <p:spPr>
          <a:xfrm>
            <a:off x="2438929" y="5839373"/>
            <a:ext cx="607484" cy="431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B42EBB6-558A-47C3-A327-D5BF343B4645}"/>
              </a:ext>
            </a:extLst>
          </p:cNvPr>
          <p:cNvCxnSpPr>
            <a:stCxn id="61" idx="3"/>
            <a:endCxn id="12" idx="1"/>
          </p:cNvCxnSpPr>
          <p:nvPr/>
        </p:nvCxnSpPr>
        <p:spPr>
          <a:xfrm flipV="1">
            <a:off x="3046413" y="2366028"/>
            <a:ext cx="1525586" cy="3689245"/>
          </a:xfrm>
          <a:prstGeom prst="bentConnector3">
            <a:avLst/>
          </a:prstGeom>
          <a:ln w="381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B97A90EF-64FF-40A5-AA8D-2353FCB9BED4}"/>
              </a:ext>
            </a:extLst>
          </p:cNvPr>
          <p:cNvCxnSpPr>
            <a:cxnSpLocks/>
            <a:stCxn id="56" idx="3"/>
            <a:endCxn id="12" idx="1"/>
          </p:cNvCxnSpPr>
          <p:nvPr/>
        </p:nvCxnSpPr>
        <p:spPr>
          <a:xfrm flipV="1">
            <a:off x="3028950" y="2366028"/>
            <a:ext cx="1543049" cy="2344170"/>
          </a:xfrm>
          <a:prstGeom prst="bentConnector3">
            <a:avLst/>
          </a:prstGeom>
          <a:ln w="381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7EAC9ECE-D2E2-42F0-8DAA-BA56DEAA88C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028950" y="2366028"/>
            <a:ext cx="1543049" cy="513557"/>
          </a:xfrm>
          <a:prstGeom prst="bentConnector3">
            <a:avLst/>
          </a:prstGeom>
          <a:ln w="381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1D600F77-5A83-425D-8F33-89EDB3A54D2A}"/>
              </a:ext>
            </a:extLst>
          </p:cNvPr>
          <p:cNvCxnSpPr>
            <a:stCxn id="51" idx="3"/>
            <a:endCxn id="9" idx="0"/>
          </p:cNvCxnSpPr>
          <p:nvPr/>
        </p:nvCxnSpPr>
        <p:spPr>
          <a:xfrm flipH="1" flipV="1">
            <a:off x="1820069" y="2068373"/>
            <a:ext cx="6303644" cy="815973"/>
          </a:xfrm>
          <a:prstGeom prst="bentConnector4">
            <a:avLst>
              <a:gd name="adj1" fmla="val -3626"/>
              <a:gd name="adj2" fmla="val 168212"/>
            </a:avLst>
          </a:prstGeom>
          <a:ln w="38100" cap="sq">
            <a:solidFill>
              <a:srgbClr val="C00000"/>
            </a:solidFill>
            <a:round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46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33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E14879-83CA-489A-A666-AB9F5FD7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909360" cy="4352717"/>
          </a:xfrm>
          <a:prstGeom prst="rect">
            <a:avLst/>
          </a:prstGeom>
        </p:spPr>
      </p:pic>
      <p:sp>
        <p:nvSpPr>
          <p:cNvPr id="33" name="標題 3">
            <a:extLst>
              <a:ext uri="{FF2B5EF4-FFF2-40B4-BE49-F238E27FC236}">
                <a16:creationId xmlns:a16="http://schemas.microsoft.com/office/drawing/2014/main" id="{DADE225A-9E7A-4834-8FEC-BA143DFDC7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原型模式</a:t>
            </a:r>
          </a:p>
        </p:txBody>
      </p:sp>
    </p:spTree>
    <p:extLst>
      <p:ext uri="{BB962C8B-B14F-4D97-AF65-F5344CB8AC3E}">
        <p14:creationId xmlns:p14="http://schemas.microsoft.com/office/powerpoint/2010/main" val="1159739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結合建構函數與原型模式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68" y="1489288"/>
            <a:ext cx="7561263" cy="1141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建構函數用來定義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instance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的屬性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原型模式用來定義方法與共享的屬性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8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JavaScriptObjects19.js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結合建構函數與原型模式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BCEFA7-764A-4221-A178-2428BDDF2185}"/>
              </a:ext>
            </a:extLst>
          </p:cNvPr>
          <p:cNvSpPr/>
          <p:nvPr/>
        </p:nvSpPr>
        <p:spPr>
          <a:xfrm>
            <a:off x="980977" y="1706232"/>
            <a:ext cx="76728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Task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subTasks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constructor: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Task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getDuration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87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JavaScriptObjects20.js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結合建構函數與原型模式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1DC59C-A0B2-4FA1-B566-EC0FC15462C5}"/>
              </a:ext>
            </a:extLst>
          </p:cNvPr>
          <p:cNvSpPr/>
          <p:nvPr/>
        </p:nvSpPr>
        <p:spPr>
          <a:xfrm>
            <a:off x="980977" y="1709543"/>
            <a:ext cx="79209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task1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>
                <a:solidFill>
                  <a:srgbClr val="CE9178"/>
                </a:solidFill>
                <a:latin typeface="Consolas" panose="020B0609020204030204" pitchFamily="49" charset="0"/>
              </a:rPr>
              <a:t>需求訪談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'2018-10-23'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'2018-10-30’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task2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>
                <a:solidFill>
                  <a:srgbClr val="CE9178"/>
                </a:solidFill>
                <a:latin typeface="Consolas" panose="020B0609020204030204" pitchFamily="49" charset="0"/>
              </a:rPr>
              <a:t>系統設計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'2018-11-01'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'2018-11-12'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task1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subTasks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task2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subTasks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task1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getDuration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task2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getDuration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1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JavaScriptObjects20.js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寄生建構函數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148E62-86C7-425A-9291-6FF8E6F1BC61}"/>
              </a:ext>
            </a:extLst>
          </p:cNvPr>
          <p:cNvSpPr/>
          <p:nvPr/>
        </p:nvSpPr>
        <p:spPr>
          <a:xfrm>
            <a:off x="980978" y="1709543"/>
            <a:ext cx="79209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SpecialArray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apply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toPipedString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"|"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SpecialArray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toPipedString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使用物件變量（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Literal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）建立物件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B98013-A293-4627-808C-3D25F0EAB8A3}"/>
              </a:ext>
            </a:extLst>
          </p:cNvPr>
          <p:cNvSpPr/>
          <p:nvPr/>
        </p:nvSpPr>
        <p:spPr>
          <a:xfrm>
            <a:off x="980977" y="1705713"/>
            <a:ext cx="7484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isbn: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price: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2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3BA700A-FD1C-4A50-9514-626EADB4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963418-0321-45BC-AB3C-E3809851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AA7D85B-3DFA-4DF6-BBFD-CD7EEC25D7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建立物件：使用建構式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D0F081-96F1-41EC-8440-AFDE5EE805E7}"/>
              </a:ext>
            </a:extLst>
          </p:cNvPr>
          <p:cNvSpPr/>
          <p:nvPr/>
        </p:nvSpPr>
        <p:spPr>
          <a:xfrm>
            <a:off x="980976" y="1709640"/>
            <a:ext cx="68995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book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Object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book</a:t>
            </a:r>
            <a:r>
              <a:rPr lang="en-US" altLang="zh-TW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'Beauty of JavaScript'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book</a:t>
            </a:r>
            <a:r>
              <a:rPr lang="en-US" altLang="zh-TW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isbn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'978-986-347-859-1'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book</a:t>
            </a:r>
            <a:r>
              <a:rPr lang="en-US" altLang="zh-TW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400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TW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book</a:t>
            </a:r>
            <a:r>
              <a:rPr lang="en-US" altLang="zh-TW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err="1">
                <a:solidFill>
                  <a:srgbClr val="DCDCAA"/>
                </a:solidFill>
                <a:latin typeface="Menlo" panose="020B060903080402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    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-US" altLang="zh-TW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title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 err="1">
                <a:solidFill>
                  <a:srgbClr val="9CDCFE"/>
                </a:solidFill>
                <a:latin typeface="Menlo" panose="020B0609030804020204" pitchFamily="49" charset="0"/>
              </a:rPr>
              <a:t>book</a:t>
            </a:r>
            <a:r>
              <a:rPr lang="en-US" altLang="zh-TW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 err="1">
                <a:solidFill>
                  <a:srgbClr val="DCDCAA"/>
                </a:solidFill>
                <a:latin typeface="Menlo" panose="020B0609030804020204" pitchFamily="49" charset="0"/>
              </a:rPr>
              <a:t>displayTitle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1374E7B7-9FFF-4B57-BB98-4297DC3132A3}"/>
              </a:ext>
            </a:extLst>
          </p:cNvPr>
          <p:cNvSpPr/>
          <p:nvPr/>
        </p:nvSpPr>
        <p:spPr>
          <a:xfrm>
            <a:off x="5422802" y="1568845"/>
            <a:ext cx="2448272" cy="514176"/>
          </a:xfrm>
          <a:prstGeom prst="wedgeRoundRectCallout">
            <a:avLst>
              <a:gd name="adj1" fmla="val -76271"/>
              <a:gd name="adj2" fmla="val -4986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❶ 建立一個空物件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ED55717F-8DEF-4E8F-A675-5CBF226D3C3F}"/>
              </a:ext>
            </a:extLst>
          </p:cNvPr>
          <p:cNvSpPr/>
          <p:nvPr/>
        </p:nvSpPr>
        <p:spPr>
          <a:xfrm>
            <a:off x="6115050" y="2537405"/>
            <a:ext cx="2448272" cy="514176"/>
          </a:xfrm>
          <a:prstGeom prst="wedgeRoundRectCallout">
            <a:avLst>
              <a:gd name="adj1" fmla="val -74031"/>
              <a:gd name="adj2" fmla="val -809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❷ 為物件加入屬性</a:t>
            </a: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64A8634E-CFCA-4068-9355-B8D1AC44769C}"/>
              </a:ext>
            </a:extLst>
          </p:cNvPr>
          <p:cNvSpPr/>
          <p:nvPr/>
        </p:nvSpPr>
        <p:spPr>
          <a:xfrm>
            <a:off x="5869115" y="3628227"/>
            <a:ext cx="2448272" cy="514176"/>
          </a:xfrm>
          <a:prstGeom prst="wedgeRoundRectCallout">
            <a:avLst>
              <a:gd name="adj1" fmla="val -64601"/>
              <a:gd name="adj2" fmla="val -4380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❸</a:t>
            </a:r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為物件加入方法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38127D96-34B2-4002-A2A9-80B197B84349}"/>
              </a:ext>
            </a:extLst>
          </p:cNvPr>
          <p:cNvSpPr/>
          <p:nvPr/>
        </p:nvSpPr>
        <p:spPr>
          <a:xfrm>
            <a:off x="4198666" y="4725029"/>
            <a:ext cx="2448272" cy="514176"/>
          </a:xfrm>
          <a:prstGeom prst="wedgeRoundRectCallout">
            <a:avLst>
              <a:gd name="adj1" fmla="val -64652"/>
              <a:gd name="adj2" fmla="val -57197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❹</a:t>
            </a:r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呼叫物件的方法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F6495A-16B5-4D88-9A71-86E8750F0D32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01.js</a:t>
            </a:r>
          </a:p>
        </p:txBody>
      </p:sp>
    </p:spTree>
    <p:extLst>
      <p:ext uri="{BB962C8B-B14F-4D97-AF65-F5344CB8AC3E}">
        <p14:creationId xmlns:p14="http://schemas.microsoft.com/office/powerpoint/2010/main" val="274697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屬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性存取（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property access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828F06-5D82-42F3-A226-7BC7B3D980DF}"/>
              </a:ext>
            </a:extLst>
          </p:cNvPr>
          <p:cNvSpPr/>
          <p:nvPr/>
        </p:nvSpPr>
        <p:spPr>
          <a:xfrm>
            <a:off x="980977" y="17095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firstName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fullName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JavaScriptObjects04.js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新的屬性可以直接指定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C8AFEB-27C4-422A-8BB3-B4D2250745F5}"/>
              </a:ext>
            </a:extLst>
          </p:cNvPr>
          <p:cNvSpPr/>
          <p:nvPr/>
        </p:nvSpPr>
        <p:spPr>
          <a:xfrm>
            <a:off x="980977" y="1709640"/>
            <a:ext cx="4491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getAge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0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JavaScriptObjects05.js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鍵值存取（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key access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86B567-A71B-4A8F-A030-2E3CBB4A7714}"/>
              </a:ext>
            </a:extLst>
          </p:cNvPr>
          <p:cNvSpPr/>
          <p:nvPr/>
        </p:nvSpPr>
        <p:spPr>
          <a:xfrm>
            <a:off x="980977" y="1709640"/>
            <a:ext cx="47175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getWeight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getWeight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JavaScriptObjects06.js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存取屬性：使用變數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ACA7B0-E7F9-4B90-A92B-DB65633EB4EB}"/>
              </a:ext>
            </a:extLst>
          </p:cNvPr>
          <p:cNvSpPr/>
          <p:nvPr/>
        </p:nvSpPr>
        <p:spPr>
          <a:xfrm>
            <a:off x="980977" y="1703504"/>
            <a:ext cx="69616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firstNameProperty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"firstName"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lastNameProperty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"lastName"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firstNameProperty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"Leo"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lastNameProperty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"Shiang"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firstNameProperty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	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lastNameProperty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3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1282</Words>
  <Application>Microsoft Macintosh PowerPoint</Application>
  <PresentationFormat>如螢幕大小 (4:3)</PresentationFormat>
  <Paragraphs>409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8" baseType="lpstr">
      <vt:lpstr>新細明體</vt:lpstr>
      <vt:lpstr>Noto Sans CJK TC Regular</vt:lpstr>
      <vt:lpstr>Senty Pea 新蒂绿豆体</vt:lpstr>
      <vt:lpstr>Arial</vt:lpstr>
      <vt:lpstr>Calibri</vt:lpstr>
      <vt:lpstr>Calibri Light</vt:lpstr>
      <vt:lpstr>Consolas</vt:lpstr>
      <vt:lpstr>Ink Free</vt:lpstr>
      <vt:lpstr>Menlo</vt:lpstr>
      <vt:lpstr>Times New Roman</vt:lpstr>
      <vt:lpstr>Office 佈景主題</vt:lpstr>
      <vt:lpstr>PowerPoint 簡報</vt:lpstr>
      <vt:lpstr>基本觀念</vt:lpstr>
      <vt:lpstr>物件範例</vt:lpstr>
      <vt:lpstr>使用物件變量（Literal）建立物件</vt:lpstr>
      <vt:lpstr>建立物件：使用建構式</vt:lpstr>
      <vt:lpstr>屬性存取（property access）</vt:lpstr>
      <vt:lpstr>新的屬性可以直接指定</vt:lpstr>
      <vt:lpstr>鍵值存取（key access）</vt:lpstr>
      <vt:lpstr>存取屬性：使用變數</vt:lpstr>
      <vt:lpstr>不合法的屬性名稱</vt:lpstr>
      <vt:lpstr>刪除屬性：delete</vt:lpstr>
      <vt:lpstr>列舉屬性：Object.keys</vt:lpstr>
      <vt:lpstr>建構函數（constructor function）</vt:lpstr>
      <vt:lpstr>使用 Object.create</vt:lpstr>
      <vt:lpstr>第一個參數：原型物件</vt:lpstr>
      <vt:lpstr>第一個參數：原型物件</vt:lpstr>
      <vt:lpstr>列舉屬性：for … in</vt:lpstr>
      <vt:lpstr>第二個參數：屬性物件</vt:lpstr>
      <vt:lpstr>第二個參數：屬性物件</vt:lpstr>
      <vt:lpstr>取得所有屬性：GetOwnPropertyNames</vt:lpstr>
      <vt:lpstr>工廠模式</vt:lpstr>
      <vt:lpstr>建構函數</vt:lpstr>
      <vt:lpstr>PowerPoint 簡報</vt:lpstr>
      <vt:lpstr>建構函數當作一般函數使用</vt:lpstr>
      <vt:lpstr>PowerPoint 簡報</vt:lpstr>
      <vt:lpstr>建構函數的問題</vt:lpstr>
      <vt:lpstr>PowerPoint 簡報</vt:lpstr>
      <vt:lpstr>原型模式</vt:lpstr>
      <vt:lpstr>原型模式範例</vt:lpstr>
      <vt:lpstr>PowerPoint 簡報</vt:lpstr>
      <vt:lpstr>原型模式</vt:lpstr>
      <vt:lpstr>原型模式</vt:lpstr>
      <vt:lpstr>原型模式</vt:lpstr>
      <vt:lpstr>結合建構函數與原型模式</vt:lpstr>
      <vt:lpstr>結合建構函數與原型模式</vt:lpstr>
      <vt:lpstr>結合建構函數與原型模式</vt:lpstr>
      <vt:lpstr>寄生建構函數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shiang</dc:creator>
  <cp:lastModifiedBy>leo shiang</cp:lastModifiedBy>
  <cp:revision>136</cp:revision>
  <dcterms:created xsi:type="dcterms:W3CDTF">2018-10-23T11:57:20Z</dcterms:created>
  <dcterms:modified xsi:type="dcterms:W3CDTF">2018-10-26T13:44:33Z</dcterms:modified>
</cp:coreProperties>
</file>