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3" r:id="rId3"/>
    <p:sldId id="312" r:id="rId4"/>
    <p:sldId id="313" r:id="rId5"/>
    <p:sldId id="314" r:id="rId6"/>
    <p:sldId id="317" r:id="rId7"/>
    <p:sldId id="311" r:id="rId8"/>
    <p:sldId id="318" r:id="rId9"/>
    <p:sldId id="316" r:id="rId10"/>
    <p:sldId id="319" r:id="rId11"/>
    <p:sldId id="315" r:id="rId12"/>
    <p:sldId id="266" r:id="rId13"/>
    <p:sldId id="302" r:id="rId14"/>
    <p:sldId id="304" r:id="rId15"/>
    <p:sldId id="303" r:id="rId16"/>
    <p:sldId id="301" r:id="rId17"/>
    <p:sldId id="305" r:id="rId18"/>
    <p:sldId id="306" r:id="rId19"/>
    <p:sldId id="307" r:id="rId20"/>
    <p:sldId id="308" r:id="rId21"/>
    <p:sldId id="309" r:id="rId22"/>
    <p:sldId id="31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5" userDrawn="1">
          <p15:clr>
            <a:srgbClr val="C35EA4"/>
          </p15:clr>
        </p15:guide>
        <p15:guide id="2" pos="2880" userDrawn="1">
          <p15:clr>
            <a:srgbClr val="A4A3A4"/>
          </p15:clr>
        </p15:guide>
        <p15:guide id="3" orient="horz" pos="1366" userDrawn="1">
          <p15:clr>
            <a:srgbClr val="FBAE4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92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1168" y="56"/>
      </p:cViewPr>
      <p:guideLst>
        <p:guide orient="horz" pos="935"/>
        <p:guide pos="2880"/>
        <p:guide orient="horz" pos="13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88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54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152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0EA85D21-19B5-4C78-97CF-45D52437CE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C81AA42-009D-4FAD-AE2F-3BF7A5761BBA}" type="datetime1">
              <a:rPr kumimoji="1" lang="zh-TW" altLang="en-US" smtClean="0"/>
              <a:t>2018/10/28</a:t>
            </a:fld>
            <a:endParaRPr kumimoji="1" lang="zh-TW" altLang="en-US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9847F5D9-3E77-4F50-AEFD-B946D089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512E1E0-CCEC-4BE6-B3D3-A0B18829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47E9015-55CA-FD42-B3D5-883B528D23BF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5A65D16E-C030-45AA-B1AF-45EF04DCF7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528935"/>
            <a:ext cx="8263830" cy="747447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endParaRPr lang="zh-TW" altLang="en-US" sz="360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C4D84B70-5607-4818-AC30-BE4BFD72B790}"/>
              </a:ext>
            </a:extLst>
          </p:cNvPr>
          <p:cNvCxnSpPr>
            <a:cxnSpLocks/>
          </p:cNvCxnSpPr>
          <p:nvPr userDrawn="1"/>
        </p:nvCxnSpPr>
        <p:spPr>
          <a:xfrm>
            <a:off x="611188" y="1276382"/>
            <a:ext cx="8298534" cy="0"/>
          </a:xfrm>
          <a:prstGeom prst="line">
            <a:avLst/>
          </a:prstGeom>
          <a:ln w="127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2081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5">
          <p15:clr>
            <a:srgbClr val="FBAE40"/>
          </p15:clr>
        </p15:guide>
        <p15:guide id="2" pos="612">
          <p15:clr>
            <a:srgbClr val="FBAE40"/>
          </p15:clr>
        </p15:guide>
        <p15:guide id="3" orient="horz" pos="107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156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94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26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42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64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62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928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79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91BA-F500-4566-8824-F24A85C22705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59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FF75483B-CB40-44BD-9485-DF30529585DC}"/>
              </a:ext>
            </a:extLst>
          </p:cNvPr>
          <p:cNvSpPr txBox="1"/>
          <p:nvPr/>
        </p:nvSpPr>
        <p:spPr>
          <a:xfrm>
            <a:off x="812472" y="1844824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>
                <a:solidFill>
                  <a:schemeClr val="bg1"/>
                </a:solidFill>
                <a:latin typeface="Ink Free" panose="03080402000500000000" pitchFamily="66" charset="0"/>
                <a:ea typeface="Senty Pea 新蒂绿豆体" panose="03000600000000000000" pitchFamily="66" charset="-120"/>
              </a:rPr>
              <a:t>細說</a:t>
            </a:r>
            <a:r>
              <a:rPr lang="en-US" altLang="zh-TW" sz="5400" b="1">
                <a:solidFill>
                  <a:schemeClr val="bg1"/>
                </a:solidFill>
                <a:latin typeface="Ink Free" panose="03080402000500000000" pitchFamily="66" charset="0"/>
                <a:ea typeface="Senty Pea 新蒂绿豆体" panose="03000600000000000000" pitchFamily="66" charset="-120"/>
              </a:rPr>
              <a:t> JavaScript </a:t>
            </a:r>
            <a:r>
              <a:rPr lang="zh-TW" altLang="en-US" sz="5400" b="1">
                <a:solidFill>
                  <a:schemeClr val="bg1"/>
                </a:solidFill>
                <a:latin typeface="Ink Free" panose="03080402000500000000" pitchFamily="66" charset="0"/>
                <a:ea typeface="Senty Pea 新蒂绿豆体" panose="03000600000000000000" pitchFamily="66" charset="-120"/>
              </a:rPr>
              <a:t>函數</a:t>
            </a:r>
            <a:endParaRPr lang="zh-TW" altLang="en-US" sz="5400" b="1" dirty="0">
              <a:solidFill>
                <a:schemeClr val="bg1"/>
              </a:solidFill>
              <a:latin typeface="Ink Free" panose="03080402000500000000" pitchFamily="66" charset="0"/>
              <a:ea typeface="Senty Pea 新蒂绿豆体" panose="03000600000000000000" pitchFamily="66" charset="-120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42F4366E-70F2-44A9-8D08-DC819B5BEAA9}"/>
              </a:ext>
            </a:extLst>
          </p:cNvPr>
          <p:cNvCxnSpPr>
            <a:cxnSpLocks/>
          </p:cNvCxnSpPr>
          <p:nvPr/>
        </p:nvCxnSpPr>
        <p:spPr>
          <a:xfrm flipV="1">
            <a:off x="307909" y="2733261"/>
            <a:ext cx="8209926" cy="1186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374DF47-C4D6-4FEA-BD97-F6489DBA7067}"/>
              </a:ext>
            </a:extLst>
          </p:cNvPr>
          <p:cNvSpPr txBox="1"/>
          <p:nvPr/>
        </p:nvSpPr>
        <p:spPr>
          <a:xfrm>
            <a:off x="2051720" y="4293096"/>
            <a:ext cx="561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600" b="1" dirty="0">
                <a:solidFill>
                  <a:schemeClr val="bg1"/>
                </a:solidFill>
                <a:latin typeface="Ink Free" panose="03080402000500000000" pitchFamily="66" charset="0"/>
                <a:ea typeface="Senty Pea 新蒂绿豆体" panose="03000600000000000000" pitchFamily="66" charset="-120"/>
              </a:rPr>
              <a:t>向皓田</a:t>
            </a:r>
            <a:endParaRPr lang="en-US" altLang="zh-TW" sz="3600" b="1" dirty="0">
              <a:solidFill>
                <a:schemeClr val="bg1"/>
              </a:solidFill>
              <a:latin typeface="Ink Free" panose="03080402000500000000" pitchFamily="66" charset="0"/>
              <a:ea typeface="Senty Pea 新蒂绿豆体" panose="03000600000000000000" pitchFamily="66" charset="-120"/>
            </a:endParaRPr>
          </a:p>
          <a:p>
            <a:pPr algn="r"/>
            <a:r>
              <a:rPr lang="en-US" altLang="zh-TW" b="1">
                <a:solidFill>
                  <a:schemeClr val="bg1"/>
                </a:solidFill>
                <a:latin typeface="Ink Free" panose="03080402000500000000" pitchFamily="66" charset="0"/>
                <a:ea typeface="Senty Pea 新蒂绿豆体" panose="03000600000000000000" pitchFamily="66" charset="-120"/>
              </a:rPr>
              <a:t>2018/11/2</a:t>
            </a:r>
            <a:endParaRPr lang="zh-TW" altLang="en-US" b="1" dirty="0">
              <a:solidFill>
                <a:schemeClr val="bg1"/>
              </a:solidFill>
              <a:latin typeface="Ink Free" panose="03080402000500000000" pitchFamily="66" charset="0"/>
              <a:ea typeface="Senty Pea 新蒂绿豆体" panose="030006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7694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Function06.js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10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altLang="zh-TW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arguments </a:t>
            </a:r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與</a:t>
            </a:r>
            <a:r>
              <a:rPr lang="en-US" altLang="zh-TW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parameter </a:t>
            </a:r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相連結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90274F-93DB-4D85-B1B8-C7FA1D681690}"/>
              </a:ext>
            </a:extLst>
          </p:cNvPr>
          <p:cNvSpPr/>
          <p:nvPr/>
        </p:nvSpPr>
        <p:spPr>
          <a:xfrm>
            <a:off x="618711" y="1710152"/>
            <a:ext cx="82638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add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a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,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b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pPr lvl="1"/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arguments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] = 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10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altLang="zh-TW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arguments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] +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b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>
                <a:solidFill>
                  <a:srgbClr val="4EC9B0"/>
                </a:solidFill>
                <a:latin typeface="Menlo" panose="020B060903080402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add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));</a:t>
            </a:r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704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11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基本觀念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201A1FD-C198-4E7E-ACCC-79A542488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489" y="1487204"/>
            <a:ext cx="7200900" cy="22496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函數是一個物件</a:t>
            </a:r>
            <a:endParaRPr lang="en-US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每一個函數都是 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Function 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類別的實體</a:t>
            </a:r>
            <a:endParaRPr lang="en-US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函數也有屬性和方法</a:t>
            </a:r>
            <a:endParaRPr lang="en-US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函數名稱是一個指向函數物件的指標</a:t>
            </a:r>
            <a:endParaRPr lang="zh-TW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24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12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函數宣告（</a:t>
            </a:r>
            <a:r>
              <a:rPr lang="en-US" altLang="zh-TW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Function Declaration</a:t>
            </a:r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3BB7C6-D6D8-446E-8FB3-912B976E8D35}"/>
              </a:ext>
            </a:extLst>
          </p:cNvPr>
          <p:cNvSpPr/>
          <p:nvPr/>
        </p:nvSpPr>
        <p:spPr>
          <a:xfrm>
            <a:off x="981489" y="170686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sum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a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b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TW">
                <a:solidFill>
                  <a:srgbClr val="C586C0"/>
                </a:solidFill>
                <a:latin typeface="Menlo" panose="020B0609030804020204" pitchFamily="49" charset="0"/>
              </a:rPr>
              <a:t>	return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a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b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04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13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函數表示式（</a:t>
            </a:r>
            <a:r>
              <a:rPr lang="en-US" altLang="zh-TW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Function Expression</a:t>
            </a:r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35A2E33-9055-4766-8D55-60DB94F3C831}"/>
              </a:ext>
            </a:extLst>
          </p:cNvPr>
          <p:cNvSpPr/>
          <p:nvPr/>
        </p:nvSpPr>
        <p:spPr>
          <a:xfrm>
            <a:off x="981489" y="344385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sum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=</a:t>
            </a:r>
            <a:r>
              <a:rPr lang="en-US" altLang="zh-TW">
                <a:solidFill>
                  <a:srgbClr val="FFC000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a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b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TW">
                <a:solidFill>
                  <a:srgbClr val="C586C0"/>
                </a:solidFill>
                <a:latin typeface="Menlo" panose="020B0609030804020204" pitchFamily="49" charset="0"/>
              </a:rPr>
              <a:t>	return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a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b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};</a:t>
            </a:r>
            <a:endParaRPr lang="en-US" altLang="zh-TW" b="0">
              <a:solidFill>
                <a:srgbClr val="FFC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9FAADE69-49ED-4F8A-9D61-C608DCD22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25" y="1494252"/>
            <a:ext cx="7938172" cy="114165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Expression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結束要加分號</a:t>
            </a:r>
            <a:endParaRPr lang="en-US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Expression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不需要函數名稱</a:t>
            </a:r>
            <a:endParaRPr lang="zh-TW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6674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14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函數宣告與表示式作用完全相同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89AAB22-1994-45FF-A6B7-C3553C607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8" y="1484313"/>
            <a:ext cx="7677545" cy="519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37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Function02.js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15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函數名稱是指向函數物件的指標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4991A7A-FC81-4D5F-A930-7046C8938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484777"/>
            <a:ext cx="7461870" cy="58766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>
              <a:lnSpc>
                <a:spcPct val="150000"/>
              </a:lnSpc>
            </a:pP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一個函數可以有不同的名字</a:t>
            </a:r>
            <a:endParaRPr lang="zh-TW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5E1B410-059E-4256-A224-77E53CA93C60}"/>
              </a:ext>
            </a:extLst>
          </p:cNvPr>
          <p:cNvSpPr/>
          <p:nvPr/>
        </p:nvSpPr>
        <p:spPr>
          <a:xfrm>
            <a:off x="971549" y="2295465"/>
            <a:ext cx="64927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sum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a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b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TW">
                <a:solidFill>
                  <a:srgbClr val="C586C0"/>
                </a:solidFill>
                <a:latin typeface="Menlo" panose="020B0609030804020204" pitchFamily="49" charset="0"/>
              </a:rPr>
              <a:t>	return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a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b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TW">
                <a:solidFill>
                  <a:srgbClr val="4EC9B0"/>
                </a:solidFill>
                <a:latin typeface="Menlo" panose="020B060903080402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sum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));</a:t>
            </a:r>
          </a:p>
          <a:p>
            <a:b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total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sum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>
                <a:solidFill>
                  <a:srgbClr val="4EC9B0"/>
                </a:solidFill>
                <a:latin typeface="Menlo" panose="020B060903080402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total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));</a:t>
            </a:r>
          </a:p>
          <a:p>
            <a:b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sum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>
                <a:solidFill>
                  <a:srgbClr val="4EC9B0"/>
                </a:solidFill>
                <a:latin typeface="Menlo" panose="020B060903080402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total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));</a:t>
            </a:r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語音泡泡: 圓角矩形 11">
            <a:extLst>
              <a:ext uri="{FF2B5EF4-FFF2-40B4-BE49-F238E27FC236}">
                <a16:creationId xmlns:a16="http://schemas.microsoft.com/office/drawing/2014/main" id="{7EE379AE-086B-4522-805D-58530F56BB29}"/>
              </a:ext>
            </a:extLst>
          </p:cNvPr>
          <p:cNvSpPr/>
          <p:nvPr/>
        </p:nvSpPr>
        <p:spPr>
          <a:xfrm>
            <a:off x="4818855" y="5088426"/>
            <a:ext cx="2379560" cy="584775"/>
          </a:xfrm>
          <a:prstGeom prst="wedgeRoundRectCallout">
            <a:avLst>
              <a:gd name="adj1" fmla="val -68335"/>
              <a:gd name="adj2" fmla="val -57675"/>
              <a:gd name="adj3" fmla="val 1666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>
                <a:solidFill>
                  <a:schemeClr val="accent5">
                    <a:lumMod val="40000"/>
                    <a:lumOff val="60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這一行會出錯嗎</a:t>
            </a:r>
            <a:r>
              <a:rPr lang="en-US" altLang="zh-TW" sz="2000">
                <a:solidFill>
                  <a:schemeClr val="accent5">
                    <a:lumMod val="40000"/>
                    <a:lumOff val="60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?</a:t>
            </a:r>
            <a:endParaRPr lang="zh-TW" altLang="en-US" sz="2000">
              <a:solidFill>
                <a:schemeClr val="accent5">
                  <a:lumMod val="40000"/>
                  <a:lumOff val="60000"/>
                </a:schemeClr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4942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JavaScriptObjects01.js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16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函數宣告與表示式的差異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E224DA85-6CEE-4C1F-81D5-FBAA2964A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489" y="1487204"/>
            <a:ext cx="7200900" cy="22496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解析器會先讀取函數宣告，讓它在執行其他程式碼之前可用</a:t>
            </a:r>
            <a:endParaRPr lang="en-US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285750" lvl="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函數表示式要等到解析器要執行呼叫的程式碼時，才會真的被解析執行</a:t>
            </a:r>
            <a:endParaRPr lang="en-US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1457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Function03.js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17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函數宣告提升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11AB9FA-B7D8-401D-80B0-E580EBA21C76}"/>
              </a:ext>
            </a:extLst>
          </p:cNvPr>
          <p:cNvSpPr/>
          <p:nvPr/>
        </p:nvSpPr>
        <p:spPr>
          <a:xfrm>
            <a:off x="981489" y="1710567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4EC9B0"/>
                </a:solidFill>
                <a:latin typeface="Menlo" panose="020B060903080402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sum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));</a:t>
            </a:r>
          </a:p>
          <a:p>
            <a:b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sum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a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b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TW">
                <a:solidFill>
                  <a:srgbClr val="C586C0"/>
                </a:solidFill>
                <a:latin typeface="Menlo" panose="020B0609030804020204" pitchFamily="49" charset="0"/>
              </a:rPr>
              <a:t>	return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a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b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234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Function03.js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18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函數表示式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DB50D9-4651-421C-BBD1-7A72535EF7F2}"/>
              </a:ext>
            </a:extLst>
          </p:cNvPr>
          <p:cNvSpPr/>
          <p:nvPr/>
        </p:nvSpPr>
        <p:spPr>
          <a:xfrm>
            <a:off x="1401417" y="1707835"/>
            <a:ext cx="46390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4EC9B0"/>
                </a:solidFill>
                <a:latin typeface="Menlo" panose="020B060903080402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sum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));</a:t>
            </a:r>
          </a:p>
          <a:p>
            <a:b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sum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a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b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TW">
                <a:solidFill>
                  <a:srgbClr val="C586C0"/>
                </a:solidFill>
                <a:latin typeface="Menlo" panose="020B0609030804020204" pitchFamily="49" charset="0"/>
              </a:rPr>
              <a:t>	return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a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b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};</a:t>
            </a:r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DC8F41E-7923-4C9A-B705-C8C996826E10}"/>
              </a:ext>
            </a:extLst>
          </p:cNvPr>
          <p:cNvSpPr/>
          <p:nvPr/>
        </p:nvSpPr>
        <p:spPr>
          <a:xfrm>
            <a:off x="981489" y="1696657"/>
            <a:ext cx="4099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chemeClr val="bg1"/>
                </a:solidFill>
                <a:latin typeface="Menlo" panose="020B0609030804020204" pitchFamily="49" charset="0"/>
              </a:rPr>
              <a:t>1</a:t>
            </a:r>
          </a:p>
          <a:p>
            <a:r>
              <a:rPr lang="en-US" altLang="zh-TW" b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2</a:t>
            </a:r>
          </a:p>
          <a:p>
            <a:r>
              <a:rPr lang="en-US" altLang="zh-TW">
                <a:solidFill>
                  <a:schemeClr val="bg1"/>
                </a:solidFill>
                <a:latin typeface="Menlo" panose="020B0609030804020204" pitchFamily="49" charset="0"/>
              </a:rPr>
              <a:t>3</a:t>
            </a:r>
          </a:p>
          <a:p>
            <a:r>
              <a:rPr lang="en-US" altLang="zh-TW" b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4</a:t>
            </a:r>
          </a:p>
          <a:p>
            <a:r>
              <a:rPr lang="en-US" altLang="zh-TW">
                <a:solidFill>
                  <a:schemeClr val="bg1"/>
                </a:solidFill>
                <a:latin typeface="Menlo" panose="020B0609030804020204" pitchFamily="49" charset="0"/>
              </a:rPr>
              <a:t>5</a:t>
            </a:r>
            <a:endParaRPr lang="en-US" altLang="zh-TW" b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31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Function03.js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19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函數表示式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9F95B9E-2DFC-4775-ADD9-5DD326DFB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254" y="1494252"/>
            <a:ext cx="8278226" cy="16956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#3 sum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在 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expression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中，因此在執行 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#3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之前， 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sum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的內容是 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undefined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由於 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#1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執行時就會發生錯誤，因此 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#3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也不會執行到</a:t>
            </a:r>
            <a:endParaRPr lang="zh-TW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4615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2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基本語法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D1950B-9FAE-492E-9AE2-38FF537796B6}"/>
              </a:ext>
            </a:extLst>
          </p:cNvPr>
          <p:cNvSpPr/>
          <p:nvPr/>
        </p:nvSpPr>
        <p:spPr>
          <a:xfrm>
            <a:off x="981489" y="1706860"/>
            <a:ext cx="79209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functionName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arg0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arg1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 ...,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argN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 }</a:t>
            </a:r>
          </a:p>
          <a:p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	statements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542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Function05.js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20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函數可以當作值來傳遞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A9AF2C3-3D7C-48C5-B2D8-C9B138CE2809}"/>
              </a:ext>
            </a:extLst>
          </p:cNvPr>
          <p:cNvSpPr/>
          <p:nvPr/>
        </p:nvSpPr>
        <p:spPr>
          <a:xfrm>
            <a:off x="982807" y="1710567"/>
            <a:ext cx="79209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callFunction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someFunction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someArgument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TW">
                <a:solidFill>
                  <a:srgbClr val="C586C0"/>
                </a:solidFill>
                <a:latin typeface="Menlo" panose="020B0609030804020204" pitchFamily="49" charset="0"/>
              </a:rPr>
              <a:t>	return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someFunction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someArgument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add10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num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TW">
                <a:solidFill>
                  <a:srgbClr val="C586C0"/>
                </a:solidFill>
                <a:latin typeface="Menlo" panose="020B0609030804020204" pitchFamily="49" charset="0"/>
              </a:rPr>
              <a:t>	return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num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10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result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callFunction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add10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10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TW">
                <a:solidFill>
                  <a:srgbClr val="4EC9B0"/>
                </a:solidFill>
                <a:latin typeface="Menlo" panose="020B060903080402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result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990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Function05.js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21</a:t>
            </a:fld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2856B1-A706-4181-ADA4-8AF27D9563A9}"/>
              </a:ext>
            </a:extLst>
          </p:cNvPr>
          <p:cNvSpPr/>
          <p:nvPr/>
        </p:nvSpPr>
        <p:spPr>
          <a:xfrm>
            <a:off x="981488" y="1710774"/>
            <a:ext cx="79282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greeting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name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TW">
                <a:solidFill>
                  <a:srgbClr val="C586C0"/>
                </a:solidFill>
                <a:latin typeface="Menlo" panose="020B0609030804020204" pitchFamily="49" charset="0"/>
              </a:rPr>
              <a:t>	return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CE9178"/>
                </a:solidFill>
                <a:latin typeface="Menlo" panose="020B0609030804020204" pitchFamily="49" charset="0"/>
              </a:rPr>
              <a:t>"Hello, "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name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message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callFunction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greeting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zh-TW">
                <a:solidFill>
                  <a:srgbClr val="CE9178"/>
                </a:solidFill>
                <a:latin typeface="Menlo" panose="020B0609030804020204" pitchFamily="49" charset="0"/>
              </a:rPr>
              <a:t>"Leo Shiang"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TW">
                <a:solidFill>
                  <a:srgbClr val="4EC9B0"/>
                </a:solidFill>
                <a:latin typeface="Menlo" panose="020B060903080402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message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890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22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函數內部屬性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9F95B9E-2DFC-4775-ADD9-5DD326DFB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254" y="1494252"/>
            <a:ext cx="8278226" cy="22496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argument</a:t>
            </a: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argument.caller</a:t>
            </a:r>
            <a:endParaRPr lang="zh-TW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this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caller</a:t>
            </a:r>
          </a:p>
        </p:txBody>
      </p:sp>
    </p:spTree>
    <p:extLst>
      <p:ext uri="{BB962C8B-B14F-4D97-AF65-F5344CB8AC3E}">
        <p14:creationId xmlns:p14="http://schemas.microsoft.com/office/powerpoint/2010/main" val="3009626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3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函數範例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D1AD9F-3250-433E-83C0-61418E389876}"/>
              </a:ext>
            </a:extLst>
          </p:cNvPr>
          <p:cNvSpPr/>
          <p:nvPr/>
        </p:nvSpPr>
        <p:spPr>
          <a:xfrm>
            <a:off x="981488" y="1707012"/>
            <a:ext cx="79209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hello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name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message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TW">
                <a:solidFill>
                  <a:srgbClr val="4EC9B0"/>
                </a:solidFill>
                <a:latin typeface="Menlo" panose="020B0609030804020204" pitchFamily="49" charset="0"/>
              </a:rPr>
              <a:t>	console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CE9178"/>
                </a:solidFill>
                <a:latin typeface="Menlo" panose="020B0609030804020204" pitchFamily="49" charset="0"/>
              </a:rPr>
              <a:t>"Hello "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name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-US" altLang="zh-TW">
                <a:solidFill>
                  <a:srgbClr val="CE9178"/>
                </a:solidFill>
                <a:latin typeface="Menlo" panose="020B0609030804020204" pitchFamily="49" charset="0"/>
              </a:rPr>
              <a:t>","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message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452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4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函數呼叫方式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4CDCB7-115A-4C48-8699-8B95B0D5BD5E}"/>
              </a:ext>
            </a:extLst>
          </p:cNvPr>
          <p:cNvSpPr/>
          <p:nvPr/>
        </p:nvSpPr>
        <p:spPr>
          <a:xfrm>
            <a:off x="981488" y="1707379"/>
            <a:ext cx="79282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hello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CE9178"/>
                </a:solidFill>
                <a:latin typeface="Menlo" panose="020B0609030804020204" pitchFamily="49" charset="0"/>
              </a:rPr>
              <a:t>"Leo Shiang"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zh-TW">
                <a:solidFill>
                  <a:srgbClr val="CE9178"/>
                </a:solidFill>
                <a:latin typeface="Menlo" panose="020B0609030804020204" pitchFamily="49" charset="0"/>
              </a:rPr>
              <a:t>"How are you?"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886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5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函數返回值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0562B73-128C-40D5-B997-98FBB8B3E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489" y="1487204"/>
            <a:ext cx="7200900" cy="58766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函數可以不用有返回值</a:t>
            </a:r>
            <a:endParaRPr lang="zh-TW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9C3675-0768-474A-8577-AAA3A8479D84}"/>
              </a:ext>
            </a:extLst>
          </p:cNvPr>
          <p:cNvSpPr/>
          <p:nvPr/>
        </p:nvSpPr>
        <p:spPr>
          <a:xfrm>
            <a:off x="981489" y="2720153"/>
            <a:ext cx="79381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sum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a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b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  <a:b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>
                <a:solidFill>
                  <a:srgbClr val="4EC9B0"/>
                </a:solidFill>
                <a:latin typeface="Menlo" panose="020B060903080402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sum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));</a:t>
            </a:r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語音泡泡: 圓角矩形 9">
            <a:extLst>
              <a:ext uri="{FF2B5EF4-FFF2-40B4-BE49-F238E27FC236}">
                <a16:creationId xmlns:a16="http://schemas.microsoft.com/office/drawing/2014/main" id="{3F9BF914-AC6D-4220-94AA-804560248A8A}"/>
              </a:ext>
            </a:extLst>
          </p:cNvPr>
          <p:cNvSpPr/>
          <p:nvPr/>
        </p:nvSpPr>
        <p:spPr>
          <a:xfrm>
            <a:off x="4719464" y="3834170"/>
            <a:ext cx="2057400" cy="584775"/>
          </a:xfrm>
          <a:prstGeom prst="wedgeRoundRectCallout">
            <a:avLst>
              <a:gd name="adj1" fmla="val -68335"/>
              <a:gd name="adj2" fmla="val -57675"/>
              <a:gd name="adj3" fmla="val 1666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>
                <a:solidFill>
                  <a:schemeClr val="accent5">
                    <a:lumMod val="40000"/>
                    <a:lumOff val="60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會顯示什麼</a:t>
            </a:r>
            <a:r>
              <a:rPr lang="en-US" altLang="zh-TW" sz="2000">
                <a:solidFill>
                  <a:schemeClr val="accent5">
                    <a:lumMod val="40000"/>
                    <a:lumOff val="60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?</a:t>
            </a:r>
            <a:endParaRPr lang="zh-TW" altLang="en-US" sz="2000">
              <a:solidFill>
                <a:schemeClr val="accent5">
                  <a:lumMod val="40000"/>
                  <a:lumOff val="60000"/>
                </a:schemeClr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4023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6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引數（</a:t>
            </a:r>
            <a:r>
              <a:rPr lang="en-US" altLang="zh-TW" sz="32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Argument</a:t>
            </a:r>
            <a:r>
              <a:rPr lang="zh-TW" altLang="en-US" sz="32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）</a:t>
            </a:r>
            <a:r>
              <a:rPr lang="en-US" altLang="zh-TW" sz="32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vs. </a:t>
            </a:r>
            <a:r>
              <a:rPr lang="zh-TW" altLang="en-US" sz="32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參數（</a:t>
            </a:r>
            <a:r>
              <a:rPr lang="en-US" altLang="zh-TW" sz="32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Parameter</a:t>
            </a:r>
            <a:r>
              <a:rPr lang="zh-TW" altLang="en-US" sz="32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）</a:t>
            </a:r>
            <a:endParaRPr lang="zh-TW" altLang="en-US" sz="3200" b="1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33AE658-4E71-4CEC-826C-EB98EE1EB580}"/>
              </a:ext>
            </a:extLst>
          </p:cNvPr>
          <p:cNvSpPr/>
          <p:nvPr/>
        </p:nvSpPr>
        <p:spPr>
          <a:xfrm>
            <a:off x="981488" y="2725339"/>
            <a:ext cx="79209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hello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name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message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TW">
                <a:solidFill>
                  <a:srgbClr val="4EC9B0"/>
                </a:solidFill>
                <a:latin typeface="Menlo" panose="020B0609030804020204" pitchFamily="49" charset="0"/>
              </a:rPr>
              <a:t>	console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CE9178"/>
                </a:solidFill>
                <a:latin typeface="Menlo" panose="020B0609030804020204" pitchFamily="49" charset="0"/>
              </a:rPr>
              <a:t>"Hello "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name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-US" altLang="zh-TW">
                <a:solidFill>
                  <a:srgbClr val="CE9178"/>
                </a:solidFill>
                <a:latin typeface="Menlo" panose="020B0609030804020204" pitchFamily="49" charset="0"/>
              </a:rPr>
              <a:t>","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message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6DA45A4-688B-430A-BBCE-A16A12E805B4}"/>
              </a:ext>
            </a:extLst>
          </p:cNvPr>
          <p:cNvSpPr/>
          <p:nvPr/>
        </p:nvSpPr>
        <p:spPr>
          <a:xfrm>
            <a:off x="984125" y="4159464"/>
            <a:ext cx="79282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hello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CE9178"/>
                </a:solidFill>
                <a:latin typeface="Menlo" panose="020B0609030804020204" pitchFamily="49" charset="0"/>
              </a:rPr>
              <a:t>"Leo Shiang"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zh-TW">
                <a:solidFill>
                  <a:srgbClr val="CE9178"/>
                </a:solidFill>
                <a:latin typeface="Menlo" panose="020B0609030804020204" pitchFamily="49" charset="0"/>
              </a:rPr>
              <a:t>"How are you?"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語音泡泡: 圓角矩形 11">
            <a:extLst>
              <a:ext uri="{FF2B5EF4-FFF2-40B4-BE49-F238E27FC236}">
                <a16:creationId xmlns:a16="http://schemas.microsoft.com/office/drawing/2014/main" id="{8F1B7143-3822-426C-9D4E-D88927A702E0}"/>
              </a:ext>
            </a:extLst>
          </p:cNvPr>
          <p:cNvSpPr/>
          <p:nvPr/>
        </p:nvSpPr>
        <p:spPr>
          <a:xfrm>
            <a:off x="4909177" y="4599932"/>
            <a:ext cx="2057400" cy="584775"/>
          </a:xfrm>
          <a:prstGeom prst="wedgeRoundRectCallout">
            <a:avLst>
              <a:gd name="adj1" fmla="val -68335"/>
              <a:gd name="adj2" fmla="val -57675"/>
              <a:gd name="adj3" fmla="val 1666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>
                <a:solidFill>
                  <a:schemeClr val="accent5">
                    <a:lumMod val="40000"/>
                    <a:lumOff val="60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argument</a:t>
            </a:r>
            <a:endParaRPr lang="zh-TW" altLang="en-US" sz="2000">
              <a:solidFill>
                <a:schemeClr val="accent5">
                  <a:lumMod val="40000"/>
                  <a:lumOff val="60000"/>
                </a:schemeClr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3" name="語音泡泡: 圓角矩形 12">
            <a:extLst>
              <a:ext uri="{FF2B5EF4-FFF2-40B4-BE49-F238E27FC236}">
                <a16:creationId xmlns:a16="http://schemas.microsoft.com/office/drawing/2014/main" id="{BE4EC1C0-8809-421D-87BD-8342EB9101DD}"/>
              </a:ext>
            </a:extLst>
          </p:cNvPr>
          <p:cNvSpPr/>
          <p:nvPr/>
        </p:nvSpPr>
        <p:spPr>
          <a:xfrm>
            <a:off x="5568472" y="2168525"/>
            <a:ext cx="2057400" cy="584775"/>
          </a:xfrm>
          <a:prstGeom prst="wedgeRoundRectCallout">
            <a:avLst>
              <a:gd name="adj1" fmla="val -84277"/>
              <a:gd name="adj2" fmla="val 56201"/>
              <a:gd name="adj3" fmla="val 1666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>
                <a:solidFill>
                  <a:schemeClr val="accent5">
                    <a:lumMod val="40000"/>
                    <a:lumOff val="60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parameter</a:t>
            </a:r>
            <a:endParaRPr lang="zh-TW" altLang="en-US" sz="2000">
              <a:solidFill>
                <a:schemeClr val="accent5">
                  <a:lumMod val="40000"/>
                  <a:lumOff val="60000"/>
                </a:schemeClr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3252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7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altLang="zh-TW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Argument </a:t>
            </a:r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的特性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201A1FD-C198-4E7E-ACCC-79A542488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488" y="1487204"/>
            <a:ext cx="7910991" cy="114165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argument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與函數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parameter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的數量可以不一樣</a:t>
            </a:r>
            <a:endParaRPr lang="en-US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285750" lvl="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argument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與函數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parameter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的資料型態可以不一樣</a:t>
            </a:r>
            <a:endParaRPr lang="zh-TW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6270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8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函數的內部屬性</a:t>
            </a:r>
            <a:r>
              <a:rPr lang="en-US" altLang="zh-TW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arguments </a:t>
            </a:r>
            <a:endParaRPr lang="zh-TW" altLang="en-US" sz="3200" b="1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0D1CAD3-E92D-4387-A715-A08E9112F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298" y="1710567"/>
            <a:ext cx="7910991" cy="280365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在函數內部可以透過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arguments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取得所有傳入的引數</a:t>
            </a:r>
            <a:endParaRPr lang="en-US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285750" lvl="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arguments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是一個行為像陣列的物件</a:t>
            </a:r>
            <a:endParaRPr lang="en-US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285750" lvl="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arguments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可以用陣列的方式存取</a:t>
            </a:r>
            <a:endParaRPr lang="en-US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285750" lvl="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arguments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內的元素與 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parameter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是相連結的</a:t>
            </a:r>
            <a:endParaRPr lang="en-US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285750" lvl="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沒有傳值的 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parameter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其預設值為 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undefined</a:t>
            </a:r>
            <a:endParaRPr lang="zh-TW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7410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9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透過</a:t>
            </a:r>
            <a:r>
              <a:rPr lang="en-US" altLang="zh-TW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arguments </a:t>
            </a:r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取得引數的數量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77E2941-1F65-4D24-B5F6-D04E8A8261DD}"/>
              </a:ext>
            </a:extLst>
          </p:cNvPr>
          <p:cNvSpPr/>
          <p:nvPr/>
        </p:nvSpPr>
        <p:spPr>
          <a:xfrm>
            <a:off x="988792" y="1710152"/>
            <a:ext cx="791099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howManyArgs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US" altLang="zh-TW">
                <a:solidFill>
                  <a:srgbClr val="4EC9B0"/>
                </a:solidFill>
                <a:latin typeface="Menlo" panose="020B0609030804020204" pitchFamily="49" charset="0"/>
              </a:rPr>
              <a:t>	console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arguments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length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howManyArgs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CE9178"/>
                </a:solidFill>
                <a:latin typeface="Menlo" panose="020B0609030804020204" pitchFamily="49" charset="0"/>
              </a:rPr>
              <a:t>"beauty"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zh-TW">
                <a:solidFill>
                  <a:srgbClr val="CE9178"/>
                </a:solidFill>
                <a:latin typeface="Menlo" panose="020B0609030804020204" pitchFamily="49" charset="0"/>
              </a:rPr>
              <a:t>"of"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zh-TW">
                <a:solidFill>
                  <a:srgbClr val="CE9178"/>
                </a:solidFill>
                <a:latin typeface="Menlo" panose="020B0609030804020204" pitchFamily="49" charset="0"/>
              </a:rPr>
              <a:t>"javascript"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howManyArgs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howManyArgs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new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4EC9B0"/>
                </a:solidFill>
                <a:latin typeface="Menlo" panose="020B0609030804020204" pitchFamily="49" charset="0"/>
              </a:rPr>
              <a:t>Date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());</a:t>
            </a:r>
          </a:p>
          <a:p>
            <a:b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</a:br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402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1142</TotalTime>
  <Words>583</Words>
  <Application>Microsoft Office PowerPoint</Application>
  <PresentationFormat>如螢幕大小 (4:3)</PresentationFormat>
  <Paragraphs>165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2" baseType="lpstr">
      <vt:lpstr>Noto Sans CJK TC Regular</vt:lpstr>
      <vt:lpstr>Senty Pea 新蒂绿豆体</vt:lpstr>
      <vt:lpstr>新細明體</vt:lpstr>
      <vt:lpstr>Arial</vt:lpstr>
      <vt:lpstr>Calibri</vt:lpstr>
      <vt:lpstr>Calibri Light</vt:lpstr>
      <vt:lpstr>Ink Free</vt:lpstr>
      <vt:lpstr>Menlo</vt:lpstr>
      <vt:lpstr>Times New Roman</vt:lpstr>
      <vt:lpstr>Office 佈景主題</vt:lpstr>
      <vt:lpstr>PowerPoint 簡報</vt:lpstr>
      <vt:lpstr>基本語法</vt:lpstr>
      <vt:lpstr>函數範例</vt:lpstr>
      <vt:lpstr>函數呼叫方式</vt:lpstr>
      <vt:lpstr>函數返回值</vt:lpstr>
      <vt:lpstr>引數（Argument） vs. 參數（Parameter）</vt:lpstr>
      <vt:lpstr>Argument 的特性</vt:lpstr>
      <vt:lpstr>函數的內部屬性 arguments </vt:lpstr>
      <vt:lpstr>透過 arguments 取得引數的數量</vt:lpstr>
      <vt:lpstr>arguments 與 parameter 相連結</vt:lpstr>
      <vt:lpstr>基本觀念</vt:lpstr>
      <vt:lpstr>函數宣告（Function Declaration）</vt:lpstr>
      <vt:lpstr>函數表示式（Function Expression）</vt:lpstr>
      <vt:lpstr>函數宣告與表示式作用完全相同</vt:lpstr>
      <vt:lpstr>函數名稱是指向函數物件的指標</vt:lpstr>
      <vt:lpstr>函數宣告與表示式的差異</vt:lpstr>
      <vt:lpstr>函數宣告提升</vt:lpstr>
      <vt:lpstr>函數表示式</vt:lpstr>
      <vt:lpstr>函數表示式</vt:lpstr>
      <vt:lpstr>函數可以當作值來傳遞</vt:lpstr>
      <vt:lpstr>PowerPoint 簡報</vt:lpstr>
      <vt:lpstr>函數內部屬性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leo shiang</dc:creator>
  <cp:lastModifiedBy>leo shiang</cp:lastModifiedBy>
  <cp:revision>182</cp:revision>
  <dcterms:created xsi:type="dcterms:W3CDTF">2018-10-23T11:57:20Z</dcterms:created>
  <dcterms:modified xsi:type="dcterms:W3CDTF">2018-10-28T01:36:20Z</dcterms:modified>
</cp:coreProperties>
</file>