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5" r:id="rId3"/>
    <p:sldId id="271" r:id="rId4"/>
    <p:sldId id="266" r:id="rId5"/>
    <p:sldId id="267" r:id="rId6"/>
    <p:sldId id="263" r:id="rId7"/>
    <p:sldId id="264" r:id="rId8"/>
    <p:sldId id="268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C35EA4"/>
          </p15:clr>
        </p15:guide>
        <p15:guide id="2" pos="2880" userDrawn="1">
          <p15:clr>
            <a:srgbClr val="A4A3A4"/>
          </p15:clr>
        </p15:guide>
        <p15:guide id="3" orient="horz" pos="1366" userDrawn="1">
          <p15:clr>
            <a:srgbClr val="FBAE4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2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136" y="48"/>
      </p:cViewPr>
      <p:guideLst>
        <p:guide orient="horz" pos="935"/>
        <p:guide pos="2880"/>
        <p:guide orient="horz" pos="13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54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152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0EA85D21-19B5-4C78-97CF-45D52437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81AA42-009D-4FAD-AE2F-3BF7A5761BBA}" type="datetime1">
              <a:rPr kumimoji="1" lang="zh-TW" altLang="en-US" smtClean="0"/>
              <a:t>2018/11/1</a:t>
            </a:fld>
            <a:endParaRPr kumimoji="1" lang="zh-TW" alt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847F5D9-3E77-4F50-AEFD-B946D089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512E1E0-CCEC-4BE6-B3D3-A0B1882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47E9015-55CA-FD42-B3D5-883B528D23B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5A65D16E-C030-45AA-B1AF-45EF04DCF7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528935"/>
            <a:ext cx="8263830" cy="747447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endParaRPr lang="zh-TW" altLang="en-US" sz="360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4D84B70-5607-4818-AC30-BE4BFD72B790}"/>
              </a:ext>
            </a:extLst>
          </p:cNvPr>
          <p:cNvCxnSpPr>
            <a:cxnSpLocks/>
          </p:cNvCxnSpPr>
          <p:nvPr userDrawn="1"/>
        </p:nvCxnSpPr>
        <p:spPr>
          <a:xfrm>
            <a:off x="611188" y="1276382"/>
            <a:ext cx="8298534" cy="0"/>
          </a:xfrm>
          <a:prstGeom prst="line">
            <a:avLst/>
          </a:prstGeom>
          <a:ln w="127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081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  <p15:guide id="2" pos="612">
          <p15:clr>
            <a:srgbClr val="FBAE40"/>
          </p15:clr>
        </p15:guide>
        <p15:guide id="3" orient="horz" pos="107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56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94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26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42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6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2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92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91BA-F500-4566-8824-F24A85C22705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7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91BA-F500-4566-8824-F24A85C22705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B6E0-A247-4D7F-B59C-D122FCEE3E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5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shiang/dolphin-js5/blob/master/Source/Core/Namespace.js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FF75483B-CB40-44BD-9485-DF30529585DC}"/>
              </a:ext>
            </a:extLst>
          </p:cNvPr>
          <p:cNvSpPr txBox="1"/>
          <p:nvPr/>
        </p:nvSpPr>
        <p:spPr>
          <a:xfrm>
            <a:off x="228601" y="1844824"/>
            <a:ext cx="828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JavaScript </a:t>
            </a:r>
            <a:r>
              <a:rPr lang="zh-TW" altLang="en-US" sz="5400" b="1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命名空間</a:t>
            </a:r>
            <a:endParaRPr lang="zh-TW" altLang="en-US" sz="5400" b="1" dirty="0">
              <a:solidFill>
                <a:schemeClr val="bg1"/>
              </a:solidFill>
              <a:latin typeface="Ink Free" panose="03080402000500000000" pitchFamily="66" charset="0"/>
              <a:ea typeface="Senty Pea 新蒂绿豆体" panose="03000600000000000000" pitchFamily="66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2F4366E-70F2-44A9-8D08-DC819B5BEAA9}"/>
              </a:ext>
            </a:extLst>
          </p:cNvPr>
          <p:cNvCxnSpPr>
            <a:cxnSpLocks/>
          </p:cNvCxnSpPr>
          <p:nvPr/>
        </p:nvCxnSpPr>
        <p:spPr>
          <a:xfrm flipV="1">
            <a:off x="307909" y="2733261"/>
            <a:ext cx="8209926" cy="1186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74DF47-C4D6-4FEA-BD97-F6489DBA7067}"/>
              </a:ext>
            </a:extLst>
          </p:cNvPr>
          <p:cNvSpPr txBox="1"/>
          <p:nvPr/>
        </p:nvSpPr>
        <p:spPr>
          <a:xfrm>
            <a:off x="2051720" y="429309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600" b="1" dirty="0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向皓田</a:t>
            </a:r>
            <a:endParaRPr lang="en-US" altLang="zh-TW" sz="3600" b="1" dirty="0">
              <a:solidFill>
                <a:schemeClr val="bg1"/>
              </a:solidFill>
              <a:latin typeface="Ink Free" panose="03080402000500000000" pitchFamily="66" charset="0"/>
              <a:ea typeface="Senty Pea 新蒂绿豆体" panose="03000600000000000000" pitchFamily="66" charset="-120"/>
            </a:endParaRPr>
          </a:p>
          <a:p>
            <a:pPr algn="r"/>
            <a:r>
              <a:rPr lang="en-US" altLang="zh-TW" b="1">
                <a:solidFill>
                  <a:schemeClr val="bg1"/>
                </a:solidFill>
                <a:latin typeface="Ink Free" panose="03080402000500000000" pitchFamily="66" charset="0"/>
                <a:ea typeface="Senty Pea 新蒂绿豆体" panose="03000600000000000000" pitchFamily="66" charset="-120"/>
              </a:rPr>
              <a:t>2018/11/2</a:t>
            </a:r>
            <a:endParaRPr lang="zh-TW" altLang="en-US" b="1" dirty="0">
              <a:solidFill>
                <a:schemeClr val="bg1"/>
              </a:solidFill>
              <a:latin typeface="Ink Free" panose="03080402000500000000" pitchFamily="66" charset="0"/>
              <a:ea typeface="Senty Pea 新蒂绿豆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769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BC120B-7D27-4ACA-9D54-06075738B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5" y="1710567"/>
            <a:ext cx="7910991" cy="2249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ECMAScript 5  </a:t>
            </a: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並無命名空間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本文內容係針對以下專案的程式碼做說明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hlinkClick r:id="rId2"/>
              </a:rPr>
              <a:t>https://github.com/leoshiang/dolphin-js5/blob/master/Source/Core/Namespace.js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97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命名空間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BC120B-7D27-4ACA-9D54-06075738B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5" y="1710567"/>
            <a:ext cx="7910991" cy="2249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可以義多個命名空間樹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可以定義階層式的物件結構</a:t>
            </a:r>
            <a:endParaRPr lang="en-US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可以使用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Unicode</a:t>
            </a: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支援 </a:t>
            </a:r>
            <a:r>
              <a:rPr lang="en-US" altLang="zh-TW" sz="240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Reflection</a:t>
            </a:r>
            <a:endParaRPr lang="zh-TW" altLang="zh-TW" sz="240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474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命名空間範例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69D65B-7BD4-47C3-8FD1-7A35B1094848}"/>
              </a:ext>
            </a:extLst>
          </p:cNvPr>
          <p:cNvSpPr/>
          <p:nvPr/>
        </p:nvSpPr>
        <p:spPr>
          <a:xfrm>
            <a:off x="980977" y="1709543"/>
            <a:ext cx="81724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myLib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TW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myLib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>
                <a:solidFill>
                  <a:srgbClr val="CE9178"/>
                </a:solidFill>
                <a:latin typeface="Consolas" panose="020B0609020204030204" pitchFamily="49" charset="0"/>
              </a:rPr>
              <a:t>工具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zh-TW" altLang="en-US">
                <a:solidFill>
                  <a:srgbClr val="CE9178"/>
                </a:solidFill>
                <a:latin typeface="Consolas" panose="020B0609020204030204" pitchFamily="49" charset="0"/>
              </a:rPr>
              <a:t>數學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zh-TW" altLang="en-US">
                <a:solidFill>
                  <a:srgbClr val="DCDCAA"/>
                </a:solidFill>
                <a:latin typeface="Consolas" panose="020B0609020204030204" pitchFamily="49" charset="0"/>
              </a:rPr>
              <a:t>相加</a:t>
            </a:r>
            <a:r>
              <a:rPr lang="zh-TW" alt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altLang="zh-TW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myLib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zh-TW" altLang="en-US">
                <a:solidFill>
                  <a:srgbClr val="CE9178"/>
                </a:solidFill>
                <a:latin typeface="Consolas" panose="020B0609020204030204" pitchFamily="49" charset="0"/>
              </a:rPr>
              <a:t>工具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zh-TW" altLang="en-US">
                <a:solidFill>
                  <a:srgbClr val="CE9178"/>
                </a:solidFill>
                <a:latin typeface="Consolas" panose="020B0609020204030204" pitchFamily="49" charset="0"/>
              </a:rPr>
              <a:t>數學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zh-TW" altLang="en-US">
                <a:solidFill>
                  <a:srgbClr val="DCDCAA"/>
                </a:solidFill>
                <a:latin typeface="Consolas" panose="020B0609020204030204" pitchFamily="49" charset="0"/>
              </a:rPr>
              <a:t>相加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Namespace02.js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ED94FF19-1CCB-40ED-A9DF-4942BF113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223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資料結構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347E30-CC28-42A6-86CF-C7FD826F13E9}"/>
              </a:ext>
            </a:extLst>
          </p:cNvPr>
          <p:cNvSpPr/>
          <p:nvPr/>
        </p:nvSpPr>
        <p:spPr>
          <a:xfrm>
            <a:off x="2781829" y="3655709"/>
            <a:ext cx="1810279" cy="431800"/>
          </a:xfrm>
          <a:prstGeom prst="rect">
            <a:avLst/>
          </a:prstGeom>
          <a:solidFill>
            <a:srgbClr val="FFC000">
              <a:alpha val="15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數學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58F9A2-1D77-4FED-B564-C8F7CCD62378}"/>
              </a:ext>
            </a:extLst>
          </p:cNvPr>
          <p:cNvSpPr/>
          <p:nvPr/>
        </p:nvSpPr>
        <p:spPr>
          <a:xfrm>
            <a:off x="4592108" y="3658981"/>
            <a:ext cx="607484" cy="431800"/>
          </a:xfrm>
          <a:prstGeom prst="rect">
            <a:avLst/>
          </a:prstGeom>
          <a:solidFill>
            <a:srgbClr val="FFC000">
              <a:alpha val="15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1A8FB4-00C0-46FB-A28A-2372E2587935}"/>
              </a:ext>
            </a:extLst>
          </p:cNvPr>
          <p:cNvCxnSpPr>
            <a:cxnSpLocks/>
            <a:stCxn id="21" idx="3"/>
            <a:endCxn id="30" idx="0"/>
          </p:cNvCxnSpPr>
          <p:nvPr/>
        </p:nvCxnSpPr>
        <p:spPr>
          <a:xfrm>
            <a:off x="3389313" y="2373311"/>
            <a:ext cx="601398" cy="829110"/>
          </a:xfrm>
          <a:prstGeom prst="bentConnector2">
            <a:avLst/>
          </a:prstGeom>
          <a:ln w="38100">
            <a:solidFill>
              <a:schemeClr val="accent4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FACFF72-9143-4D65-A6B0-03EEB8FC9463}"/>
              </a:ext>
            </a:extLst>
          </p:cNvPr>
          <p:cNvSpPr/>
          <p:nvPr/>
        </p:nvSpPr>
        <p:spPr>
          <a:xfrm>
            <a:off x="5199592" y="4911420"/>
            <a:ext cx="2757340" cy="923330"/>
          </a:xfrm>
          <a:prstGeom prst="rect">
            <a:avLst/>
          </a:prstGeom>
          <a:solidFill>
            <a:srgbClr val="00B050">
              <a:alpha val="15000"/>
            </a:srgbClr>
          </a:solidFill>
          <a:ln w="25400" cap="rnd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EE263B-6A51-431D-810A-5DACACF6B172}"/>
              </a:ext>
            </a:extLst>
          </p:cNvPr>
          <p:cNvSpPr/>
          <p:nvPr/>
        </p:nvSpPr>
        <p:spPr>
          <a:xfrm>
            <a:off x="971550" y="2157411"/>
            <a:ext cx="1810279" cy="431800"/>
          </a:xfrm>
          <a:prstGeom prst="rect">
            <a:avLst/>
          </a:prstGeom>
          <a:solidFill>
            <a:srgbClr val="FFC000">
              <a:alpha val="15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工具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84740AF-4AB0-42B3-A6F6-7F333A00DCFF}"/>
              </a:ext>
            </a:extLst>
          </p:cNvPr>
          <p:cNvSpPr/>
          <p:nvPr/>
        </p:nvSpPr>
        <p:spPr>
          <a:xfrm>
            <a:off x="2781829" y="2157411"/>
            <a:ext cx="607484" cy="431800"/>
          </a:xfrm>
          <a:prstGeom prst="rect">
            <a:avLst/>
          </a:prstGeom>
          <a:solidFill>
            <a:srgbClr val="FFC000">
              <a:alpha val="15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283997-E89A-462D-9898-AC53D70F9B8E}"/>
              </a:ext>
            </a:extLst>
          </p:cNvPr>
          <p:cNvSpPr/>
          <p:nvPr/>
        </p:nvSpPr>
        <p:spPr>
          <a:xfrm>
            <a:off x="971550" y="1700213"/>
            <a:ext cx="2417763" cy="431800"/>
          </a:xfrm>
          <a:prstGeom prst="rect">
            <a:avLst/>
          </a:prstGeom>
          <a:solidFill>
            <a:srgbClr val="FF66FF">
              <a:alpha val="15000"/>
            </a:srgbClr>
          </a:solidFill>
          <a:ln w="254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myLib</a:t>
            </a:r>
            <a:endParaRPr lang="zh-TW" altLang="en-US"/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EFA09F76-0FB8-47A7-9455-13C1080CF88C}"/>
              </a:ext>
            </a:extLst>
          </p:cNvPr>
          <p:cNvCxnSpPr>
            <a:cxnSpLocks/>
            <a:stCxn id="13" idx="3"/>
            <a:endCxn id="18" idx="0"/>
          </p:cNvCxnSpPr>
          <p:nvPr/>
        </p:nvCxnSpPr>
        <p:spPr>
          <a:xfrm>
            <a:off x="5199592" y="3874881"/>
            <a:ext cx="1378670" cy="1036539"/>
          </a:xfrm>
          <a:prstGeom prst="bentConnector2">
            <a:avLst/>
          </a:prstGeom>
          <a:ln w="38100">
            <a:solidFill>
              <a:schemeClr val="accent4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8AB9614-45E8-40A2-BEB2-FBB5ABAF65E8}"/>
              </a:ext>
            </a:extLst>
          </p:cNvPr>
          <p:cNvSpPr/>
          <p:nvPr/>
        </p:nvSpPr>
        <p:spPr>
          <a:xfrm>
            <a:off x="2781829" y="3202421"/>
            <a:ext cx="2417763" cy="431800"/>
          </a:xfrm>
          <a:prstGeom prst="rect">
            <a:avLst/>
          </a:prstGeom>
          <a:solidFill>
            <a:srgbClr val="FF66FF">
              <a:alpha val="15000"/>
            </a:srgbClr>
          </a:solidFill>
          <a:ln w="254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18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Show me the code</a:t>
            </a:r>
            <a:endParaRPr lang="zh-TW" altLang="en-US" sz="3200" b="1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09C669-CA65-46C7-A190-14AF27A9B79F}"/>
              </a:ext>
            </a:extLst>
          </p:cNvPr>
          <p:cNvSpPr/>
          <p:nvPr/>
        </p:nvSpPr>
        <p:spPr>
          <a:xfrm>
            <a:off x="979365" y="1705333"/>
            <a:ext cx="79209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prototype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	constructor: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traverse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callback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 },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 },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reflection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Dolphin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E670895-7AC7-422F-ABC4-56108D210F0D}"/>
              </a:ext>
            </a:extLst>
          </p:cNvPr>
          <p:cNvSpPr/>
          <p:nvPr/>
        </p:nvSpPr>
        <p:spPr>
          <a:xfrm>
            <a:off x="971550" y="1700213"/>
            <a:ext cx="3302327" cy="369332"/>
          </a:xfrm>
          <a:prstGeom prst="roundRect">
            <a:avLst/>
          </a:prstGeom>
          <a:solidFill>
            <a:srgbClr val="FFC000">
              <a:alpha val="1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93B6362-8423-4644-A3B9-DDC36C910182}"/>
              </a:ext>
            </a:extLst>
          </p:cNvPr>
          <p:cNvSpPr/>
          <p:nvPr/>
        </p:nvSpPr>
        <p:spPr>
          <a:xfrm>
            <a:off x="971549" y="2241679"/>
            <a:ext cx="6277663" cy="2613125"/>
          </a:xfrm>
          <a:prstGeom prst="roundRect">
            <a:avLst>
              <a:gd name="adj" fmla="val 4762"/>
            </a:avLst>
          </a:prstGeom>
          <a:solidFill>
            <a:srgbClr val="00B050">
              <a:alpha val="1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4790926-C63E-4697-A430-1DDBB68263B4}"/>
              </a:ext>
            </a:extLst>
          </p:cNvPr>
          <p:cNvSpPr/>
          <p:nvPr/>
        </p:nvSpPr>
        <p:spPr>
          <a:xfrm>
            <a:off x="979365" y="4996044"/>
            <a:ext cx="4063975" cy="409749"/>
          </a:xfrm>
          <a:prstGeom prst="roundRect">
            <a:avLst/>
          </a:prstGeom>
          <a:solidFill>
            <a:srgbClr val="FF66FF">
              <a:alpha val="10000"/>
            </a:srgbClr>
          </a:solidFill>
          <a:ln w="254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54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Namespace02.js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Namespace.traverse</a:t>
            </a:r>
            <a:endParaRPr lang="zh-TW" altLang="en-US" sz="3200" b="1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C8494D-0627-4689-AC61-6DCBF71592ED}"/>
              </a:ext>
            </a:extLst>
          </p:cNvPr>
          <p:cNvSpPr/>
          <p:nvPr/>
        </p:nvSpPr>
        <p:spPr>
          <a:xfrm>
            <a:off x="980977" y="1704000"/>
            <a:ext cx="88358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traverse: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callback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trim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 ===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parts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'.'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parts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part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parts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trim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part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pPr lvl="2"/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	throw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Dolphin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InvalidNamespaceException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parts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part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	parts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		node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callback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	});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5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Namespace02.js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Namespace.traverse</a:t>
            </a:r>
            <a:endParaRPr lang="zh-TW" altLang="en-US" sz="3200" b="1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4C1265-0419-4FEB-89A1-9C7060890AD4}"/>
              </a:ext>
            </a:extLst>
          </p:cNvPr>
          <p:cNvSpPr/>
          <p:nvPr/>
        </p:nvSpPr>
        <p:spPr>
          <a:xfrm>
            <a:off x="977439" y="1709737"/>
            <a:ext cx="3640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myLib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TW" altLang="en-US">
                <a:solidFill>
                  <a:srgbClr val="CE9178"/>
                </a:solidFill>
                <a:latin typeface="Consolas" panose="020B0609020204030204" pitchFamily="49" charset="0"/>
              </a:rPr>
              <a:t>工具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zh-TW" altLang="en-US">
                <a:solidFill>
                  <a:srgbClr val="CE9178"/>
                </a:solidFill>
                <a:latin typeface="Consolas" panose="020B0609020204030204" pitchFamily="49" charset="0"/>
              </a:rPr>
              <a:t>數學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92944B-E76A-4E4B-9CFB-11D315873C21}"/>
              </a:ext>
            </a:extLst>
          </p:cNvPr>
          <p:cNvSpPr/>
          <p:nvPr/>
        </p:nvSpPr>
        <p:spPr>
          <a:xfrm>
            <a:off x="980977" y="2718861"/>
            <a:ext cx="68754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parts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'.'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parts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part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parts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trim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part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zh-TW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Dolphin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4EC9B0"/>
                </a:solidFill>
                <a:latin typeface="Consolas" panose="020B0609020204030204" pitchFamily="49" charset="0"/>
              </a:rPr>
              <a:t>InvalidNamespaceException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parts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part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BB9D0A-6211-46B5-B690-CEFD9ECC55B2}"/>
              </a:ext>
            </a:extLst>
          </p:cNvPr>
          <p:cNvSpPr/>
          <p:nvPr/>
        </p:nvSpPr>
        <p:spPr>
          <a:xfrm>
            <a:off x="6230116" y="1714973"/>
            <a:ext cx="970371" cy="431800"/>
          </a:xfrm>
          <a:prstGeom prst="rect">
            <a:avLst/>
          </a:prstGeom>
          <a:solidFill>
            <a:srgbClr val="FFC000">
              <a:alpha val="15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工具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261B28-FB7E-4139-8424-86AC1B918DC5}"/>
              </a:ext>
            </a:extLst>
          </p:cNvPr>
          <p:cNvSpPr/>
          <p:nvPr/>
        </p:nvSpPr>
        <p:spPr>
          <a:xfrm>
            <a:off x="7227479" y="1714973"/>
            <a:ext cx="970371" cy="431800"/>
          </a:xfrm>
          <a:prstGeom prst="rect">
            <a:avLst/>
          </a:prstGeom>
          <a:solidFill>
            <a:srgbClr val="FFC000">
              <a:alpha val="15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數學</a:t>
            </a:r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1E157431-9039-4E7A-BEA2-D1114711BA6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798243" y="1930873"/>
            <a:ext cx="1431873" cy="0"/>
          </a:xfrm>
          <a:prstGeom prst="straightConnector1">
            <a:avLst/>
          </a:prstGeom>
          <a:ln w="38100">
            <a:solidFill>
              <a:schemeClr val="accent4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83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8F0E77-192D-4149-A925-126CE9D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Namespace02.js</a:t>
            </a:r>
            <a:endParaRPr kumimoji="1"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BB99EEE-1BFB-4AB9-89F0-4096375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E9015-55CA-FD42-B3D5-883B528D23BF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8C41E95-6386-42F3-B627-45C119FF5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TW" sz="3200" b="1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Namespace.traverse</a:t>
            </a:r>
            <a:endParaRPr lang="zh-TW" altLang="en-US" sz="3200" b="1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DA436-E8D0-4C08-8B83-AC1CFC585453}"/>
              </a:ext>
            </a:extLst>
          </p:cNvPr>
          <p:cNvSpPr/>
          <p:nvPr/>
        </p:nvSpPr>
        <p:spPr>
          <a:xfrm>
            <a:off x="971550" y="1700213"/>
            <a:ext cx="79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F659C6-7E19-4B87-8E32-109D0F8CAED5}"/>
              </a:ext>
            </a:extLst>
          </p:cNvPr>
          <p:cNvSpPr/>
          <p:nvPr/>
        </p:nvSpPr>
        <p:spPr>
          <a:xfrm>
            <a:off x="6979001" y="5992827"/>
            <a:ext cx="1930721" cy="58477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JavaScriptObjects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.js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F350E3-9F4E-4901-90F6-40DB570F12F9}"/>
              </a:ext>
            </a:extLst>
          </p:cNvPr>
          <p:cNvSpPr/>
          <p:nvPr/>
        </p:nvSpPr>
        <p:spPr>
          <a:xfrm>
            <a:off x="980978" y="1705546"/>
            <a:ext cx="50333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parts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	node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callback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B515B1-AFDA-49F1-82DA-0D43BED417F9}"/>
              </a:ext>
            </a:extLst>
          </p:cNvPr>
          <p:cNvSpPr/>
          <p:nvPr/>
        </p:nvSpPr>
        <p:spPr>
          <a:xfrm>
            <a:off x="980978" y="4160616"/>
            <a:ext cx="77576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namespace: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TW">
                <a:solidFill>
                  <a:srgbClr val="DCDCAA"/>
                </a:solidFill>
                <a:latin typeface="Consolas" panose="020B0609020204030204" pitchFamily="49" charset="0"/>
              </a:rPr>
              <a:t>traverse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		node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] || {};</a:t>
            </a:r>
          </a:p>
          <a:p>
            <a:r>
              <a:rPr lang="en-US" altLang="zh-TW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node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TW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	});</a:t>
            </a:r>
          </a:p>
          <a:p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endParaRPr lang="en-US" altLang="zh-TW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3494EA9F-9CFF-4C9B-B423-C11E81C37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華康正顏楷體W5" panose="03000509000000000000" pitchFamily="65" charset="-120"/>
              </a:rPr>
              <a:t>,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29F35C9-C202-4A5A-BF38-058572F8BF28}"/>
              </a:ext>
            </a:extLst>
          </p:cNvPr>
          <p:cNvSpPr/>
          <p:nvPr/>
        </p:nvSpPr>
        <p:spPr>
          <a:xfrm>
            <a:off x="6674924" y="4082731"/>
            <a:ext cx="428610" cy="4318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>
                <a:solidFill>
                  <a:srgbClr val="FF66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{}</a:t>
            </a:r>
            <a:endParaRPr lang="zh-TW" altLang="en-US">
              <a:solidFill>
                <a:srgbClr val="FF66FF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7750C48-A6CD-464A-9C97-CBFF02B52B2A}"/>
              </a:ext>
            </a:extLst>
          </p:cNvPr>
          <p:cNvSpPr/>
          <p:nvPr/>
        </p:nvSpPr>
        <p:spPr>
          <a:xfrm>
            <a:off x="7285859" y="416045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66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'</a:t>
            </a:r>
            <a:r>
              <a:rPr lang="zh-TW" altLang="en-US">
                <a:solidFill>
                  <a:srgbClr val="FF66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工具</a:t>
            </a:r>
            <a:r>
              <a:rPr lang="en-US" altLang="zh-TW">
                <a:solidFill>
                  <a:srgbClr val="FF66FF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'</a:t>
            </a:r>
            <a:endParaRPr lang="zh-TW" altLang="en-US">
              <a:solidFill>
                <a:srgbClr val="FF66FF"/>
              </a:solidFill>
            </a:endParaRP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9CE69F76-56D4-4C2D-9BAE-AD9931C00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92978"/>
              </p:ext>
            </p:extLst>
          </p:nvPr>
        </p:nvGraphicFramePr>
        <p:xfrm>
          <a:off x="6023730" y="1707758"/>
          <a:ext cx="2878177" cy="104033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15340">
                  <a:extLst>
                    <a:ext uri="{9D8B030D-6E8A-4147-A177-3AD203B41FA5}">
                      <a16:colId xmlns:a16="http://schemas.microsoft.com/office/drawing/2014/main" val="208307875"/>
                    </a:ext>
                  </a:extLst>
                </a:gridCol>
                <a:gridCol w="1962837">
                  <a:extLst>
                    <a:ext uri="{9D8B030D-6E8A-4147-A177-3AD203B41FA5}">
                      <a16:colId xmlns:a16="http://schemas.microsoft.com/office/drawing/2014/main" val="3265797358"/>
                    </a:ext>
                  </a:extLst>
                </a:gridCol>
              </a:tblGrid>
              <a:tr h="3807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solidFill>
                            <a:schemeClr val="tx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變數</a:t>
                      </a:r>
                      <a:endParaRPr lang="zh-TW" alt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Mono CJK TC Regular" panose="020B0500000000000000" pitchFamily="34" charset="-120"/>
                        <a:ea typeface="Noto Sans Mono CJK TC Regular" panose="020B0500000000000000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solidFill>
                            <a:schemeClr val="tx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值</a:t>
                      </a:r>
                      <a:endParaRPr lang="zh-TW" alt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Mono CJK TC Regular" panose="020B0500000000000000" pitchFamily="34" charset="-120"/>
                        <a:ea typeface="Noto Sans Mono CJK TC Regular" panose="020B0500000000000000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14760"/>
                  </a:ext>
                </a:extLst>
              </a:tr>
              <a:tr h="358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parts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Noto Sans Mono CJK TC Regular" panose="020B0500000000000000" pitchFamily="34" charset="-120"/>
                        <a:ea typeface="Noto Sans Mono CJK TC Regular" panose="020B0500000000000000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5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['</a:t>
                      </a:r>
                      <a:r>
                        <a:rPr lang="zh-TW" altLang="en-US" sz="160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工具</a:t>
                      </a:r>
                      <a:r>
                        <a:rPr lang="en-US" altLang="zh-TW" sz="160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', '</a:t>
                      </a:r>
                      <a:r>
                        <a:rPr lang="zh-TW" altLang="en-US" sz="160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數學</a:t>
                      </a:r>
                      <a:r>
                        <a:rPr lang="en-US" altLang="zh-TW" sz="160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']</a:t>
                      </a:r>
                      <a:endParaRPr lang="en-US" altLang="zh-TW" sz="1600" b="0" i="0" u="none" strike="noStrike">
                        <a:solidFill>
                          <a:schemeClr val="bg1"/>
                        </a:solidFill>
                        <a:effectLst/>
                        <a:latin typeface="Noto Sans Mono CJK TC Regular" panose="020B0500000000000000" pitchFamily="34" charset="-120"/>
                        <a:ea typeface="Noto Sans Mono CJK TC Regular" panose="020B0500000000000000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5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40997"/>
                  </a:ext>
                </a:extLst>
              </a:tr>
              <a:tr h="301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node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Noto Sans Mono CJK TC Regular" panose="020B0500000000000000" pitchFamily="34" charset="-120"/>
                        <a:ea typeface="Noto Sans Mono CJK TC Regular" panose="020B0500000000000000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5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{}</a:t>
                      </a:r>
                      <a:endParaRPr lang="en-US" altLang="zh-TW" sz="1600" b="0" i="0" u="none" strike="noStrike">
                        <a:solidFill>
                          <a:schemeClr val="bg1"/>
                        </a:solidFill>
                        <a:effectLst/>
                        <a:latin typeface="Noto Sans Mono CJK TC Regular" panose="020B0500000000000000" pitchFamily="34" charset="-120"/>
                        <a:ea typeface="Noto Sans Mono CJK TC Regular" panose="020B0500000000000000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5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69425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2C5DDC03-FDE4-432D-B269-E22B1A89C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110077"/>
              </p:ext>
            </p:extLst>
          </p:nvPr>
        </p:nvGraphicFramePr>
        <p:xfrm>
          <a:off x="6014303" y="5277073"/>
          <a:ext cx="2878177" cy="104033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15340">
                  <a:extLst>
                    <a:ext uri="{9D8B030D-6E8A-4147-A177-3AD203B41FA5}">
                      <a16:colId xmlns:a16="http://schemas.microsoft.com/office/drawing/2014/main" val="208307875"/>
                    </a:ext>
                  </a:extLst>
                </a:gridCol>
                <a:gridCol w="1962837">
                  <a:extLst>
                    <a:ext uri="{9D8B030D-6E8A-4147-A177-3AD203B41FA5}">
                      <a16:colId xmlns:a16="http://schemas.microsoft.com/office/drawing/2014/main" val="3265797358"/>
                    </a:ext>
                  </a:extLst>
                </a:gridCol>
              </a:tblGrid>
              <a:tr h="3807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solidFill>
                            <a:schemeClr val="tx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變數</a:t>
                      </a:r>
                      <a:endParaRPr lang="zh-TW" alt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Mono CJK TC Regular" panose="020B0500000000000000" pitchFamily="34" charset="-120"/>
                        <a:ea typeface="Noto Sans Mono CJK TC Regular" panose="020B0500000000000000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solidFill>
                            <a:schemeClr val="tx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值</a:t>
                      </a:r>
                      <a:endParaRPr lang="zh-TW" altLang="en-US" sz="1600" b="0" i="0" u="none" strike="noStrike">
                        <a:solidFill>
                          <a:schemeClr val="tx1"/>
                        </a:solidFill>
                        <a:effectLst/>
                        <a:latin typeface="Noto Sans Mono CJK TC Regular" panose="020B0500000000000000" pitchFamily="34" charset="-120"/>
                        <a:ea typeface="Noto Sans Mono CJK TC Regular" panose="020B0500000000000000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14760"/>
                  </a:ext>
                </a:extLst>
              </a:tr>
              <a:tr h="358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parts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Noto Sans Mono CJK TC Regular" panose="020B0500000000000000" pitchFamily="34" charset="-120"/>
                        <a:ea typeface="Noto Sans Mono CJK TC Regular" panose="020B0500000000000000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5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['</a:t>
                      </a:r>
                      <a:r>
                        <a:rPr lang="zh-TW" altLang="en-US" sz="160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工具</a:t>
                      </a:r>
                      <a:r>
                        <a:rPr lang="en-US" altLang="zh-TW" sz="160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', '</a:t>
                      </a:r>
                      <a:r>
                        <a:rPr lang="zh-TW" altLang="en-US" sz="160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數學</a:t>
                      </a:r>
                      <a:r>
                        <a:rPr lang="en-US" altLang="zh-TW" sz="160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']</a:t>
                      </a:r>
                      <a:endParaRPr lang="en-US" altLang="zh-TW" sz="1600" b="0" i="0" u="none" strike="noStrike">
                        <a:solidFill>
                          <a:schemeClr val="bg1"/>
                        </a:solidFill>
                        <a:effectLst/>
                        <a:latin typeface="Noto Sans Mono CJK TC Regular" panose="020B0500000000000000" pitchFamily="34" charset="-120"/>
                        <a:ea typeface="Noto Sans Mono CJK TC Regular" panose="020B0500000000000000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5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40997"/>
                  </a:ext>
                </a:extLst>
              </a:tr>
              <a:tr h="301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node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Noto Sans Mono CJK TC Regular" panose="020B0500000000000000" pitchFamily="34" charset="-120"/>
                        <a:ea typeface="Noto Sans Mono CJK TC Regular" panose="020B0500000000000000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5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{'</a:t>
                      </a:r>
                      <a:r>
                        <a:rPr lang="zh-TW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工具</a:t>
                      </a:r>
                      <a:r>
                        <a:rPr lang="en-US" altLang="zh-TW" sz="1600" b="0" i="0" u="none" strike="noStrike">
                          <a:solidFill>
                            <a:schemeClr val="bg1"/>
                          </a:solidFill>
                          <a:effectLst/>
                          <a:latin typeface="Noto Sans Mono CJK TC Regular" panose="020B0500000000000000" pitchFamily="34" charset="-120"/>
                          <a:ea typeface="Noto Sans Mono CJK TC Regular" panose="020B0500000000000000" pitchFamily="34" charset="-120"/>
                        </a:rPr>
                        <a:t>': {}}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5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169425"/>
                  </a:ext>
                </a:extLst>
              </a:tr>
            </a:tbl>
          </a:graphicData>
        </a:graphic>
      </p:graphicFrame>
      <p:cxnSp>
        <p:nvCxnSpPr>
          <p:cNvPr id="49" name="接點: 弧形 48">
            <a:extLst>
              <a:ext uri="{FF2B5EF4-FFF2-40B4-BE49-F238E27FC236}">
                <a16:creationId xmlns:a16="http://schemas.microsoft.com/office/drawing/2014/main" id="{6AF16D8B-EE89-427D-B030-08B20A358C2B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995333" y="2573867"/>
            <a:ext cx="1893896" cy="1508864"/>
          </a:xfrm>
          <a:prstGeom prst="curvedConnector2">
            <a:avLst/>
          </a:prstGeom>
          <a:ln w="38100">
            <a:solidFill>
              <a:schemeClr val="accent4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接點: 弧形 60">
            <a:extLst>
              <a:ext uri="{FF2B5EF4-FFF2-40B4-BE49-F238E27FC236}">
                <a16:creationId xmlns:a16="http://schemas.microsoft.com/office/drawing/2014/main" id="{3E10FF89-44B2-4666-88C3-F740D48CB5F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79216" y="3019316"/>
            <a:ext cx="2641600" cy="175070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71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1625</TotalTime>
  <Words>291</Words>
  <Application>Microsoft Office PowerPoint</Application>
  <PresentationFormat>如螢幕大小 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3" baseType="lpstr">
      <vt:lpstr>Arial Unicode MS</vt:lpstr>
      <vt:lpstr>Noto Sans CJK TC Regular</vt:lpstr>
      <vt:lpstr>Noto Sans Mono CJK TC Regular</vt:lpstr>
      <vt:lpstr>Senty Pea 新蒂绿豆体</vt:lpstr>
      <vt:lpstr>華康正顏楷體W5</vt:lpstr>
      <vt:lpstr>新細明體</vt:lpstr>
      <vt:lpstr>Arial</vt:lpstr>
      <vt:lpstr>Calibri</vt:lpstr>
      <vt:lpstr>Calibri Light</vt:lpstr>
      <vt:lpstr>Consolas</vt:lpstr>
      <vt:lpstr>Ink Free</vt:lpstr>
      <vt:lpstr>Menlo</vt:lpstr>
      <vt:lpstr>Times New Roman</vt:lpstr>
      <vt:lpstr>Office 佈景主題</vt:lpstr>
      <vt:lpstr>PowerPoint 簡報</vt:lpstr>
      <vt:lpstr>PowerPoint 簡報</vt:lpstr>
      <vt:lpstr>命名空間</vt:lpstr>
      <vt:lpstr>命名空間範例</vt:lpstr>
      <vt:lpstr>資料結構</vt:lpstr>
      <vt:lpstr>Show me the code</vt:lpstr>
      <vt:lpstr>Namespace.traverse</vt:lpstr>
      <vt:lpstr>Namespace.traverse</vt:lpstr>
      <vt:lpstr>Namespace.traverse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命名空間</dc:title>
  <dc:creator>leo shiang</dc:creator>
  <cp:lastModifiedBy>leo shiang</cp:lastModifiedBy>
  <cp:revision>234</cp:revision>
  <dcterms:created xsi:type="dcterms:W3CDTF">2018-10-23T11:57:20Z</dcterms:created>
  <dcterms:modified xsi:type="dcterms:W3CDTF">2018-11-01T03:49:41Z</dcterms:modified>
</cp:coreProperties>
</file>