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739" r:id="rId3"/>
    <p:sldId id="740" r:id="rId4"/>
    <p:sldId id="741" r:id="rId5"/>
    <p:sldId id="742" r:id="rId6"/>
    <p:sldId id="743" r:id="rId7"/>
    <p:sldId id="744" r:id="rId8"/>
    <p:sldId id="758" r:id="rId9"/>
    <p:sldId id="759" r:id="rId10"/>
    <p:sldId id="745" r:id="rId11"/>
    <p:sldId id="757" r:id="rId12"/>
    <p:sldId id="756" r:id="rId13"/>
    <p:sldId id="747" r:id="rId14"/>
    <p:sldId id="755" r:id="rId15"/>
    <p:sldId id="748" r:id="rId16"/>
    <p:sldId id="749" r:id="rId17"/>
    <p:sldId id="750" r:id="rId18"/>
    <p:sldId id="751" r:id="rId19"/>
    <p:sldId id="754" r:id="rId20"/>
    <p:sldId id="762" r:id="rId21"/>
    <p:sldId id="763" r:id="rId22"/>
    <p:sldId id="753" r:id="rId23"/>
    <p:sldId id="760" r:id="rId24"/>
    <p:sldId id="761" r:id="rId25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739"/>
            <p14:sldId id="740"/>
            <p14:sldId id="741"/>
            <p14:sldId id="742"/>
            <p14:sldId id="743"/>
            <p14:sldId id="744"/>
            <p14:sldId id="758"/>
            <p14:sldId id="759"/>
            <p14:sldId id="745"/>
            <p14:sldId id="757"/>
            <p14:sldId id="756"/>
            <p14:sldId id="747"/>
            <p14:sldId id="755"/>
            <p14:sldId id="748"/>
            <p14:sldId id="749"/>
            <p14:sldId id="750"/>
            <p14:sldId id="751"/>
            <p14:sldId id="754"/>
            <p14:sldId id="762"/>
            <p14:sldId id="763"/>
            <p14:sldId id="753"/>
            <p14:sldId id="760"/>
            <p14:sldId id="7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008000"/>
    <a:srgbClr val="33CC33"/>
    <a:srgbClr val="0000CC"/>
    <a:srgbClr val="0066CC"/>
    <a:srgbClr val="FF99CC"/>
    <a:srgbClr val="99CC00"/>
    <a:srgbClr val="00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5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26"/>
        <p:guide orient="horz" pos="1752"/>
        <p:guide orient="horz" pos="3974"/>
        <p:guide orient="horz" pos="3385"/>
        <p:guide orient="horz" pos="2455"/>
        <p:guide pos="612"/>
        <p:guide pos="4558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2017/12/19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Publish/Subscribe</a:t>
            </a:r>
            <a:endParaRPr sz="4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24561" y="1628774"/>
            <a:ext cx="8203923" cy="30243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有時候訂閱者只想接收到特定的訊息，但是在 </a:t>
            </a:r>
            <a:r>
              <a:rPr lang="en-US" altLang="zh-TW" sz="2800" b="1" dirty="0">
                <a:latin typeface="+mn-ea"/>
              </a:rPr>
              <a:t>Observer </a:t>
            </a:r>
            <a:r>
              <a:rPr lang="zh-TW" altLang="en-US" sz="2800" b="1" dirty="0">
                <a:latin typeface="+mn-ea"/>
              </a:rPr>
              <a:t>模式中，是一律都通知觀察者有新</a:t>
            </a:r>
            <a:r>
              <a:rPr lang="zh-TW" altLang="en-US" sz="2800" b="1" dirty="0" smtClean="0">
                <a:latin typeface="+mn-ea"/>
              </a:rPr>
              <a:t>的事件發生。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為</a:t>
            </a:r>
            <a:r>
              <a:rPr lang="zh-TW" altLang="en-US" sz="2800" b="1" dirty="0">
                <a:latin typeface="+mn-ea"/>
              </a:rPr>
              <a:t>解決此問題，</a:t>
            </a:r>
            <a:r>
              <a:rPr lang="en-US" altLang="zh-TW" sz="2800" b="1" dirty="0">
                <a:latin typeface="+mn-ea"/>
              </a:rPr>
              <a:t>Pub/Sub </a:t>
            </a:r>
            <a:r>
              <a:rPr lang="zh-TW" altLang="en-US" sz="2800" b="1" dirty="0" smtClean="0">
                <a:latin typeface="+mn-ea"/>
              </a:rPr>
              <a:t>加入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主題</a:t>
            </a:r>
            <a:r>
              <a:rPr lang="zh-TW" altLang="en-US" sz="2800" b="1" dirty="0" smtClean="0">
                <a:latin typeface="+mn-ea"/>
              </a:rPr>
              <a:t>的</a:t>
            </a:r>
            <a:r>
              <a:rPr lang="zh-TW" altLang="en-US" sz="2800" b="1" dirty="0">
                <a:latin typeface="+mn-ea"/>
              </a:rPr>
              <a:t>概念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19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0342EACC-61E0-471F-9692-2081C7A94ABB}"/>
              </a:ext>
            </a:extLst>
          </p:cNvPr>
          <p:cNvSpPr/>
          <p:nvPr/>
        </p:nvSpPr>
        <p:spPr bwMode="auto">
          <a:xfrm>
            <a:off x="211720" y="2898771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發布者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DBDCEF03-A03D-4B57-8759-B736D97F8EB3}"/>
              </a:ext>
            </a:extLst>
          </p:cNvPr>
          <p:cNvSpPr/>
          <p:nvPr/>
        </p:nvSpPr>
        <p:spPr bwMode="auto">
          <a:xfrm>
            <a:off x="3490715" y="2105501"/>
            <a:ext cx="1584176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主題</a:t>
            </a: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F1E817DB-A2DA-47D9-8E56-33342E5B2733}"/>
              </a:ext>
            </a:extLst>
          </p:cNvPr>
          <p:cNvSpPr/>
          <p:nvPr/>
        </p:nvSpPr>
        <p:spPr bwMode="auto">
          <a:xfrm>
            <a:off x="2268005" y="4055221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DA0A1B8B-724C-42FD-AB3C-3A818DEC518B}"/>
              </a:ext>
            </a:extLst>
          </p:cNvPr>
          <p:cNvSpPr/>
          <p:nvPr/>
        </p:nvSpPr>
        <p:spPr bwMode="auto">
          <a:xfrm>
            <a:off x="6732240" y="1009299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訂閱者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xmlns="" id="{4662D6F8-5C3D-4414-AF96-B5A5DF7D3145}"/>
              </a:ext>
            </a:extLst>
          </p:cNvPr>
          <p:cNvSpPr/>
          <p:nvPr/>
        </p:nvSpPr>
        <p:spPr bwMode="auto">
          <a:xfrm>
            <a:off x="6732240" y="2934722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訂閱者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xmlns="" id="{E77A8AC2-9996-4E3E-9DF8-E9C2F117EECC}"/>
              </a:ext>
            </a:extLst>
          </p:cNvPr>
          <p:cNvSpPr/>
          <p:nvPr/>
        </p:nvSpPr>
        <p:spPr bwMode="auto">
          <a:xfrm rot="20931170">
            <a:off x="5504280" y="1940185"/>
            <a:ext cx="941897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97CAACE9-030A-4E9D-BCE2-3706E8178176}"/>
              </a:ext>
            </a:extLst>
          </p:cNvPr>
          <p:cNvSpPr/>
          <p:nvPr/>
        </p:nvSpPr>
        <p:spPr bwMode="auto">
          <a:xfrm>
            <a:off x="6743709" y="4860145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訂閱者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96744109-B049-4BE4-8691-B7114188ADE8}"/>
              </a:ext>
            </a:extLst>
          </p:cNvPr>
          <p:cNvSpPr/>
          <p:nvPr/>
        </p:nvSpPr>
        <p:spPr bwMode="auto">
          <a:xfrm rot="19939427">
            <a:off x="5528353" y="3611383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xmlns="" id="{2E4C8340-57B1-42C6-BEE1-64C1B34D0B50}"/>
              </a:ext>
            </a:extLst>
          </p:cNvPr>
          <p:cNvSpPr/>
          <p:nvPr/>
        </p:nvSpPr>
        <p:spPr bwMode="auto">
          <a:xfrm rot="2509544">
            <a:off x="5507178" y="4791378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3" name="流程圖: 準備作業 2">
            <a:extLst>
              <a:ext uri="{FF2B5EF4-FFF2-40B4-BE49-F238E27FC236}">
                <a16:creationId xmlns:a16="http://schemas.microsoft.com/office/drawing/2014/main" xmlns="" id="{9E433E33-7FC8-438E-8F01-CBA1AFC8E71E}"/>
              </a:ext>
            </a:extLst>
          </p:cNvPr>
          <p:cNvSpPr/>
          <p:nvPr/>
        </p:nvSpPr>
        <p:spPr bwMode="auto">
          <a:xfrm>
            <a:off x="3380189" y="4099645"/>
            <a:ext cx="1931649" cy="523220"/>
          </a:xfrm>
          <a:prstGeom prst="flowChartPreparati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主題</a:t>
            </a: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1062AF79-3F44-4ADB-8642-C2E64CB2E4D8}"/>
              </a:ext>
            </a:extLst>
          </p:cNvPr>
          <p:cNvSpPr/>
          <p:nvPr/>
        </p:nvSpPr>
        <p:spPr bwMode="auto">
          <a:xfrm>
            <a:off x="2091924" y="1124744"/>
            <a:ext cx="4436172" cy="54366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xmlns="" id="{4D08E29E-0577-487D-A0CB-34B343382F4C}"/>
              </a:ext>
            </a:extLst>
          </p:cNvPr>
          <p:cNvSpPr/>
          <p:nvPr/>
        </p:nvSpPr>
        <p:spPr bwMode="auto">
          <a:xfrm>
            <a:off x="2273922" y="2105501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32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 bwMode="auto">
          <a:xfrm>
            <a:off x="1889312" y="2492896"/>
            <a:ext cx="3564396" cy="3672408"/>
          </a:xfrm>
          <a:prstGeom prst="roundRect">
            <a:avLst>
              <a:gd name="adj" fmla="val 13998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291A65C8-80A9-48B6-812E-4FF1F4294C6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Cordova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App </a:t>
            </a:r>
            <a:r>
              <a:rPr lang="zh-TW" altLang="en-US" sz="2800" b="1" dirty="0">
                <a:latin typeface="+mn-ea"/>
              </a:rPr>
              <a:t>為例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1818202" y="1639342"/>
            <a:ext cx="3564396" cy="3672408"/>
          </a:xfrm>
          <a:prstGeom prst="roundRect">
            <a:avLst>
              <a:gd name="adj" fmla="val 1399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6964588" y="3693085"/>
            <a:ext cx="1548172" cy="408623"/>
          </a:xfrm>
          <a:prstGeom prst="wedgeRoundRectCallout">
            <a:avLst>
              <a:gd name="adj1" fmla="val -121994"/>
              <a:gd name="adj2" fmla="val 54784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原生瀏覽器</a:t>
            </a:r>
            <a:endParaRPr lang="zh-TW" altLang="en-US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21" name="圓角矩形圖說文字 20"/>
          <p:cNvSpPr/>
          <p:nvPr/>
        </p:nvSpPr>
        <p:spPr bwMode="auto">
          <a:xfrm>
            <a:off x="1044116" y="2000527"/>
            <a:ext cx="1548172" cy="408623"/>
          </a:xfrm>
          <a:prstGeom prst="wedgeRoundRectCallout">
            <a:avLst>
              <a:gd name="adj1" fmla="val 55824"/>
              <a:gd name="adj2" fmla="val 261896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HTML, JS</a:t>
            </a:r>
            <a:endParaRPr lang="zh-TW" altLang="en-US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976614" y="3791670"/>
            <a:ext cx="756084" cy="1218876"/>
          </a:xfrm>
          <a:prstGeom prst="roundRect">
            <a:avLst>
              <a:gd name="adj" fmla="val 1399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2928156" y="3938577"/>
            <a:ext cx="756084" cy="1218876"/>
          </a:xfrm>
          <a:prstGeom prst="roundRect">
            <a:avLst>
              <a:gd name="adj" fmla="val 1399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3888432" y="4041440"/>
            <a:ext cx="756084" cy="1218876"/>
          </a:xfrm>
          <a:prstGeom prst="roundRect">
            <a:avLst>
              <a:gd name="adj" fmla="val 1399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26" name="圓角矩形圖說文字 25"/>
          <p:cNvSpPr/>
          <p:nvPr/>
        </p:nvSpPr>
        <p:spPr bwMode="auto">
          <a:xfrm>
            <a:off x="5940660" y="4630717"/>
            <a:ext cx="2629108" cy="408623"/>
          </a:xfrm>
          <a:prstGeom prst="wedgeRoundRectCallout">
            <a:avLst>
              <a:gd name="adj1" fmla="val -101034"/>
              <a:gd name="adj2" fmla="val -35678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原生 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plugin</a:t>
            </a:r>
            <a:endParaRPr lang="zh-TW" altLang="en-US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2387362" y="2719701"/>
            <a:ext cx="756084" cy="1218876"/>
          </a:xfrm>
          <a:prstGeom prst="roundRect">
            <a:avLst>
              <a:gd name="adj" fmla="val 13998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3531511" y="2866108"/>
            <a:ext cx="756084" cy="1218876"/>
          </a:xfrm>
          <a:prstGeom prst="roundRect">
            <a:avLst>
              <a:gd name="adj" fmla="val 13998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5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B83D6F85-DF3D-4A04-8DE7-BCC884F9A55B}"/>
              </a:ext>
            </a:extLst>
          </p:cNvPr>
          <p:cNvSpPr/>
          <p:nvPr/>
        </p:nvSpPr>
        <p:spPr bwMode="auto">
          <a:xfrm>
            <a:off x="615435" y="3757544"/>
            <a:ext cx="1584176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GPS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9B60F97F-568F-4CDA-A32A-0C19035107AC}"/>
              </a:ext>
            </a:extLst>
          </p:cNvPr>
          <p:cNvSpPr/>
          <p:nvPr/>
        </p:nvSpPr>
        <p:spPr bwMode="auto">
          <a:xfrm>
            <a:off x="7027336" y="2326493"/>
            <a:ext cx="1584176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主畫面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F6C35494-235C-46FA-9C96-DEC744D35C68}"/>
              </a:ext>
            </a:extLst>
          </p:cNvPr>
          <p:cNvSpPr/>
          <p:nvPr/>
        </p:nvSpPr>
        <p:spPr bwMode="auto">
          <a:xfrm>
            <a:off x="7056276" y="4791536"/>
            <a:ext cx="1584176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紀錄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xmlns="" id="{411CA35B-1237-4CA6-8A79-70982D22D4D0}"/>
              </a:ext>
            </a:extLst>
          </p:cNvPr>
          <p:cNvSpPr/>
          <p:nvPr/>
        </p:nvSpPr>
        <p:spPr bwMode="auto">
          <a:xfrm>
            <a:off x="2699792" y="2749481"/>
            <a:ext cx="26294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onGPSUpdate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C6079176-6C9D-4C79-8727-F5E577AFB714}"/>
              </a:ext>
            </a:extLst>
          </p:cNvPr>
          <p:cNvSpPr/>
          <p:nvPr/>
        </p:nvSpPr>
        <p:spPr bwMode="auto">
          <a:xfrm>
            <a:off x="2699792" y="3789363"/>
            <a:ext cx="26294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onGPSClosed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EA2E49A8-795D-4412-87A1-9B00BD5407B1}"/>
              </a:ext>
            </a:extLst>
          </p:cNvPr>
          <p:cNvSpPr/>
          <p:nvPr/>
        </p:nvSpPr>
        <p:spPr bwMode="auto">
          <a:xfrm>
            <a:off x="2663305" y="4829245"/>
            <a:ext cx="26294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onGPSError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E04EFE99-C3A5-4458-9494-B2A2E8F7378C}"/>
              </a:ext>
            </a:extLst>
          </p:cNvPr>
          <p:cNvSpPr/>
          <p:nvPr/>
        </p:nvSpPr>
        <p:spPr bwMode="auto">
          <a:xfrm>
            <a:off x="2339852" y="1996196"/>
            <a:ext cx="3276364" cy="396025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27A6BB95-FD9F-4AA7-A5B4-52BA2977C1E4}"/>
              </a:ext>
            </a:extLst>
          </p:cNvPr>
          <p:cNvSpPr/>
          <p:nvPr/>
        </p:nvSpPr>
        <p:spPr bwMode="auto">
          <a:xfrm>
            <a:off x="7056276" y="3613141"/>
            <a:ext cx="1584176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追蹤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xmlns="" id="{3C4FB89A-A74A-4323-81DE-68EF04709BC8}"/>
              </a:ext>
            </a:extLst>
          </p:cNvPr>
          <p:cNvSpPr/>
          <p:nvPr/>
        </p:nvSpPr>
        <p:spPr bwMode="auto">
          <a:xfrm>
            <a:off x="5890545" y="2343475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1D9E6A64-FEA3-4B45-95DF-B8B9C31F4B6B}"/>
              </a:ext>
            </a:extLst>
          </p:cNvPr>
          <p:cNvSpPr/>
          <p:nvPr/>
        </p:nvSpPr>
        <p:spPr bwMode="auto">
          <a:xfrm>
            <a:off x="5890545" y="3670289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xmlns="" id="{EABC9B50-FA60-4BF3-A327-D6AB3CDE0960}"/>
              </a:ext>
            </a:extLst>
          </p:cNvPr>
          <p:cNvSpPr/>
          <p:nvPr/>
        </p:nvSpPr>
        <p:spPr bwMode="auto">
          <a:xfrm>
            <a:off x="5939669" y="4812652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xmlns="" id="{4396524A-FA07-4DC6-A5DB-26499CDF92E0}"/>
              </a:ext>
            </a:extLst>
          </p:cNvPr>
          <p:cNvSpPr/>
          <p:nvPr/>
        </p:nvSpPr>
        <p:spPr bwMode="auto">
          <a:xfrm>
            <a:off x="1817694" y="1841749"/>
            <a:ext cx="1764196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jQuery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31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291A65C8-80A9-48B6-812E-4FF1F4294C6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Cordova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App </a:t>
            </a:r>
            <a:r>
              <a:rPr lang="zh-TW" altLang="en-US" sz="2800" b="1" dirty="0">
                <a:latin typeface="+mn-ea"/>
              </a:rPr>
              <a:t>為例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7A95BAB-4128-4161-B668-D144676F1515}"/>
              </a:ext>
            </a:extLst>
          </p:cNvPr>
          <p:cNvSpPr/>
          <p:nvPr/>
        </p:nvSpPr>
        <p:spPr bwMode="auto">
          <a:xfrm>
            <a:off x="955086" y="1628775"/>
            <a:ext cx="3204406" cy="3744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F17AD7B-8585-4C0E-98D1-69BE2A1D48AE}"/>
              </a:ext>
            </a:extLst>
          </p:cNvPr>
          <p:cNvSpPr/>
          <p:nvPr/>
        </p:nvSpPr>
        <p:spPr bwMode="auto">
          <a:xfrm>
            <a:off x="4968044" y="1628775"/>
            <a:ext cx="3204406" cy="3744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xmlns="" id="{45E22EF2-6CD9-4C44-9B32-9B3C2D65BC68}"/>
              </a:ext>
            </a:extLst>
          </p:cNvPr>
          <p:cNvSpPr txBox="1">
            <a:spLocks/>
          </p:cNvSpPr>
          <p:nvPr/>
        </p:nvSpPr>
        <p:spPr>
          <a:xfrm>
            <a:off x="971550" y="5373688"/>
            <a:ext cx="2880369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GPS.js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F8AE263E-B9CF-4F7E-9D8E-5F157E27B121}"/>
              </a:ext>
            </a:extLst>
          </p:cNvPr>
          <p:cNvSpPr txBox="1">
            <a:spLocks/>
          </p:cNvSpPr>
          <p:nvPr/>
        </p:nvSpPr>
        <p:spPr>
          <a:xfrm>
            <a:off x="4968044" y="5373688"/>
            <a:ext cx="3220870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主畫面</a:t>
            </a:r>
            <a:r>
              <a:rPr lang="en-US" altLang="zh-TW" sz="2800" b="1" dirty="0">
                <a:latin typeface="+mn-ea"/>
              </a:rPr>
              <a:t>.js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xmlns="" id="{95F4578D-2AD9-47EF-B098-5CA2D27B194A}"/>
              </a:ext>
            </a:extLst>
          </p:cNvPr>
          <p:cNvSpPr/>
          <p:nvPr/>
        </p:nvSpPr>
        <p:spPr bwMode="auto">
          <a:xfrm>
            <a:off x="5218956" y="2202418"/>
            <a:ext cx="26294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onGPSUpdate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xmlns="" id="{F139EAE7-7B49-473D-AEA8-5187F07A33F0}"/>
              </a:ext>
            </a:extLst>
          </p:cNvPr>
          <p:cNvSpPr/>
          <p:nvPr/>
        </p:nvSpPr>
        <p:spPr bwMode="auto">
          <a:xfrm>
            <a:off x="5218956" y="3242300"/>
            <a:ext cx="26294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onGPSClosed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xmlns="" id="{532FB125-2169-4D77-8F2B-FD983CA1C006}"/>
              </a:ext>
            </a:extLst>
          </p:cNvPr>
          <p:cNvSpPr/>
          <p:nvPr/>
        </p:nvSpPr>
        <p:spPr bwMode="auto">
          <a:xfrm>
            <a:off x="5182469" y="4282182"/>
            <a:ext cx="26294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onGPSError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xmlns="" id="{485522C1-1216-456F-9530-4442D390E879}"/>
              </a:ext>
            </a:extLst>
          </p:cNvPr>
          <p:cNvSpPr/>
          <p:nvPr/>
        </p:nvSpPr>
        <p:spPr bwMode="auto">
          <a:xfrm>
            <a:off x="1147782" y="2952859"/>
            <a:ext cx="2819013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onGPSUpdate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22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CA300DC-B0CD-4B49-98BD-B8024CD2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13337"/>
            <a:ext cx="795693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function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open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navigator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.geolocation)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watchId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navigator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.geolocation.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watchPosition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onPosiitionUpdate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onGPSError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{});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493EBE8-A715-4526-BF71-D512657B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88" y="2635201"/>
            <a:ext cx="639155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function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onGPSError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(error)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$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publish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"onGPSError"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[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getErrorMessage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(error.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code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)]);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reconnectTimer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setInterval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function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clearInterval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reconnectTimer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close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open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},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3000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1115615" y="2956216"/>
            <a:ext cx="6120209" cy="32876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853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D5CA5F-FBFA-4CCC-A4D7-4492F6A7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5487"/>
            <a:ext cx="817245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function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onPositionUpdate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(position)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var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timestamp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position.timestamp,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accuracy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position.coords.accuracy,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heading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position.coords.heading,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latitude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position.coords.latitude,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longitude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position.coords.longitude,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speed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position.coords.speed *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3.6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};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accuracy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Utils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defaultValue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accuracy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999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latitude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Utils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defaultValue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latitude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longitude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Utils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defaultValue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longitude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heading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Utils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defaultValue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heading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/>
              </a:rPr>
              <a:t>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speed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Math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ceil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coords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speed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$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publish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"onGPSUpdate"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clone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]);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圓角矩形 2"/>
          <p:cNvSpPr/>
          <p:nvPr/>
        </p:nvSpPr>
        <p:spPr bwMode="auto">
          <a:xfrm>
            <a:off x="1259483" y="5625244"/>
            <a:ext cx="3888581" cy="32876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350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B10E2EC-73B0-4AF5-AA0D-BE71E3C3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63129"/>
            <a:ext cx="781211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function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close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watchId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!==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null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navigator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.geolocation.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clearWatch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watchId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/>
              </a:rPr>
              <a:t>watchId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null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$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publish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"onGPSClosed"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圓角矩形 3"/>
          <p:cNvSpPr/>
          <p:nvPr/>
        </p:nvSpPr>
        <p:spPr bwMode="auto">
          <a:xfrm>
            <a:off x="1115617" y="4149080"/>
            <a:ext cx="3203972" cy="32876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99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07149B4-5DB4-4B14-A00F-846087C6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32" y="1905774"/>
            <a:ext cx="78086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/>
              </a:rPr>
              <a:t>function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beforeHide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$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unsubscribe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"onGPSError"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onGPSError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$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unsubscribe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"onGPSUpdate"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onGPSUpdate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);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Fira Code Mediu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window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plugins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webintent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/>
              </a:rPr>
              <a:t>sendBroadcast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({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action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"com.twnav.mobileguard.lite.ON_BROADCAST"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/>
              </a:rPr>
              <a:t>extras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"service"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“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RACKER_LOGGER"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,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"command"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: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"STOP"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    });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圓角矩形 2"/>
          <p:cNvSpPr/>
          <p:nvPr/>
        </p:nvSpPr>
        <p:spPr bwMode="auto">
          <a:xfrm>
            <a:off x="1317030" y="2240868"/>
            <a:ext cx="4983162" cy="54043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2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445800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隨著科技的進步，軟體發環境也與</a:t>
            </a:r>
            <a:r>
              <a:rPr lang="en-US" altLang="zh-TW" sz="2800" b="1" dirty="0">
                <a:latin typeface="+mn-ea"/>
              </a:rPr>
              <a:t>20</a:t>
            </a:r>
            <a:r>
              <a:rPr lang="zh-TW" altLang="en-US" sz="2800" b="1" dirty="0">
                <a:latin typeface="+mn-ea"/>
              </a:rPr>
              <a:t>年前不同。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現在的 </a:t>
            </a:r>
            <a:r>
              <a:rPr lang="en-US" altLang="zh-TW" sz="2800" b="1" dirty="0">
                <a:latin typeface="+mn-ea"/>
              </a:rPr>
              <a:t>Pub/Sub </a:t>
            </a:r>
            <a:r>
              <a:rPr lang="zh-TW" altLang="en-US" sz="2800" b="1" dirty="0">
                <a:latin typeface="+mn-ea"/>
              </a:rPr>
              <a:t>模式通常被認為是 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架構在 </a:t>
            </a:r>
            <a:r>
              <a:rPr lang="en-US" altLang="zh-TW" sz="2800" b="1" dirty="0">
                <a:solidFill>
                  <a:srgbClr val="C00000"/>
                </a:solidFill>
                <a:latin typeface="+mn-ea"/>
              </a:rPr>
              <a:t>Message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C00000"/>
                </a:solidFill>
                <a:latin typeface="+mn-ea"/>
              </a:rPr>
              <a:t>Queue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、通訊協定或中介軟體之上的訊息模式。</a:t>
            </a:r>
            <a:endParaRPr lang="en-US" altLang="zh-TW" sz="28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6486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0543" y="2781300"/>
            <a:ext cx="484940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$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subscribe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"onGPSError"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,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onGPSError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$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subscribe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"onGPSUpdate"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,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onGPSUpdate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52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0543" y="2781300"/>
            <a:ext cx="484940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$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subscribe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"onGPSError"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,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onGPSError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$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subscribe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"onGPSUpdate"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,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onGPSUpdate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);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8488" y="3897313"/>
            <a:ext cx="389080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onGPSError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(e, errMsg)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onGPSUpdate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(e, position)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 Retina"/>
                <a:cs typeface="新細明體" pitchFamily="18" charset="-120"/>
              </a:rPr>
            </a:b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2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24561" y="1455270"/>
            <a:ext cx="8203923" cy="319786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Pub/Sub </a:t>
            </a:r>
            <a:r>
              <a:rPr lang="zh-TW" altLang="en-US" sz="2800" b="1" dirty="0">
                <a:latin typeface="+mn-ea"/>
              </a:rPr>
              <a:t>是一種機制或概念，與 </a:t>
            </a:r>
            <a:r>
              <a:rPr lang="en-US" altLang="zh-TW" sz="2800" b="1" dirty="0">
                <a:latin typeface="+mn-ea"/>
              </a:rPr>
              <a:t>Observer </a:t>
            </a:r>
            <a:r>
              <a:rPr lang="zh-TW" altLang="en-US" sz="2800" b="1" dirty="0">
                <a:latin typeface="+mn-ea"/>
              </a:rPr>
              <a:t>本質上是相同的，只是因為應用的場合不同，而有不同的意義。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88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=""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 smtClean="0">
                <a:latin typeface="+mn-ea"/>
              </a:rPr>
              <a:t>#2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延續</a:t>
            </a:r>
            <a:r>
              <a:rPr lang="zh-TW" altLang="en-US" sz="3600" b="1" dirty="0" smtClean="0">
                <a:latin typeface="+mn-ea"/>
              </a:rPr>
              <a:t>作業</a:t>
            </a:r>
            <a:r>
              <a:rPr lang="en-US" altLang="zh-TW" sz="3600" b="1" dirty="0" smtClean="0">
                <a:latin typeface="+mn-ea"/>
              </a:rPr>
              <a:t>#1</a:t>
            </a:r>
            <a:r>
              <a:rPr lang="zh-TW" altLang="en-US" sz="3600" b="1" dirty="0" smtClean="0">
                <a:latin typeface="+mn-ea"/>
              </a:rPr>
              <a:t>，加上主題的功能。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36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=""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作業繳交方式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DP02-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0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0342EACC-61E0-471F-9692-2081C7A94ABB}"/>
              </a:ext>
            </a:extLst>
          </p:cNvPr>
          <p:cNvSpPr/>
          <p:nvPr/>
        </p:nvSpPr>
        <p:spPr bwMode="auto">
          <a:xfrm>
            <a:off x="826394" y="2934722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發佈者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DBDCEF03-A03D-4B57-8759-B736D97F8EB3}"/>
              </a:ext>
            </a:extLst>
          </p:cNvPr>
          <p:cNvSpPr/>
          <p:nvPr/>
        </p:nvSpPr>
        <p:spPr bwMode="auto">
          <a:xfrm>
            <a:off x="3634756" y="2934722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代理者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F1E817DB-A2DA-47D9-8E56-33342E5B2733}"/>
              </a:ext>
            </a:extLst>
          </p:cNvPr>
          <p:cNvSpPr/>
          <p:nvPr/>
        </p:nvSpPr>
        <p:spPr bwMode="auto">
          <a:xfrm>
            <a:off x="2554611" y="3486173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DA0A1B8B-724C-42FD-AB3C-3A818DEC518B}"/>
              </a:ext>
            </a:extLst>
          </p:cNvPr>
          <p:cNvSpPr/>
          <p:nvPr/>
        </p:nvSpPr>
        <p:spPr bwMode="auto">
          <a:xfrm>
            <a:off x="6732240" y="1009299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訂閱者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xmlns="" id="{4662D6F8-5C3D-4414-AF96-B5A5DF7D3145}"/>
              </a:ext>
            </a:extLst>
          </p:cNvPr>
          <p:cNvSpPr/>
          <p:nvPr/>
        </p:nvSpPr>
        <p:spPr bwMode="auto">
          <a:xfrm>
            <a:off x="6732240" y="2934722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訂閱者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xmlns="" id="{E77A8AC2-9996-4E3E-9DF8-E9C2F117EECC}"/>
              </a:ext>
            </a:extLst>
          </p:cNvPr>
          <p:cNvSpPr/>
          <p:nvPr/>
        </p:nvSpPr>
        <p:spPr bwMode="auto">
          <a:xfrm rot="19227779">
            <a:off x="5516127" y="2094719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97CAACE9-030A-4E9D-BCE2-3706E8178176}"/>
              </a:ext>
            </a:extLst>
          </p:cNvPr>
          <p:cNvSpPr/>
          <p:nvPr/>
        </p:nvSpPr>
        <p:spPr bwMode="auto">
          <a:xfrm>
            <a:off x="6743709" y="4860145"/>
            <a:ext cx="1584176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訂閱者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96744109-B049-4BE4-8691-B7114188ADE8}"/>
              </a:ext>
            </a:extLst>
          </p:cNvPr>
          <p:cNvSpPr/>
          <p:nvPr/>
        </p:nvSpPr>
        <p:spPr bwMode="auto">
          <a:xfrm>
            <a:off x="5434348" y="3518254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xmlns="" id="{2E4C8340-57B1-42C6-BEE1-64C1B34D0B50}"/>
              </a:ext>
            </a:extLst>
          </p:cNvPr>
          <p:cNvSpPr/>
          <p:nvPr/>
        </p:nvSpPr>
        <p:spPr bwMode="auto">
          <a:xfrm rot="2509544">
            <a:off x="5507178" y="4791378"/>
            <a:ext cx="936104" cy="61206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2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24561" y="1455270"/>
            <a:ext cx="8095911" cy="1865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引入代理者之後，發布者與訂閱者彼此之間不知道有對方的存在，可以將發布者與訂閱者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解耦合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E83B4CD-786C-4679-8940-9F5C73869AC0}"/>
              </a:ext>
            </a:extLst>
          </p:cNvPr>
          <p:cNvSpPr/>
          <p:nvPr/>
        </p:nvSpPr>
        <p:spPr>
          <a:xfrm>
            <a:off x="971550" y="3176972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以收聽收音機為例，收聽者可以任意選擇頻道，</a:t>
            </a:r>
            <a:endParaRPr lang="en-US" altLang="zh-TW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電台只負責將節目發送出去，但是不知道收聽者的存在</a:t>
            </a:r>
            <a:endParaRPr lang="en-US" altLang="zh-TW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65D362A-BB34-4DB1-90FF-C9DC2EC74E7D}"/>
              </a:ext>
            </a:extLst>
          </p:cNvPr>
          <p:cNvSpPr/>
          <p:nvPr/>
        </p:nvSpPr>
        <p:spPr bwMode="auto">
          <a:xfrm>
            <a:off x="862748" y="3363848"/>
            <a:ext cx="108802" cy="167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24561" y="1455270"/>
            <a:ext cx="8203923" cy="1865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由於訊息傳遞可以是同步或是非同步，使得訊息發佈不需等待訂閱者回應，因此實現了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時間的解耦合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E83B4CD-786C-4679-8940-9F5C73869AC0}"/>
              </a:ext>
            </a:extLst>
          </p:cNvPr>
          <p:cNvSpPr/>
          <p:nvPr/>
        </p:nvSpPr>
        <p:spPr>
          <a:xfrm>
            <a:off x="971550" y="3176972"/>
            <a:ext cx="7704856" cy="130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以快遞業者為例，如果收貨人不在家，他會繼續下一個行程，不會一直等待</a:t>
            </a:r>
            <a:endParaRPr lang="en-US" altLang="zh-TW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65D362A-BB34-4DB1-90FF-C9DC2EC74E7D}"/>
              </a:ext>
            </a:extLst>
          </p:cNvPr>
          <p:cNvSpPr/>
          <p:nvPr/>
        </p:nvSpPr>
        <p:spPr bwMode="auto">
          <a:xfrm>
            <a:off x="862748" y="3363849"/>
            <a:ext cx="108802" cy="10012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30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24561" y="1455270"/>
            <a:ext cx="8203923" cy="1865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發布者發佈訊息時，訂閱者不一定在線上。因此 </a:t>
            </a:r>
            <a:r>
              <a:rPr lang="en-US" altLang="zh-TW" sz="2800" b="1" dirty="0">
                <a:latin typeface="+mn-ea"/>
              </a:rPr>
              <a:t>Pub/Sub 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大多</a:t>
            </a:r>
            <a:r>
              <a:rPr lang="zh-TW" altLang="en-US" sz="2800" b="1" dirty="0">
                <a:latin typeface="+mn-ea"/>
              </a:rPr>
              <a:t>是以</a:t>
            </a:r>
            <a:r>
              <a:rPr lang="zh-TW" altLang="en-US" sz="2800" b="1" dirty="0">
                <a:solidFill>
                  <a:srgbClr val="C00000"/>
                </a:solidFill>
                <a:latin typeface="+mn-ea"/>
              </a:rPr>
              <a:t>非同步</a:t>
            </a:r>
            <a:r>
              <a:rPr lang="zh-TW" altLang="en-US" sz="2800" b="1" dirty="0">
                <a:latin typeface="+mn-ea"/>
              </a:rPr>
              <a:t>的方式去實現。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2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24561" y="1376772"/>
            <a:ext cx="7807879" cy="74959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非同步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E83B4CD-786C-4679-8940-9F5C73869AC0}"/>
              </a:ext>
            </a:extLst>
          </p:cNvPr>
          <p:cNvSpPr/>
          <p:nvPr/>
        </p:nvSpPr>
        <p:spPr>
          <a:xfrm>
            <a:off x="971550" y="205435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你到夜市買東西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，先到雞排攤點雞排，再到滷味攤點滷味，最後去飲料店點飲料。然後，你可以到一邊去滑手機等每個攤位的東西做好。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65D362A-BB34-4DB1-90FF-C9DC2EC74E7D}"/>
              </a:ext>
            </a:extLst>
          </p:cNvPr>
          <p:cNvSpPr/>
          <p:nvPr/>
        </p:nvSpPr>
        <p:spPr bwMode="auto">
          <a:xfrm>
            <a:off x="862747" y="2241235"/>
            <a:ext cx="108803" cy="1656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E83B4CD-786C-4679-8940-9F5C73869AC0}"/>
              </a:ext>
            </a:extLst>
          </p:cNvPr>
          <p:cNvSpPr/>
          <p:nvPr/>
        </p:nvSpPr>
        <p:spPr>
          <a:xfrm>
            <a:off x="966561" y="4713676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因為不用等，你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可以對很多攤位發出需求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65D362A-BB34-4DB1-90FF-C9DC2EC74E7D}"/>
              </a:ext>
            </a:extLst>
          </p:cNvPr>
          <p:cNvSpPr/>
          <p:nvPr/>
        </p:nvSpPr>
        <p:spPr bwMode="auto">
          <a:xfrm>
            <a:off x="857759" y="4900552"/>
            <a:ext cx="92924" cy="334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0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19572" y="1376772"/>
            <a:ext cx="7807879" cy="74959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同步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E83B4CD-786C-4679-8940-9F5C73869AC0}"/>
              </a:ext>
            </a:extLst>
          </p:cNvPr>
          <p:cNvSpPr/>
          <p:nvPr/>
        </p:nvSpPr>
        <p:spPr>
          <a:xfrm>
            <a:off x="966561" y="2054358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到銀行櫃檯辦事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，你填好單子，要站在櫃台等他辦完你才可以離開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65D362A-BB34-4DB1-90FF-C9DC2EC74E7D}"/>
              </a:ext>
            </a:extLst>
          </p:cNvPr>
          <p:cNvSpPr/>
          <p:nvPr/>
        </p:nvSpPr>
        <p:spPr bwMode="auto">
          <a:xfrm>
            <a:off x="857759" y="2241234"/>
            <a:ext cx="92924" cy="10127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9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719572" y="1376772"/>
            <a:ext cx="7807879" cy="74959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同步 </a:t>
            </a:r>
            <a:r>
              <a:rPr lang="en-US" altLang="zh-TW" sz="2800" b="1" dirty="0" err="1" smtClean="0">
                <a:latin typeface="+mn-ea"/>
              </a:rPr>
              <a:t>vs</a:t>
            </a:r>
            <a:r>
              <a:rPr lang="en-US" altLang="zh-TW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非同步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E83B4CD-786C-4679-8940-9F5C73869AC0}"/>
              </a:ext>
            </a:extLst>
          </p:cNvPr>
          <p:cNvSpPr/>
          <p:nvPr/>
        </p:nvSpPr>
        <p:spPr>
          <a:xfrm>
            <a:off x="966561" y="2054358"/>
            <a:ext cx="7704856" cy="130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發送需求的人是否需要等到需求完成才可以執行其他事情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65D362A-BB34-4DB1-90FF-C9DC2EC74E7D}"/>
              </a:ext>
            </a:extLst>
          </p:cNvPr>
          <p:cNvSpPr/>
          <p:nvPr/>
        </p:nvSpPr>
        <p:spPr bwMode="auto">
          <a:xfrm>
            <a:off x="857759" y="2241234"/>
            <a:ext cx="92924" cy="10127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49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43148</TotalTime>
  <Words>475</Words>
  <Application>Microsoft Office PowerPoint</Application>
  <PresentationFormat>如螢幕大小 (4:3)</PresentationFormat>
  <Paragraphs>83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Blank Presentation</vt:lpstr>
      <vt:lpstr>Publish/Subscribe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3165</cp:revision>
  <cp:lastPrinted>2017-12-11T08:20:15Z</cp:lastPrinted>
  <dcterms:created xsi:type="dcterms:W3CDTF">2015-05-11T07:43:10Z</dcterms:created>
  <dcterms:modified xsi:type="dcterms:W3CDTF">2017-12-19T00:58:51Z</dcterms:modified>
</cp:coreProperties>
</file>