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8" r:id="rId2"/>
    <p:sldId id="779" r:id="rId3"/>
    <p:sldId id="739" r:id="rId4"/>
    <p:sldId id="797" r:id="rId5"/>
    <p:sldId id="764" r:id="rId6"/>
    <p:sldId id="766" r:id="rId7"/>
    <p:sldId id="793" r:id="rId8"/>
    <p:sldId id="794" r:id="rId9"/>
    <p:sldId id="795" r:id="rId10"/>
    <p:sldId id="796" r:id="rId11"/>
    <p:sldId id="798" r:id="rId12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9C9133E-1F0A-41B0-AB47-01116BEF80FB}">
          <p14:sldIdLst>
            <p14:sldId id="258"/>
            <p14:sldId id="779"/>
            <p14:sldId id="739"/>
            <p14:sldId id="797"/>
            <p14:sldId id="764"/>
            <p14:sldId id="766"/>
            <p14:sldId id="793"/>
            <p14:sldId id="794"/>
            <p14:sldId id="795"/>
            <p14:sldId id="796"/>
            <p14:sldId id="79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003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1752" userDrawn="1">
          <p15:clr>
            <a:srgbClr val="A4A3A4"/>
          </p15:clr>
        </p15:guide>
        <p15:guide id="5" orient="horz" pos="2364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4558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pos="839" userDrawn="1">
          <p15:clr>
            <a:srgbClr val="A4A3A4"/>
          </p15:clr>
        </p15:guide>
        <p15:guide id="10" orient="horz" pos="2455" userDrawn="1">
          <p15:clr>
            <a:srgbClr val="A4A3A4"/>
          </p15:clr>
        </p15:guide>
        <p15:guide id="11" pos="272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 shiang" initials="ls" lastIdx="2" clrIdx="0">
    <p:extLst/>
  </p:cmAuthor>
  <p:cmAuthor id="2" name="leo shiang" initials="ls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6600"/>
    <a:srgbClr val="008000"/>
    <a:srgbClr val="33CC33"/>
    <a:srgbClr val="0000CC"/>
    <a:srgbClr val="0066CC"/>
    <a:srgbClr val="FF99CC"/>
    <a:srgbClr val="99CC00"/>
    <a:srgbClr val="00FF99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5" autoAdjust="0"/>
    <p:restoredTop sz="43494" autoAdjust="0"/>
  </p:normalViewPr>
  <p:slideViewPr>
    <p:cSldViewPr>
      <p:cViewPr varScale="1">
        <p:scale>
          <a:sx n="65" d="100"/>
          <a:sy n="65" d="100"/>
        </p:scale>
        <p:origin x="-1180" y="-60"/>
      </p:cViewPr>
      <p:guideLst>
        <p:guide orient="horz" pos="1003"/>
        <p:guide orient="horz" pos="1752"/>
        <p:guide orient="horz" pos="2364"/>
        <p:guide orient="horz" pos="3974"/>
        <p:guide orient="horz" pos="3385"/>
        <p:guide orient="horz" pos="2455"/>
        <p:guide pos="612"/>
        <p:guide pos="4558"/>
        <p:guide pos="839"/>
        <p:guide pos="27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FB3-8B4A-4188-BBBA-42E3E767CD3A}" type="datetimeFigureOut">
              <a:rPr lang="zh-TW" altLang="en-US" smtClean="0"/>
              <a:t>2017/12/26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884A-B48B-45A6-82A7-F82ECE8838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21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E2B4C-13D6-4B4C-AF58-65DFFA021B48}" type="datetimeFigureOut">
              <a:rPr lang="zh-TW" altLang="en-US" smtClean="0"/>
              <a:pPr/>
              <a:t>2017/12/26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C0F-511F-4257-A7C1-47B54A1F1AB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4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1</a:t>
            </a:fld>
            <a:endParaRPr lang="en-US" altLang="zh-TW" dirty="0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9163"/>
            <a:fld id="{C6EC9711-C7D6-406B-ACE8-31A69DFB68FA}" type="slidenum">
              <a:rPr lang="en-US" altLang="zh-TW" smtClean="0">
                <a:solidFill>
                  <a:prstClr val="black"/>
                </a:solidFill>
                <a:ea typeface="Taipei"/>
                <a:cs typeface="Taipei"/>
              </a:rPr>
              <a:pPr defTabSz="919163"/>
              <a:t>2</a:t>
            </a:fld>
            <a:endParaRPr lang="en-US" altLang="zh-TW" dirty="0">
              <a:solidFill>
                <a:prstClr val="black"/>
              </a:solidFill>
              <a:ea typeface="Taipei"/>
              <a:cs typeface="Taipe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385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C7262-ADE4-42D3-B991-C17D0B2C129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1D8BE-831D-408F-A6AB-EC18FB70310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4724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4724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97A41-5DE4-4C5C-B5CE-9F89D9603B8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97B82-8F7F-479A-A5E3-ADB825844FD8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34ECA-8CEB-4029-BE0B-CB3EFAF802A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70807-27B6-4316-9BAB-D851E2FE83F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C9F6-B938-4307-A783-0EAAB9506493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9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CDF5A-717E-44D5-92EE-63A1A83CD72C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6CC0E-5598-4D21-95D9-D7C5D58422AD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5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B167B-148B-476E-9B41-3889612BB011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F3B6B-678E-4DDB-BC6F-D80467394705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01F77-1CCF-4EFF-9B61-1BE99ACCA910}" type="slidenum">
              <a:rPr lang="en-US" altLang="ja-JP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按一下以編輯母片</a:t>
            </a:r>
          </a:p>
          <a:p>
            <a:pPr lvl="1"/>
            <a:r>
              <a:rPr lang="ja-JP" altLang="en-US"/>
              <a:t>第二層</a:t>
            </a:r>
          </a:p>
          <a:p>
            <a:pPr lvl="2"/>
            <a:r>
              <a:rPr lang="ja-JP" altLang="en-US"/>
              <a:t>第三層</a:t>
            </a:r>
          </a:p>
          <a:p>
            <a:pPr lvl="3"/>
            <a:r>
              <a:rPr lang="ja-JP" altLang="en-US"/>
              <a:t>第四層</a:t>
            </a:r>
          </a:p>
          <a:p>
            <a:pPr lvl="4"/>
            <a:r>
              <a:rPr lang="ja-JP" altLang="en-US"/>
              <a:t>第五層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486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ja-JP" dirty="0">
              <a:solidFill>
                <a:srgbClr val="000000"/>
              </a:solidFill>
            </a:endParaRP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486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" charset="0"/>
                <a:ea typeface="Taipei" charset="-120"/>
                <a:cs typeface="Taipei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68FA8-7744-4B09-94A9-54766AE920C6}" type="slidenum">
              <a:rPr kumimoji="1" lang="en-US" altLang="ja-JP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97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標楷體" pitchFamily="65" charset="-12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標楷體" pitchFamily="65" charset="-12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 dirty="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sp>
        <p:nvSpPr>
          <p:cNvPr id="12" name="Shape 10"/>
          <p:cNvSpPr>
            <a:spLocks noGrp="1"/>
          </p:cNvSpPr>
          <p:nvPr>
            <p:ph type="ctrTitle"/>
          </p:nvPr>
        </p:nvSpPr>
        <p:spPr>
          <a:xfrm>
            <a:off x="683568" y="3294275"/>
            <a:ext cx="777240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zh-TW" altLang="en-US" sz="4800" b="1" dirty="0"/>
              <a:t>平行、並行、行程與執行緒</a:t>
            </a:r>
          </a:p>
        </p:txBody>
      </p:sp>
    </p:spTree>
    <p:extLst>
      <p:ext uri="{BB962C8B-B14F-4D97-AF65-F5344CB8AC3E}">
        <p14:creationId xmlns:p14="http://schemas.microsoft.com/office/powerpoint/2010/main" val="2309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20FFD5C2-B085-4B0A-BC79-831FCCF873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28699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latin typeface="Noto Sans CJK TC Regular" pitchFamily="34" charset="-120"/>
                <a:ea typeface="Noto Sans CJK TC Regular" pitchFamily="34" charset="-120"/>
              </a:rPr>
              <a:t>行程與執行緒的特性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728699"/>
            <a:ext cx="7920930" cy="61293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行程不會共享記憶體空間，必要時還是</a:t>
            </a:r>
            <a:r>
              <a:rPr lang="zh-TW" altLang="en-US" sz="2800" dirty="0" smtClean="0">
                <a:latin typeface="Noto Sans CJK TC Regular" pitchFamily="34" charset="-120"/>
                <a:ea typeface="Noto Sans CJK TC Regular" pitchFamily="34" charset="-120"/>
              </a:rPr>
              <a:t>可以</a:t>
            </a:r>
            <a:endParaRPr lang="en-US" altLang="zh-TW" sz="28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2800" dirty="0">
              <a:latin typeface="Noto Sans CJK TC Regular" pitchFamily="34" charset="-120"/>
              <a:ea typeface="Noto Sans CJK TC Regular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同一個行程裡面的執行緒是共享記憶體空間，但是每個執行緒有自己的堆疊、計數器</a:t>
            </a:r>
            <a:r>
              <a:rPr lang="en-US" altLang="zh-TW" sz="2800" dirty="0">
                <a:latin typeface="Noto Sans CJK TC Regular" pitchFamily="34" charset="-120"/>
                <a:ea typeface="Noto Sans CJK TC Regular" pitchFamily="34" charset="-120"/>
              </a:rPr>
              <a:t>…</a:t>
            </a:r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行程有一個預設的執行緒，通常是處理畫面</a:t>
            </a:r>
            <a:endParaRPr lang="zh-TW" altLang="en-US" sz="2800" dirty="0">
              <a:effectLst/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57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20FFD5C2-B085-4B0A-BC79-831FCCF873F7}"/>
              </a:ext>
            </a:extLst>
          </p:cNvPr>
          <p:cNvSpPr txBox="1">
            <a:spLocks/>
          </p:cNvSpPr>
          <p:nvPr/>
        </p:nvSpPr>
        <p:spPr>
          <a:xfrm>
            <a:off x="955776" y="1581661"/>
            <a:ext cx="9144000" cy="728699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 smtClean="0"/>
              <a:t>完整文章</a:t>
            </a:r>
            <a:endParaRPr lang="zh-TW" altLang="en-US" sz="3200" b="1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2456892"/>
            <a:ext cx="7920930" cy="3924436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Noto Sans CJK TC Regular" pitchFamily="34" charset="-120"/>
                <a:ea typeface="Noto Sans CJK TC Regular" pitchFamily="34" charset="-120"/>
              </a:rPr>
              <a:t>https://paper.dropbox.com/doc/Clean-Code-Ch.-13-8kHBEN9VRBs8Kwa7w6AVN?_tk=share_copylink</a:t>
            </a:r>
            <a:endParaRPr lang="zh-TW" altLang="en-US" sz="2400" dirty="0">
              <a:effectLst/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9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3"/>
          <p:cNvSpPr txBox="1">
            <a:spLocks noChangeArrowheads="1"/>
          </p:cNvSpPr>
          <p:nvPr/>
        </p:nvSpPr>
        <p:spPr bwMode="auto">
          <a:xfrm>
            <a:off x="546267" y="6391275"/>
            <a:ext cx="288733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Copyright © 2017 </a:t>
            </a:r>
            <a:r>
              <a:rPr kumimoji="1" lang="en-US" altLang="ja-JP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Senao</a:t>
            </a:r>
            <a:r>
              <a:rPr kumimoji="1" lang="en-US" altLang="zh-TW" sz="1000" dirty="0">
                <a:solidFill>
                  <a:srgbClr val="000000"/>
                </a:solidFill>
                <a:latin typeface="Palatino Linotype" pitchFamily="18" charset="0"/>
                <a:ea typeface="Dotum" pitchFamily="34" charset="-127"/>
                <a:cs typeface="Arial Unicode MS" pitchFamily="34" charset="-120"/>
              </a:rPr>
              <a:t> Inc. All rights reserved</a:t>
            </a:r>
            <a:endParaRPr kumimoji="1" lang="en-US" altLang="zh-TW" sz="2400" dirty="0">
              <a:solidFill>
                <a:srgbClr val="000000"/>
              </a:solidFill>
              <a:latin typeface="Palatino Linotype" pitchFamily="18" charset="0"/>
              <a:ea typeface="Dotum" pitchFamily="34" charset="-127"/>
              <a:cs typeface="Arial Unicode MS" pitchFamily="34" charset="-120"/>
            </a:endParaRPr>
          </a:p>
        </p:txBody>
      </p:sp>
      <p:pic>
        <p:nvPicPr>
          <p:cNvPr id="1026" name="Picture 2" descr="https://d2mxuefqeaa7sj.cloudfront.net/s_EAC5640872E88BB47F1E21878153A3BCC9082CFFAC4278E5E17CD96A31459C10_1496752962514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2mxuefqeaa7sj.cloudfront.net/s_EAC5640872E88BB47F1E21878153A3BCC9082CFFAC4278E5E17CD96A31459C10_1496754196245_Children-Dra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" y="12226"/>
            <a:ext cx="9127697" cy="684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4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1" y="692696"/>
            <a:ext cx="7200850" cy="6165304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一個人一個畫板，自己畫自己的，每個人都是一個行程  </a:t>
            </a:r>
            <a:r>
              <a:rPr lang="en-US" altLang="zh-TW" sz="2800" dirty="0">
                <a:latin typeface="Noto Sans CJK TC Regular" pitchFamily="34" charset="-120"/>
                <a:ea typeface="Noto Sans CJK TC Regular" pitchFamily="34" charset="-120"/>
              </a:rPr>
              <a:t>(Process)</a:t>
            </a:r>
            <a:r>
              <a:rPr lang="zh-TW" altLang="en-US" sz="2800" dirty="0" smtClean="0">
                <a:latin typeface="Noto Sans CJK TC Regular" pitchFamily="34" charset="-120"/>
                <a:ea typeface="Noto Sans CJK TC Regular" pitchFamily="34" charset="-120"/>
              </a:rPr>
              <a:t>。</a:t>
            </a:r>
            <a:endParaRPr lang="en-US" altLang="zh-TW" sz="28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zh-TW" altLang="en-US" sz="2800" dirty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你可以欣賞別人畫的，也可以給建議，但是你不能干擾別人畫畫，這就是平行 </a:t>
            </a:r>
            <a:r>
              <a:rPr lang="en-US" altLang="zh-TW" sz="2800" dirty="0">
                <a:latin typeface="Noto Sans CJK TC Regular" pitchFamily="34" charset="-120"/>
                <a:ea typeface="Noto Sans CJK TC Regular" pitchFamily="34" charset="-120"/>
              </a:rPr>
              <a:t>(Parallel)</a:t>
            </a:r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。</a:t>
            </a:r>
            <a:endParaRPr lang="zh-TW" altLang="en-US" sz="28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9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728700"/>
            <a:ext cx="7920929" cy="6129299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兩個人共用同一個畫板，一次只能一個人畫</a:t>
            </a:r>
            <a:endParaRPr lang="en-US" altLang="zh-TW" sz="2800" dirty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en-US" altLang="zh-TW" sz="2800" dirty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但是在換手時要小心不要弄亂前一個人的畫作</a:t>
            </a:r>
            <a:endParaRPr lang="en-US" altLang="zh-TW" sz="2800" dirty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這種狀況就是多執行緒  </a:t>
            </a:r>
            <a:r>
              <a:rPr lang="en-US" altLang="zh-TW" sz="2800" dirty="0">
                <a:latin typeface="Noto Sans CJK TC Regular" pitchFamily="34" charset="-120"/>
                <a:ea typeface="Noto Sans CJK TC Regular" pitchFamily="34" charset="-120"/>
              </a:rPr>
              <a:t>(Multi-Thread)</a:t>
            </a:r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，每個人都是一個執行緒  </a:t>
            </a:r>
            <a:r>
              <a:rPr lang="en-US" altLang="zh-TW" sz="2800" dirty="0">
                <a:latin typeface="Noto Sans CJK TC Regular" pitchFamily="34" charset="-120"/>
                <a:ea typeface="Noto Sans CJK TC Regular" pitchFamily="34" charset="-120"/>
              </a:rPr>
              <a:t>(Thread)</a:t>
            </a:r>
          </a:p>
          <a:p>
            <a:endParaRPr lang="zh-TW" altLang="en-US" sz="2800" dirty="0">
              <a:latin typeface="Noto Sans CJK TC Regular" panose="020B0500000000000000" pitchFamily="34" charset="-120"/>
              <a:ea typeface="Noto Sans CJK TC Regular" panose="020B0500000000000000" pitchFamily="34" charset="-120"/>
            </a:endParaRPr>
          </a:p>
          <a:p>
            <a:r>
              <a:rPr lang="zh-TW" altLang="en-US" sz="2800" dirty="0">
                <a:latin typeface="Noto Sans CJK TC Regular" panose="020B0500000000000000" pitchFamily="34" charset="-120"/>
                <a:ea typeface="Noto Sans CJK TC Regular" panose="020B0500000000000000" pitchFamily="34" charset="-120"/>
              </a:rPr>
              <a:t>不斷換手的過程叫做並行  </a:t>
            </a:r>
            <a:r>
              <a:rPr lang="en-US" altLang="zh-TW" sz="2800" dirty="0">
                <a:latin typeface="Noto Sans CJK TC Regular" pitchFamily="34" charset="-120"/>
                <a:ea typeface="Noto Sans CJK TC Regular" pitchFamily="34" charset="-120"/>
              </a:rPr>
              <a:t>(Concurrent)</a:t>
            </a:r>
            <a:endParaRPr lang="zh-TW" altLang="en-US" sz="2800" dirty="0"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3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20FFD5C2-B085-4B0A-BC79-831FCCF873F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728699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latin typeface="Noto Sans CJK TC Regular" pitchFamily="34" charset="-120"/>
                <a:ea typeface="Noto Sans CJK TC Regular" pitchFamily="34" charset="-120"/>
              </a:rPr>
              <a:t>何謂行程 </a:t>
            </a:r>
            <a:r>
              <a:rPr lang="en-US" altLang="zh-TW" sz="3200" b="1" dirty="0">
                <a:latin typeface="Noto Sans CJK TC Regular" pitchFamily="34" charset="-120"/>
                <a:ea typeface="Noto Sans CJK TC Regular" pitchFamily="34" charset="-120"/>
              </a:rPr>
              <a:t>(Process) ?</a:t>
            </a:r>
          </a:p>
        </p:txBody>
      </p:sp>
      <p:pic>
        <p:nvPicPr>
          <p:cNvPr id="3074" name="Picture 2" descr="https://d2mxuefqeaa7sj.cloudfront.net/s_EAC5640872E88BB47F1E21878153A3BCC9082CFFAC4278E5E17CD96A31459C10_1496671446527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781300"/>
            <a:ext cx="77819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920930" cy="1189037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一個以上的</a:t>
            </a:r>
            <a:r>
              <a:rPr lang="en-US" altLang="zh-TW" sz="2800" dirty="0" smtClean="0">
                <a:latin typeface="Noto Sans CJK TC Regular" pitchFamily="34" charset="-120"/>
                <a:ea typeface="Noto Sans CJK TC Regular" pitchFamily="34" charset="-120"/>
              </a:rPr>
              <a:t>CPU</a:t>
            </a:r>
            <a:r>
              <a:rPr lang="zh-TW" altLang="en-US" sz="2800" dirty="0" smtClean="0">
                <a:latin typeface="Noto Sans CJK TC Regular" pitchFamily="34" charset="-120"/>
                <a:ea typeface="Noto Sans CJK TC Regular" pitchFamily="34" charset="-120"/>
              </a:rPr>
              <a:t>，多</a:t>
            </a:r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個執行</a:t>
            </a:r>
            <a:r>
              <a:rPr lang="zh-TW" altLang="en-US" sz="2800" dirty="0" smtClean="0">
                <a:latin typeface="Noto Sans CJK TC Regular" pitchFamily="34" charset="-120"/>
                <a:ea typeface="Noto Sans CJK TC Regular" pitchFamily="34" charset="-120"/>
              </a:rPr>
              <a:t>緒同時</a:t>
            </a:r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在不同的</a:t>
            </a:r>
            <a:r>
              <a:rPr lang="en-US" altLang="zh-TW" sz="2800" dirty="0">
                <a:latin typeface="Noto Sans CJK TC Regular" pitchFamily="34" charset="-120"/>
                <a:ea typeface="Noto Sans CJK TC Regular" pitchFamily="34" charset="-120"/>
              </a:rPr>
              <a:t>CPU</a:t>
            </a:r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執行。</a:t>
            </a:r>
            <a:endParaRPr lang="zh-TW" altLang="en-US" sz="2800" dirty="0">
              <a:effectLst/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7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20FFD5C2-B085-4B0A-BC79-831FCCF873F7}"/>
              </a:ext>
            </a:extLst>
          </p:cNvPr>
          <p:cNvSpPr txBox="1">
            <a:spLocks/>
          </p:cNvSpPr>
          <p:nvPr/>
        </p:nvSpPr>
        <p:spPr>
          <a:xfrm>
            <a:off x="0" y="-3073"/>
            <a:ext cx="9144000" cy="728699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latin typeface="Noto Sans CJK TC Regular" pitchFamily="34" charset="-120"/>
                <a:ea typeface="Noto Sans CJK TC Regular" pitchFamily="34" charset="-120"/>
              </a:rPr>
              <a:t>何謂行程 </a:t>
            </a:r>
            <a:r>
              <a:rPr lang="en-US" altLang="zh-TW" sz="3200" b="1" dirty="0">
                <a:latin typeface="Noto Sans CJK TC Regular" pitchFamily="34" charset="-120"/>
                <a:ea typeface="Noto Sans CJK TC Regular" pitchFamily="34" charset="-120"/>
              </a:rPr>
              <a:t>(Process) ?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725626"/>
            <a:ext cx="7920930" cy="6132374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行程就是一個</a:t>
            </a:r>
            <a:r>
              <a:rPr lang="zh-TW" altLang="en-US" sz="2800" dirty="0" smtClean="0">
                <a:latin typeface="Noto Sans CJK TC Regular" pitchFamily="34" charset="-120"/>
                <a:ea typeface="Noto Sans CJK TC Regular" pitchFamily="34" charset="-120"/>
              </a:rPr>
              <a:t>程式</a:t>
            </a:r>
            <a:r>
              <a:rPr lang="en-US" altLang="zh-TW" sz="2800" dirty="0" smtClean="0">
                <a:latin typeface="Noto Sans CJK TC Regular" pitchFamily="34" charset="-120"/>
                <a:ea typeface="Noto Sans CJK TC Regular" pitchFamily="34" charset="-120"/>
              </a:rPr>
              <a:t/>
            </a:r>
            <a:br>
              <a:rPr lang="en-US" altLang="zh-TW" sz="2800" dirty="0" smtClean="0">
                <a:latin typeface="Noto Sans CJK TC Regular" pitchFamily="34" charset="-120"/>
                <a:ea typeface="Noto Sans CJK TC Regular" pitchFamily="34" charset="-120"/>
              </a:rPr>
            </a:br>
            <a:endParaRPr lang="zh-TW" altLang="en-US" sz="2800" dirty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一個行程底下可以有多個執行</a:t>
            </a:r>
            <a:r>
              <a:rPr lang="zh-TW" altLang="en-US" sz="2800" dirty="0" smtClean="0">
                <a:latin typeface="Noto Sans CJK TC Regular" pitchFamily="34" charset="-120"/>
                <a:ea typeface="Noto Sans CJK TC Regular" pitchFamily="34" charset="-120"/>
              </a:rPr>
              <a:t>緒</a:t>
            </a:r>
            <a:endParaRPr lang="en-US" altLang="zh-TW" sz="28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endParaRPr lang="zh-TW" altLang="en-US" sz="2800" dirty="0">
              <a:latin typeface="Noto Sans CJK TC Regular" pitchFamily="34" charset="-120"/>
              <a:ea typeface="Noto Sans CJK TC Regular" pitchFamily="34" charset="-120"/>
            </a:endParaRPr>
          </a:p>
          <a:p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執行緒是作業系統配置電腦執行時間的最小</a:t>
            </a:r>
            <a:r>
              <a:rPr lang="zh-TW" altLang="en-US" sz="2800" dirty="0" smtClean="0">
                <a:latin typeface="Noto Sans CJK TC Regular" pitchFamily="34" charset="-120"/>
                <a:ea typeface="Noto Sans CJK TC Regular" pitchFamily="34" charset="-120"/>
              </a:rPr>
              <a:t>單位</a:t>
            </a:r>
            <a:endParaRPr lang="zh-TW" altLang="en-US" sz="2800" dirty="0">
              <a:effectLst/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34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20FFD5C2-B085-4B0A-BC79-831FCCF873F7}"/>
              </a:ext>
            </a:extLst>
          </p:cNvPr>
          <p:cNvSpPr txBox="1">
            <a:spLocks/>
          </p:cNvSpPr>
          <p:nvPr/>
        </p:nvSpPr>
        <p:spPr>
          <a:xfrm>
            <a:off x="0" y="15508"/>
            <a:ext cx="9144000" cy="728699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latin typeface="Noto Sans CJK TC Regular" pitchFamily="34" charset="-120"/>
                <a:ea typeface="Noto Sans CJK TC Regular" pitchFamily="34" charset="-120"/>
              </a:rPr>
              <a:t>何謂並行 </a:t>
            </a:r>
            <a:r>
              <a:rPr lang="en-US" altLang="zh-TW" sz="3200" b="1" dirty="0">
                <a:latin typeface="Noto Sans CJK TC Regular" pitchFamily="34" charset="-120"/>
                <a:ea typeface="Noto Sans CJK TC Regular" pitchFamily="34" charset="-120"/>
              </a:rPr>
              <a:t>(Concurrent) ?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1750099"/>
            <a:ext cx="7920930" cy="722597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2800" b="1" dirty="0"/>
              <a:t>不斷在切換執行</a:t>
            </a:r>
            <a:r>
              <a:rPr lang="zh-TW" altLang="en-US" sz="2800" b="1" dirty="0" smtClean="0"/>
              <a:t>緒</a:t>
            </a:r>
            <a:endParaRPr lang="zh-TW" altLang="en-US" sz="2800" b="1" dirty="0">
              <a:effectLst/>
              <a:latin typeface="Noto Sans CJK TC Regular" pitchFamily="34" charset="-120"/>
              <a:ea typeface="Noto Sans CJK TC Regular" pitchFamily="34" charset="-120"/>
            </a:endParaRPr>
          </a:p>
        </p:txBody>
      </p:sp>
      <p:pic>
        <p:nvPicPr>
          <p:cNvPr id="4098" name="Picture 2" descr="https://d2mxuefqeaa7sj.cloudfront.net/s_EAC5640872E88BB47F1E21878153A3BCC9082CFFAC4278E5E17CD96A31459C10_1496671434058_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4" y="2508249"/>
            <a:ext cx="81438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1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xmlns="" id="{7490B5AC-8DD3-4CC6-8B84-C9D6E169432E}"/>
              </a:ext>
            </a:extLst>
          </p:cNvPr>
          <p:cNvSpPr txBox="1">
            <a:spLocks/>
          </p:cNvSpPr>
          <p:nvPr/>
        </p:nvSpPr>
        <p:spPr>
          <a:xfrm>
            <a:off x="971550" y="1592263"/>
            <a:ext cx="7812129" cy="1189037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xmlns="" id="{20FFD5C2-B085-4B0A-BC79-831FCCF873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28699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 sz="3200" b="1" dirty="0">
                <a:latin typeface="Noto Sans CJK TC Regular" pitchFamily="34" charset="-120"/>
                <a:ea typeface="Noto Sans CJK TC Regular" pitchFamily="34" charset="-120"/>
              </a:rPr>
              <a:t>何謂多執行緒 </a:t>
            </a:r>
            <a:r>
              <a:rPr lang="en-US" altLang="zh-TW" sz="3200" b="1" dirty="0">
                <a:latin typeface="Noto Sans CJK TC Regular" pitchFamily="34" charset="-120"/>
                <a:ea typeface="Noto Sans CJK TC Regular" pitchFamily="34" charset="-120"/>
              </a:rPr>
              <a:t>(Multithreading) ?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48B0ACCB-AED6-4089-A715-D1470D27CBDD}"/>
              </a:ext>
            </a:extLst>
          </p:cNvPr>
          <p:cNvSpPr txBox="1">
            <a:spLocks/>
          </p:cNvSpPr>
          <p:nvPr/>
        </p:nvSpPr>
        <p:spPr>
          <a:xfrm>
            <a:off x="971550" y="728699"/>
            <a:ext cx="7920930" cy="612930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多執行緒是在一個程式內部實現多工的</a:t>
            </a:r>
            <a:r>
              <a:rPr lang="zh-TW" altLang="en-US" sz="2800" dirty="0" smtClean="0">
                <a:latin typeface="Noto Sans CJK TC Regular" pitchFamily="34" charset="-120"/>
                <a:ea typeface="Noto Sans CJK TC Regular" pitchFamily="34" charset="-120"/>
              </a:rPr>
              <a:t>能力</a:t>
            </a:r>
            <a:endParaRPr lang="en-US" altLang="zh-TW" sz="2800" dirty="0" smtClean="0">
              <a:latin typeface="Noto Sans CJK TC Regular" pitchFamily="34" charset="-120"/>
              <a:ea typeface="Noto Sans CJK TC Regular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800" dirty="0">
              <a:latin typeface="Noto Sans CJK TC Regular" pitchFamily="34" charset="-120"/>
              <a:ea typeface="Noto Sans CJK TC Regular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>
                <a:latin typeface="Noto Sans CJK TC Regular" pitchFamily="34" charset="-120"/>
                <a:ea typeface="Noto Sans CJK TC Regular" pitchFamily="34" charset="-120"/>
              </a:rPr>
              <a:t>程式</a:t>
            </a:r>
            <a:r>
              <a:rPr lang="zh-TW" altLang="en-US" sz="2800" dirty="0">
                <a:latin typeface="Noto Sans CJK TC Regular" pitchFamily="34" charset="-120"/>
                <a:ea typeface="Noto Sans CJK TC Regular" pitchFamily="34" charset="-120"/>
              </a:rPr>
              <a:t>把他自己分隔成為各自獨立的執行緒，而這些執行緒也似乎同時在執行。</a:t>
            </a:r>
            <a:endParaRPr lang="zh-TW" altLang="en-US" sz="2800" dirty="0">
              <a:effectLst/>
              <a:latin typeface="Noto Sans CJK TC Regular" pitchFamily="34" charset="-120"/>
              <a:ea typeface="Noto Sans CJK TC Regular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06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VE常用1">
      <a:majorFont>
        <a:latin typeface="微軟正黑體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43525</TotalTime>
  <Words>223</Words>
  <Application>Microsoft Office PowerPoint</Application>
  <PresentationFormat>如螢幕大小 (4:3)</PresentationFormat>
  <Paragraphs>35</Paragraphs>
  <Slides>11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Blank Presentation</vt:lpstr>
      <vt:lpstr>平行、並行、行程與執行緒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Kaiser</dc:creator>
  <cp:lastModifiedBy>向皓田</cp:lastModifiedBy>
  <cp:revision>3272</cp:revision>
  <cp:lastPrinted>2017-12-11T08:20:15Z</cp:lastPrinted>
  <dcterms:created xsi:type="dcterms:W3CDTF">2015-05-11T07:43:10Z</dcterms:created>
  <dcterms:modified xsi:type="dcterms:W3CDTF">2017-12-26T01:52:16Z</dcterms:modified>
</cp:coreProperties>
</file>