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779" r:id="rId2"/>
    <p:sldId id="258" r:id="rId3"/>
    <p:sldId id="739" r:id="rId4"/>
    <p:sldId id="764" r:id="rId5"/>
    <p:sldId id="766" r:id="rId6"/>
    <p:sldId id="768" r:id="rId7"/>
    <p:sldId id="792" r:id="rId8"/>
    <p:sldId id="785" r:id="rId9"/>
    <p:sldId id="770" r:id="rId10"/>
    <p:sldId id="772" r:id="rId11"/>
    <p:sldId id="794" r:id="rId12"/>
    <p:sldId id="774" r:id="rId13"/>
    <p:sldId id="793" r:id="rId14"/>
    <p:sldId id="788" r:id="rId15"/>
    <p:sldId id="781" r:id="rId16"/>
    <p:sldId id="782" r:id="rId17"/>
    <p:sldId id="783" r:id="rId18"/>
    <p:sldId id="784" r:id="rId19"/>
    <p:sldId id="777" r:id="rId20"/>
    <p:sldId id="776" r:id="rId21"/>
    <p:sldId id="778" r:id="rId22"/>
    <p:sldId id="790" r:id="rId23"/>
    <p:sldId id="789" r:id="rId24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779"/>
            <p14:sldId id="258"/>
            <p14:sldId id="739"/>
            <p14:sldId id="764"/>
            <p14:sldId id="766"/>
            <p14:sldId id="768"/>
            <p14:sldId id="792"/>
            <p14:sldId id="785"/>
            <p14:sldId id="770"/>
            <p14:sldId id="772"/>
            <p14:sldId id="794"/>
            <p14:sldId id="774"/>
            <p14:sldId id="793"/>
            <p14:sldId id="788"/>
            <p14:sldId id="781"/>
            <p14:sldId id="782"/>
            <p14:sldId id="783"/>
            <p14:sldId id="784"/>
            <p14:sldId id="777"/>
            <p14:sldId id="776"/>
            <p14:sldId id="778"/>
            <p14:sldId id="790"/>
            <p14:sldId id="7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2364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pos="839" userDrawn="1">
          <p15:clr>
            <a:srgbClr val="A4A3A4"/>
          </p15:clr>
        </p15:guide>
        <p15:guide id="10" orient="horz" pos="2455" userDrawn="1">
          <p15:clr>
            <a:srgbClr val="A4A3A4"/>
          </p15:clr>
        </p15:guide>
        <p15:guide id="11" pos="27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2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6600"/>
    <a:srgbClr val="008000"/>
    <a:srgbClr val="33CC33"/>
    <a:srgbClr val="0000CC"/>
    <a:srgbClr val="0066CC"/>
    <a:srgbClr val="FF99CC"/>
    <a:srgbClr val="99CC00"/>
    <a:srgbClr val="00FF99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9" autoAdjust="0"/>
    <p:restoredTop sz="43494" autoAdjust="0"/>
  </p:normalViewPr>
  <p:slideViewPr>
    <p:cSldViewPr>
      <p:cViewPr varScale="1">
        <p:scale>
          <a:sx n="91" d="100"/>
          <a:sy n="91" d="100"/>
        </p:scale>
        <p:origin x="784" y="176"/>
      </p:cViewPr>
      <p:guideLst>
        <p:guide orient="horz" pos="1003"/>
        <p:guide pos="612"/>
        <p:guide orient="horz" pos="1752"/>
        <p:guide orient="horz" pos="2364"/>
        <p:guide orient="horz" pos="3974"/>
        <p:guide pos="4558"/>
        <p:guide orient="horz" pos="3385"/>
        <p:guide pos="839"/>
        <p:guide orient="horz" pos="2455"/>
        <p:guide pos="27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3" Type="http://schemas.microsoft.com/office/2015/10/relationships/revisionInfo" Target="revisionInfo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2017/12/26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1</a:t>
            </a:fld>
            <a:endParaRPr lang="en-US" altLang="zh-TW" dirty="0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385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2</a:t>
            </a:fld>
            <a:endParaRPr lang="en-US" altLang="zh-TW" dirty="0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 dirty="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46CA3B17-328A-44BB-B5DB-42739FFB3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967581"/>
            <a:ext cx="3949303" cy="52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1592263"/>
            <a:ext cx="806438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public sealed class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SingletonV2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private static readonly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SingletonV2 instance 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SingletonV2();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private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SingletonV2(){}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public static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SingletonV2 Instance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get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return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instance;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31AF8F9A-4892-48CA-9729-153D195B38C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第一次引用到類別時建立實體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xmlns="" id="{BB9B5021-FA4A-421F-9712-1528AB27E974}"/>
              </a:ext>
            </a:extLst>
          </p:cNvPr>
          <p:cNvSpPr/>
          <p:nvPr/>
        </p:nvSpPr>
        <p:spPr bwMode="auto">
          <a:xfrm>
            <a:off x="2807040" y="1052736"/>
            <a:ext cx="1512548" cy="408623"/>
          </a:xfrm>
          <a:prstGeom prst="wedgeRoundRectCallout">
            <a:avLst>
              <a:gd name="adj1" fmla="val -88396"/>
              <a:gd name="adj2" fmla="val 8763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避免被繼承</a:t>
            </a: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46AE7D5F-4633-4984-9D56-1496FE6BE0FD}"/>
              </a:ext>
            </a:extLst>
          </p:cNvPr>
          <p:cNvSpPr/>
          <p:nvPr/>
        </p:nvSpPr>
        <p:spPr bwMode="auto">
          <a:xfrm>
            <a:off x="3923928" y="2564904"/>
            <a:ext cx="2464828" cy="715089"/>
          </a:xfrm>
          <a:prstGeom prst="wedgeRoundRectCallout">
            <a:avLst>
              <a:gd name="adj1" fmla="val -85307"/>
              <a:gd name="adj2" fmla="val -6882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只有靜態初始化或是建構函式可修改內容</a:t>
            </a:r>
          </a:p>
        </p:txBody>
      </p:sp>
      <p:sp>
        <p:nvSpPr>
          <p:cNvPr id="11" name="語音泡泡: 橢圓形 10">
            <a:extLst>
              <a:ext uri="{FF2B5EF4-FFF2-40B4-BE49-F238E27FC236}">
                <a16:creationId xmlns:a16="http://schemas.microsoft.com/office/drawing/2014/main" xmlns="" id="{0BC34D0F-9C8B-4FF4-AD2C-191F30236CA1}"/>
              </a:ext>
            </a:extLst>
          </p:cNvPr>
          <p:cNvSpPr/>
          <p:nvPr/>
        </p:nvSpPr>
        <p:spPr bwMode="auto">
          <a:xfrm>
            <a:off x="5544108" y="5054951"/>
            <a:ext cx="2844316" cy="908864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缺點：無法掌控建立實體的時機</a:t>
            </a:r>
          </a:p>
        </p:txBody>
      </p:sp>
    </p:spTree>
    <p:extLst>
      <p:ext uri="{BB962C8B-B14F-4D97-AF65-F5344CB8AC3E}">
        <p14:creationId xmlns:p14="http://schemas.microsoft.com/office/powerpoint/2010/main" val="8815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2148" y="936694"/>
            <a:ext cx="7596336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public sealed class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SingletonV3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private static readonly object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SyncRoot 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Object();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private static volatile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SingletonV3 instance;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private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SingletonV3(){}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public static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SingletonV3 Instance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get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(instance ==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lock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(SyncRoot)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   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		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instance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SingletonV3();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return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instance;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31AF8F9A-4892-48CA-9729-153D195B38C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Double-Check Locking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65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4094" y="2505380"/>
            <a:ext cx="504751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(instance ==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{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/>
            </a:r>
            <a:b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en-US" altLang="zh-TW" dirty="0" smtClean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	</a:t>
            </a:r>
            <a:r>
              <a:rPr kumimoji="1" lang="zh-TW" altLang="zh-TW" dirty="0" smtClean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 </a:t>
            </a:r>
            <a:r>
              <a:rPr kumimoji="1" lang="zh-TW" altLang="zh-TW" b="1" dirty="0">
                <a:solidFill>
                  <a:srgbClr val="00008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lock 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(SyncRoot)</a:t>
            </a:r>
            <a:b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                {</a:t>
            </a:r>
            <a:b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en-US" altLang="zh-TW" dirty="0" smtClean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	</a:t>
            </a:r>
            <a:r>
              <a:rPr kumimoji="1" lang="zh-TW" altLang="en-US" dirty="0" smtClean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      </a:t>
            </a:r>
            <a:r>
              <a:rPr kumimoji="1" lang="zh-TW" altLang="zh-TW" dirty="0" smtClean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instance 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= </a:t>
            </a:r>
            <a:r>
              <a:rPr kumimoji="1" lang="zh-TW" altLang="zh-TW" b="1" dirty="0">
                <a:solidFill>
                  <a:srgbClr val="00008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new 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SingletonV3();</a:t>
            </a:r>
            <a:b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                }            </a:t>
            </a:r>
            <a:endParaRPr kumimoji="1" lang="en-US" altLang="zh-TW" dirty="0" smtClean="0">
              <a:solidFill>
                <a:srgbClr val="000000"/>
              </a:solidFill>
              <a:latin typeface="Arial Unicode MS" pitchFamily="34" charset="-120"/>
              <a:ea typeface="Fira Code Retina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	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31AF8F9A-4892-48CA-9729-153D195B38C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多執行緒環境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" name="向下箭號 1"/>
          <p:cNvSpPr/>
          <p:nvPr/>
        </p:nvSpPr>
        <p:spPr bwMode="auto">
          <a:xfrm>
            <a:off x="1655676" y="1221496"/>
            <a:ext cx="521798" cy="52205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sp>
        <p:nvSpPr>
          <p:cNvPr id="13" name="向下箭號 12"/>
          <p:cNvSpPr/>
          <p:nvPr/>
        </p:nvSpPr>
        <p:spPr bwMode="auto">
          <a:xfrm>
            <a:off x="6974926" y="1253469"/>
            <a:ext cx="521798" cy="52205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xmlns="" id="{01BC4FB8-5AE8-447A-B90B-B6A6E5C02A36}"/>
              </a:ext>
            </a:extLst>
          </p:cNvPr>
          <p:cNvSpPr txBox="1">
            <a:spLocks/>
          </p:cNvSpPr>
          <p:nvPr/>
        </p:nvSpPr>
        <p:spPr>
          <a:xfrm>
            <a:off x="755577" y="728700"/>
            <a:ext cx="1800200" cy="52476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</a:t>
            </a:r>
            <a:r>
              <a:rPr lang="en-US" altLang="zh-TW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01BC4FB8-5AE8-447A-B90B-B6A6E5C02A36}"/>
              </a:ext>
            </a:extLst>
          </p:cNvPr>
          <p:cNvSpPr txBox="1">
            <a:spLocks/>
          </p:cNvSpPr>
          <p:nvPr/>
        </p:nvSpPr>
        <p:spPr>
          <a:xfrm>
            <a:off x="6253203" y="693618"/>
            <a:ext cx="1800200" cy="52476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</a:t>
            </a:r>
            <a:r>
              <a:rPr lang="en-US" altLang="zh-TW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xmlns="" id="{01BC4FB8-5AE8-447A-B90B-B6A6E5C02A36}"/>
              </a:ext>
            </a:extLst>
          </p:cNvPr>
          <p:cNvSpPr txBox="1">
            <a:spLocks/>
          </p:cNvSpPr>
          <p:nvPr/>
        </p:nvSpPr>
        <p:spPr>
          <a:xfrm>
            <a:off x="2068976" y="4221088"/>
            <a:ext cx="486801" cy="182689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時間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 flipV="1">
            <a:off x="971550" y="2178782"/>
            <a:ext cx="1340826" cy="1322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2015716" y="1700808"/>
            <a:ext cx="1440160" cy="10804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-67586" y="159728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zh-TW" dirty="0" smtClean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instance 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== </a:t>
            </a:r>
            <a:r>
              <a:rPr kumimoji="1" lang="zh-TW" altLang="zh-TW" b="1" dirty="0">
                <a:solidFill>
                  <a:srgbClr val="00008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null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6629584" y="1564870"/>
            <a:ext cx="1551880" cy="6139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43507" y="2517589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zh-TW" dirty="0" smtClean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instance 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== </a:t>
            </a:r>
            <a:r>
              <a:rPr kumimoji="1" lang="en-US" altLang="zh-TW" dirty="0" smtClean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XX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 bwMode="auto">
          <a:xfrm flipH="1">
            <a:off x="5667650" y="2756206"/>
            <a:ext cx="1363960" cy="11075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矩形 27"/>
          <p:cNvSpPr/>
          <p:nvPr/>
        </p:nvSpPr>
        <p:spPr bwMode="auto">
          <a:xfrm flipV="1">
            <a:off x="6673094" y="4221088"/>
            <a:ext cx="1340826" cy="1322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V="1">
            <a:off x="2177474" y="4041253"/>
            <a:ext cx="1026374" cy="4318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0" y="3897313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zh-TW" dirty="0" smtClean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instance 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== </a:t>
            </a:r>
            <a:r>
              <a:rPr kumimoji="1" lang="en-US" altLang="zh-TW" b="1" dirty="0" smtClean="0">
                <a:solidFill>
                  <a:srgbClr val="000080"/>
                </a:solidFill>
                <a:latin typeface="Arial Unicode MS" pitchFamily="34" charset="-120"/>
                <a:ea typeface="Fira Code Retina"/>
                <a:cs typeface="新細明體" pitchFamily="18" charset="-120"/>
              </a:rPr>
              <a:t>YY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6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2148" y="798195"/>
            <a:ext cx="7596336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public sealed class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SingletonV3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private static readonly object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SyncRoot 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Object();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private static volatile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SingletonV3 instance;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private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SingletonV3(){}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public static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SingletonV3 Instance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get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(instance ==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lock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(SyncRoot)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   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(instance ==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            instance 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SingletonV3();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return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instance;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31AF8F9A-4892-48CA-9729-153D195B38C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Double-Check Locking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xmlns="" id="{5E054DD0-0347-4E19-A01E-518D268D6143}"/>
              </a:ext>
            </a:extLst>
          </p:cNvPr>
          <p:cNvSpPr/>
          <p:nvPr/>
        </p:nvSpPr>
        <p:spPr bwMode="auto">
          <a:xfrm>
            <a:off x="143508" y="3897313"/>
            <a:ext cx="1835696" cy="1923990"/>
          </a:xfrm>
          <a:prstGeom prst="wedgeRoundRectCallout">
            <a:avLst>
              <a:gd name="adj1" fmla="val 71992"/>
              <a:gd name="adj2" fmla="val -4016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chemeClr val="tx1"/>
                </a:solidFill>
              </a:rPr>
              <a:t>確保當關鍵區段中已有執行緒時，另一個執行緒不會進入程式碼的關鍵區段</a:t>
            </a:r>
            <a:endParaRPr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xmlns="" id="{866BB52B-4439-4F0F-8763-5DADE7329FD7}"/>
              </a:ext>
            </a:extLst>
          </p:cNvPr>
          <p:cNvSpPr/>
          <p:nvPr/>
        </p:nvSpPr>
        <p:spPr bwMode="auto">
          <a:xfrm>
            <a:off x="5328084" y="872716"/>
            <a:ext cx="1458582" cy="408623"/>
          </a:xfrm>
          <a:prstGeom prst="wedgeRoundRectCallout">
            <a:avLst>
              <a:gd name="adj1" fmla="val -49764"/>
              <a:gd name="adj2" fmla="val 9187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輔助物件</a:t>
            </a:r>
          </a:p>
        </p:txBody>
      </p:sp>
      <p:sp>
        <p:nvSpPr>
          <p:cNvPr id="8" name="語音泡泡: 圓角矩形 9">
            <a:extLst>
              <a:ext uri="{FF2B5EF4-FFF2-40B4-BE49-F238E27FC236}">
                <a16:creationId xmlns:a16="http://schemas.microsoft.com/office/drawing/2014/main" xmlns="" id="{866BB52B-4439-4F0F-8763-5DADE7329FD7}"/>
              </a:ext>
            </a:extLst>
          </p:cNvPr>
          <p:cNvSpPr/>
          <p:nvPr/>
        </p:nvSpPr>
        <p:spPr bwMode="auto">
          <a:xfrm>
            <a:off x="6019597" y="2024844"/>
            <a:ext cx="2908887" cy="2247424"/>
          </a:xfrm>
          <a:prstGeom prst="wedgeRoundRectCallout">
            <a:avLst>
              <a:gd name="adj1" fmla="val -60248"/>
              <a:gd name="adj2" fmla="val -5391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chemeClr val="tx1"/>
                </a:solidFill>
              </a:rPr>
              <a:t>靜態成員一律是透過類別名稱進行存取，而不是執行個體名稱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 smtClean="0">
                <a:solidFill>
                  <a:schemeClr val="tx1"/>
                </a:solidFill>
              </a:rPr>
              <a:t>不論</a:t>
            </a:r>
            <a:r>
              <a:rPr lang="zh-TW" altLang="en-US" dirty="0">
                <a:solidFill>
                  <a:schemeClr val="tx1"/>
                </a:solidFill>
              </a:rPr>
              <a:t>建立多少個類別執行個體，都只會有一個靜態成員複本。</a:t>
            </a:r>
            <a:endParaRPr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語音泡泡: 圓角矩形 9">
            <a:extLst>
              <a:ext uri="{FF2B5EF4-FFF2-40B4-BE49-F238E27FC236}">
                <a16:creationId xmlns:a16="http://schemas.microsoft.com/office/drawing/2014/main" xmlns="" id="{866BB52B-4439-4F0F-8763-5DADE7329FD7}"/>
              </a:ext>
            </a:extLst>
          </p:cNvPr>
          <p:cNvSpPr/>
          <p:nvPr/>
        </p:nvSpPr>
        <p:spPr bwMode="auto">
          <a:xfrm>
            <a:off x="-117532" y="945712"/>
            <a:ext cx="1454444" cy="1021556"/>
          </a:xfrm>
          <a:prstGeom prst="wedgeRoundRectCallout">
            <a:avLst>
              <a:gd name="adj1" fmla="val 163473"/>
              <a:gd name="adj2" fmla="val 3066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編譯時</a:t>
            </a:r>
            <a:r>
              <a:rPr lang="zh-TW" altLang="en-US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不要產生 </a:t>
            </a:r>
            <a:r>
              <a:rPr lang="en-US" altLang="zh-TW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cache</a:t>
            </a:r>
            <a:r>
              <a:rPr lang="zh-TW" altLang="en-US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的程式碼</a:t>
            </a:r>
            <a:endParaRPr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35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31AF8F9A-4892-48CA-9729-153D195B38C1}"/>
              </a:ext>
            </a:extLst>
          </p:cNvPr>
          <p:cNvSpPr txBox="1">
            <a:spLocks/>
          </p:cNvSpPr>
          <p:nvPr/>
        </p:nvSpPr>
        <p:spPr>
          <a:xfrm>
            <a:off x="1023303" y="3024151"/>
            <a:ext cx="7812129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Java </a:t>
            </a: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範例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6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01BC4FB8-5AE8-447A-B90B-B6A6E5C02A36}"/>
              </a:ext>
            </a:extLst>
          </p:cNvPr>
          <p:cNvSpPr txBox="1">
            <a:spLocks/>
          </p:cNvSpPr>
          <p:nvPr/>
        </p:nvSpPr>
        <p:spPr>
          <a:xfrm>
            <a:off x="956045" y="1268760"/>
            <a:ext cx="9144000" cy="687852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Eager Initialization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5F6A187-BF07-4B08-8929-DC729C742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45" y="1981418"/>
            <a:ext cx="781212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class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SingletonV1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private static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SingletonV1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singleton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new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SingletonV1();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SingletonV1() {}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static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SingletonV1 getSingleton()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return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singleton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D8F1099A-C794-41E0-82AA-3C2E5B0E66EB}"/>
              </a:ext>
            </a:extLst>
          </p:cNvPr>
          <p:cNvSpPr/>
          <p:nvPr/>
        </p:nvSpPr>
        <p:spPr bwMode="auto">
          <a:xfrm>
            <a:off x="6356696" y="1896298"/>
            <a:ext cx="2243056" cy="408623"/>
          </a:xfrm>
          <a:prstGeom prst="wedgeRoundRectCallout">
            <a:avLst>
              <a:gd name="adj1" fmla="val -58685"/>
              <a:gd name="adj2" fmla="val 4976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一開始就建立物件</a:t>
            </a:r>
          </a:p>
        </p:txBody>
      </p:sp>
    </p:spTree>
    <p:extLst>
      <p:ext uri="{BB962C8B-B14F-4D97-AF65-F5344CB8AC3E}">
        <p14:creationId xmlns:p14="http://schemas.microsoft.com/office/powerpoint/2010/main" val="22154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01BC4FB8-5AE8-447A-B90B-B6A6E5C02A36}"/>
              </a:ext>
            </a:extLst>
          </p:cNvPr>
          <p:cNvSpPr txBox="1">
            <a:spLocks/>
          </p:cNvSpPr>
          <p:nvPr/>
        </p:nvSpPr>
        <p:spPr>
          <a:xfrm>
            <a:off x="956045" y="1268760"/>
            <a:ext cx="9144000" cy="687852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Lazy Initialization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08263F9-B964-41AA-B3C8-38770BC6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99277"/>
            <a:ext cx="795693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class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SingletonV2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private static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SingletonV2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instance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SingletonV2() {}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static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SingletonV2 getInstance()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if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instance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==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null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   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instance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new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SingletonV2();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return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instance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xmlns="" id="{D734EC9F-56B9-4B0E-8E3E-DD2A01C79517}"/>
              </a:ext>
            </a:extLst>
          </p:cNvPr>
          <p:cNvSpPr/>
          <p:nvPr/>
        </p:nvSpPr>
        <p:spPr bwMode="auto">
          <a:xfrm>
            <a:off x="4956463" y="3908590"/>
            <a:ext cx="2340260" cy="408623"/>
          </a:xfrm>
          <a:prstGeom prst="wedgeRoundRectCallout">
            <a:avLst>
              <a:gd name="adj1" fmla="val -63755"/>
              <a:gd name="adj2" fmla="val -6040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第一次使用時才建立</a:t>
            </a:r>
          </a:p>
        </p:txBody>
      </p:sp>
    </p:spTree>
    <p:extLst>
      <p:ext uri="{BB962C8B-B14F-4D97-AF65-F5344CB8AC3E}">
        <p14:creationId xmlns:p14="http://schemas.microsoft.com/office/powerpoint/2010/main" val="31632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FFE18FC-EAF9-43E4-8777-AC83EFCD4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45" y="1956612"/>
            <a:ext cx="7560332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class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SingletonV3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private static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SingletonV3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instance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SingletonV3(){}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static synchronized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SingletonV3 getInstance(){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if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instance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==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null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){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   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instance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new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SingletonV3();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return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instance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01BC4FB8-5AE8-447A-B90B-B6A6E5C02A36}"/>
              </a:ext>
            </a:extLst>
          </p:cNvPr>
          <p:cNvSpPr txBox="1">
            <a:spLocks/>
          </p:cNvSpPr>
          <p:nvPr/>
        </p:nvSpPr>
        <p:spPr>
          <a:xfrm>
            <a:off x="956045" y="1268760"/>
            <a:ext cx="9144000" cy="687852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safe</a:t>
            </a: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0E9CECAF-8B15-4201-A359-ADD1DE166240}"/>
              </a:ext>
            </a:extLst>
          </p:cNvPr>
          <p:cNvSpPr/>
          <p:nvPr/>
        </p:nvSpPr>
        <p:spPr bwMode="auto">
          <a:xfrm>
            <a:off x="5543319" y="2516383"/>
            <a:ext cx="3240360" cy="408623"/>
          </a:xfrm>
          <a:prstGeom prst="wedgeRoundRectCallout">
            <a:avLst>
              <a:gd name="adj1" fmla="val -60749"/>
              <a:gd name="adj2" fmla="val 4976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Sync </a:t>
            </a:r>
            <a:r>
              <a:rPr lang="zh-TW" altLang="en-US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整個 </a:t>
            </a:r>
            <a:r>
              <a:rPr lang="en-US" altLang="zh-TW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method</a:t>
            </a:r>
            <a:r>
              <a:rPr lang="zh-TW" altLang="en-US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效率變差</a:t>
            </a:r>
          </a:p>
        </p:txBody>
      </p:sp>
    </p:spTree>
    <p:extLst>
      <p:ext uri="{BB962C8B-B14F-4D97-AF65-F5344CB8AC3E}">
        <p14:creationId xmlns:p14="http://schemas.microsoft.com/office/powerpoint/2010/main" val="237864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39FF4FA4-8881-4F3C-BB7D-217C0FD1B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56612"/>
            <a:ext cx="796004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class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SingletonV4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private static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SingletonV4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instance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SingletonV4() {}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static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SingletonV4 getInstance()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if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instance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==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null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synchronized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(SingletonV4.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class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if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instance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==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null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           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instance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new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SingletonV4();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    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return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instance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01BC4FB8-5AE8-447A-B90B-B6A6E5C02A36}"/>
              </a:ext>
            </a:extLst>
          </p:cNvPr>
          <p:cNvSpPr txBox="1">
            <a:spLocks/>
          </p:cNvSpPr>
          <p:nvPr/>
        </p:nvSpPr>
        <p:spPr>
          <a:xfrm>
            <a:off x="956045" y="1268760"/>
            <a:ext cx="9144000" cy="687852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safe</a:t>
            </a: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0E9CECAF-8B15-4201-A359-ADD1DE166240}"/>
              </a:ext>
            </a:extLst>
          </p:cNvPr>
          <p:cNvSpPr/>
          <p:nvPr/>
        </p:nvSpPr>
        <p:spPr bwMode="auto">
          <a:xfrm>
            <a:off x="6208940" y="3133438"/>
            <a:ext cx="1980220" cy="416603"/>
          </a:xfrm>
          <a:prstGeom prst="wedgeRoundRectCallout">
            <a:avLst>
              <a:gd name="adj1" fmla="val -66511"/>
              <a:gd name="adj2" fmla="val 468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需要時才 </a:t>
            </a:r>
            <a:r>
              <a:rPr lang="en-US" altLang="zh-TW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sync</a:t>
            </a:r>
            <a:endParaRPr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85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作業繳交方式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4"/>
            <a:ext cx="8352729" cy="4459579"/>
          </a:xfrm>
          <a:prstGeom prst="rect">
            <a:avLst/>
          </a:prstGeom>
        </p:spPr>
        <p:txBody>
          <a:bodyPr anchor="t"/>
          <a:lstStyle/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繳交內容：請將應該被勾選的答案編號列出即可，例如 </a:t>
            </a:r>
            <a:r>
              <a:rPr lang="en-US" altLang="zh-TW" sz="2800" b="1" dirty="0">
                <a:latin typeface="+mn-ea"/>
              </a:rPr>
              <a:t>2,8,9,10</a:t>
            </a: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以 </a:t>
            </a:r>
            <a:r>
              <a:rPr lang="en-US" altLang="zh-TW" sz="2800" b="1" dirty="0">
                <a:latin typeface="+mn-ea"/>
              </a:rPr>
              <a:t>email </a:t>
            </a:r>
            <a:r>
              <a:rPr lang="zh-TW" altLang="en-US" sz="2800" b="1" dirty="0">
                <a:latin typeface="+mn-ea"/>
              </a:rPr>
              <a:t>寄出，信件標題 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DP03-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</a:rPr>
              <a:t>工號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10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 dirty="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3294275"/>
            <a:ext cx="7772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en-US" altLang="zh-TW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Singleton Pattern</a:t>
            </a:r>
            <a:endParaRPr sz="4800" b="1" dirty="0">
              <a:solidFill>
                <a:schemeClr val="tx1"/>
              </a:solidFill>
              <a:latin typeface="Noto Sans Mono CJK TC Regular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 </a:t>
            </a:r>
            <a:r>
              <a:rPr lang="en-US" altLang="zh-TW" sz="3200" b="1" dirty="0">
                <a:latin typeface="+mn-ea"/>
              </a:rPr>
              <a:t>#3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9CDACC59-BF39-4E54-893D-FBBBD584273A}"/>
              </a:ext>
            </a:extLst>
          </p:cNvPr>
          <p:cNvSpPr txBox="1">
            <a:spLocks/>
          </p:cNvSpPr>
          <p:nvPr/>
        </p:nvSpPr>
        <p:spPr>
          <a:xfrm>
            <a:off x="827584" y="2420888"/>
            <a:ext cx="7920930" cy="3781425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類別如何與建立實體的方法無關</a:t>
            </a:r>
            <a:endParaRPr lang="en-US" altLang="zh-TW" sz="24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類別如何延遲初始化</a:t>
            </a:r>
            <a:r>
              <a:rPr lang="en-US" altLang="zh-TW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(Lazy initialization)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如何確保類別只有一個實體</a:t>
            </a:r>
            <a:r>
              <a:rPr lang="en-US" altLang="zh-TW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如何確保類別只有兩個實體</a:t>
            </a:r>
            <a:r>
              <a:rPr lang="en-US" altLang="zh-TW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如何限制類別的實體數目</a:t>
            </a:r>
            <a:r>
              <a:rPr lang="en-US" altLang="zh-TW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如何建立大量不需要的物件</a:t>
            </a:r>
            <a:r>
              <a:rPr lang="en-US" altLang="zh-TW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11D98114-B9D0-43E0-9823-40005958CBED}"/>
              </a:ext>
            </a:extLst>
          </p:cNvPr>
          <p:cNvSpPr txBox="1">
            <a:spLocks/>
          </p:cNvSpPr>
          <p:nvPr/>
        </p:nvSpPr>
        <p:spPr>
          <a:xfrm>
            <a:off x="827584" y="1484784"/>
            <a:ext cx="8064896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Singleton </a:t>
            </a: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模式要解決的問題是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93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 </a:t>
            </a:r>
            <a:r>
              <a:rPr lang="en-US" altLang="zh-TW" sz="3200" b="1" dirty="0">
                <a:latin typeface="+mn-ea"/>
              </a:rPr>
              <a:t>#3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9CDACC59-BF39-4E54-893D-FBBBD584273A}"/>
              </a:ext>
            </a:extLst>
          </p:cNvPr>
          <p:cNvSpPr txBox="1">
            <a:spLocks/>
          </p:cNvSpPr>
          <p:nvPr/>
        </p:nvSpPr>
        <p:spPr>
          <a:xfrm>
            <a:off x="827584" y="2348880"/>
            <a:ext cx="8028892" cy="3853433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建立一個類別，讓他自己負責只建立一個實體</a:t>
            </a:r>
            <a:endParaRPr lang="en-US" altLang="zh-TW" sz="24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為類別的實體提供一個公開的存取介面</a:t>
            </a:r>
            <a:endParaRPr lang="en-US" altLang="zh-TW" sz="24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讓類別的建構函式為 </a:t>
            </a:r>
            <a:r>
              <a:rPr lang="en-US" altLang="zh-TW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將類別建立實體的責任委託給子類別</a:t>
            </a:r>
            <a:endParaRPr lang="en-US" altLang="zh-TW" sz="24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為類別的實體提供一個靜態存取方法</a:t>
            </a:r>
            <a:endParaRPr lang="en-US" altLang="zh-TW" sz="24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11D98114-B9D0-43E0-9823-40005958CBED}"/>
              </a:ext>
            </a:extLst>
          </p:cNvPr>
          <p:cNvSpPr txBox="1">
            <a:spLocks/>
          </p:cNvSpPr>
          <p:nvPr/>
        </p:nvSpPr>
        <p:spPr>
          <a:xfrm>
            <a:off x="827584" y="1484784"/>
            <a:ext cx="9144000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Singleton </a:t>
            </a: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模式所描述的解決方法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7710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 </a:t>
            </a:r>
            <a:r>
              <a:rPr lang="en-US" altLang="zh-TW" sz="3200" b="1" dirty="0">
                <a:latin typeface="+mn-ea"/>
              </a:rPr>
              <a:t>#3</a:t>
            </a:r>
          </a:p>
        </p:txBody>
      </p:sp>
      <p:pic>
        <p:nvPicPr>
          <p:cNvPr id="1026" name="Picture 2" descr="D:\Dropbox\Documents\Presentations\SENAO\DesignPatterns\03.Singleton\diagrams\Assess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97" y="2672916"/>
            <a:ext cx="7669772" cy="19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xmlns="" id="{11D98114-B9D0-43E0-9823-40005958CBED}"/>
              </a:ext>
            </a:extLst>
          </p:cNvPr>
          <p:cNvSpPr txBox="1">
            <a:spLocks/>
          </p:cNvSpPr>
          <p:nvPr/>
        </p:nvSpPr>
        <p:spPr>
          <a:xfrm>
            <a:off x="827584" y="1484784"/>
            <a:ext cx="9144000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考慮此</a:t>
            </a:r>
            <a:r>
              <a:rPr lang="en-US" altLang="zh-TW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UML</a:t>
            </a: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圖形，以下那些敘述是正確的</a:t>
            </a:r>
            <a:r>
              <a:rPr lang="en-US" altLang="zh-TW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4323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 </a:t>
            </a:r>
            <a:r>
              <a:rPr lang="en-US" altLang="zh-TW" sz="3200" b="1" dirty="0">
                <a:latin typeface="+mn-ea"/>
              </a:rPr>
              <a:t>#3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xmlns="" id="{9CDACC59-BF39-4E54-893D-FBBBD584273A}"/>
              </a:ext>
            </a:extLst>
          </p:cNvPr>
          <p:cNvSpPr txBox="1">
            <a:spLocks/>
          </p:cNvSpPr>
          <p:nvPr/>
        </p:nvSpPr>
        <p:spPr>
          <a:xfrm>
            <a:off x="827584" y="1970596"/>
            <a:ext cx="8028892" cy="3853433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zh-TW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Singleton </a:t>
            </a: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類別定義了一個常數 </a:t>
            </a:r>
            <a:r>
              <a:rPr lang="en-US" altLang="zh-TW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INSTANCE</a:t>
            </a: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，用來儲存類別的實體</a:t>
            </a:r>
            <a:endParaRPr lang="en-US" altLang="zh-TW" sz="24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12"/>
            </a:pP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Singleton </a:t>
            </a: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類別將建構函式隱藏起來</a:t>
            </a:r>
            <a:endParaRPr lang="en-US" altLang="zh-TW" sz="24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12"/>
            </a:pP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將建構函式隱藏起來，可以確保類別的實體只會被產生一次</a:t>
            </a:r>
            <a:endParaRPr lang="en-US" altLang="zh-TW" sz="24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12"/>
            </a:pP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將建構函式隱藏起來，可以確保類別無法被繼承</a:t>
            </a:r>
            <a:endParaRPr lang="en-US" altLang="zh-TW" sz="24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zh-TW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Singleton </a:t>
            </a:r>
            <a:r>
              <a:rPr lang="zh-TW" altLang="en-US" sz="24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類別定義了一個公開的靜態方法，回傳類別的實體</a:t>
            </a:r>
            <a:endParaRPr lang="en-US" altLang="zh-TW" sz="24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748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1" y="1592263"/>
            <a:ext cx="7308862" cy="37814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確保一個類別只有一個實體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(Instance)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且提供一個全域的點來使用它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xmlns="" id="{6ED3627C-EEDD-4D0C-943A-929DFDF34F3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目的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64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664111" cy="3781425"/>
          </a:xfrm>
          <a:prstGeom prst="rect">
            <a:avLst/>
          </a:prstGeom>
        </p:spPr>
        <p:txBody>
          <a:bodyPr anchor="ctr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如何確保一個類別只有一個實體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類別的實體如何可以被系統其他部分存取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BEEAEE0E-9913-4EBD-B45C-66D0190FC7C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問題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3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920930" cy="37814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資料庫 </a:t>
            </a:r>
            <a:r>
              <a:rPr lang="en-US" altLang="zh-TW" sz="28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Coneection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Pool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、檔案系統、印表機、登錄檔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(Registry)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、組態檔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(Config)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，這類物件就適合用全域物件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我們必須確保這些物件在系統中</a:t>
            </a:r>
            <a:r>
              <a:rPr lang="zh-TW" altLang="en-US" sz="2800" b="1" dirty="0">
                <a:solidFill>
                  <a:srgbClr val="C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只會被產生一次</a:t>
            </a:r>
            <a:endParaRPr lang="en-US" altLang="zh-TW" sz="2800" b="1" dirty="0">
              <a:solidFill>
                <a:srgbClr val="C0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而且實體可以被系統其他部分存取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20FFD5C2-B085-4B0A-BC79-831FCCF873F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補充說明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7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920930" cy="3781425"/>
          </a:xfrm>
          <a:prstGeom prst="rect">
            <a:avLst/>
          </a:prstGeom>
        </p:spPr>
        <p:txBody>
          <a:bodyPr anchor="ctr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將類別建構函式隱藏起來，這樣就沒有人可以直接建立此類別的實體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定義一個公開的靜態存取方法，來初始化這個類別，並傳回類別的實體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31AF8F9A-4892-48CA-9729-153D195B38C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解決方法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89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ropbox\Documents\Presentations\SENAO\DesignPatterns\03.Singleton\diagrams\Single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132856"/>
            <a:ext cx="76485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31AF8F9A-4892-48CA-9729-153D195B38C1}"/>
              </a:ext>
            </a:extLst>
          </p:cNvPr>
          <p:cNvSpPr txBox="1">
            <a:spLocks/>
          </p:cNvSpPr>
          <p:nvPr/>
        </p:nvSpPr>
        <p:spPr>
          <a:xfrm>
            <a:off x="1023303" y="3024151"/>
            <a:ext cx="7812129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C# </a:t>
            </a: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範例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85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550" y="1267011"/>
            <a:ext cx="7920626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public class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SingletonV1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private static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SingletonV1 instance;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private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SingletonV1() {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public static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SingletonV1 Instance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get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(instance ==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    instance 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SingletonV1();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return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instance;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0069BFB1-058F-4630-879A-B037E80EAD5B}"/>
              </a:ext>
            </a:extLst>
          </p:cNvPr>
          <p:cNvSpPr/>
          <p:nvPr/>
        </p:nvSpPr>
        <p:spPr bwMode="auto">
          <a:xfrm>
            <a:off x="4698517" y="2324975"/>
            <a:ext cx="3456384" cy="408623"/>
          </a:xfrm>
          <a:prstGeom prst="wedgeRoundRectCallout">
            <a:avLst>
              <a:gd name="adj1" fmla="val -76186"/>
              <a:gd name="adj2" fmla="val -531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讓外界無法用 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 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來建立實體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xmlns="" id="{8636D7F4-2AE8-47C2-941A-15D8424FF01F}"/>
              </a:ext>
            </a:extLst>
          </p:cNvPr>
          <p:cNvSpPr/>
          <p:nvPr/>
        </p:nvSpPr>
        <p:spPr bwMode="auto">
          <a:xfrm>
            <a:off x="5454365" y="3100352"/>
            <a:ext cx="1944687" cy="408623"/>
          </a:xfrm>
          <a:prstGeom prst="wedgeRoundRectCallout">
            <a:avLst>
              <a:gd name="adj1" fmla="val -85590"/>
              <a:gd name="adj2" fmla="val -3876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全域存取點</a:t>
            </a: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xmlns="" id="{FA2BFB75-5A4F-437B-BF7A-A37FFA1AA2CA}"/>
              </a:ext>
            </a:extLst>
          </p:cNvPr>
          <p:cNvSpPr/>
          <p:nvPr/>
        </p:nvSpPr>
        <p:spPr bwMode="auto">
          <a:xfrm>
            <a:off x="4499992" y="4147351"/>
            <a:ext cx="2617381" cy="408623"/>
          </a:xfrm>
          <a:prstGeom prst="wedgeRoundRectCallout">
            <a:avLst>
              <a:gd name="adj1" fmla="val -74303"/>
              <a:gd name="adj2" fmla="val -3531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i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lazy instantiation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8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43514</TotalTime>
  <Words>598</Words>
  <Application>Microsoft Macintosh PowerPoint</Application>
  <PresentationFormat>如螢幕大小 (4:3)</PresentationFormat>
  <Paragraphs>88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41" baseType="lpstr">
      <vt:lpstr>Arial</vt:lpstr>
      <vt:lpstr>Arial Unicode MS</vt:lpstr>
      <vt:lpstr>Calibri</vt:lpstr>
      <vt:lpstr>Dotum</vt:lpstr>
      <vt:lpstr>Fira Code</vt:lpstr>
      <vt:lpstr>Fira Code Retina</vt:lpstr>
      <vt:lpstr>Microsoft JhengHei</vt:lpstr>
      <vt:lpstr>Noto Sans CJK TC Regular</vt:lpstr>
      <vt:lpstr>Noto Sans Mono CJK TC Regular</vt:lpstr>
      <vt:lpstr>Palatino Linotype</vt:lpstr>
      <vt:lpstr>Taipei</vt:lpstr>
      <vt:lpstr>Times</vt:lpstr>
      <vt:lpstr>Times New Roman</vt:lpstr>
      <vt:lpstr>Wingdings</vt:lpstr>
      <vt:lpstr>微軟正黑體</vt:lpstr>
      <vt:lpstr>新細明體</vt:lpstr>
      <vt:lpstr>標楷體</vt:lpstr>
      <vt:lpstr>Blank Presentation</vt:lpstr>
      <vt:lpstr>PowerPoint 簡報</vt:lpstr>
      <vt:lpstr>Singleton Pattern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leo shiang</cp:lastModifiedBy>
  <cp:revision>3264</cp:revision>
  <cp:lastPrinted>2017-12-11T08:20:15Z</cp:lastPrinted>
  <dcterms:created xsi:type="dcterms:W3CDTF">2015-05-11T07:43:10Z</dcterms:created>
  <dcterms:modified xsi:type="dcterms:W3CDTF">2017-12-26T02:57:13Z</dcterms:modified>
</cp:coreProperties>
</file>