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8" r:id="rId2"/>
    <p:sldId id="796" r:id="rId3"/>
    <p:sldId id="739" r:id="rId4"/>
    <p:sldId id="797" r:id="rId5"/>
    <p:sldId id="795" r:id="rId6"/>
    <p:sldId id="814" r:id="rId7"/>
    <p:sldId id="798" r:id="rId8"/>
    <p:sldId id="802" r:id="rId9"/>
    <p:sldId id="810" r:id="rId10"/>
    <p:sldId id="799" r:id="rId11"/>
    <p:sldId id="808" r:id="rId12"/>
    <p:sldId id="809" r:id="rId13"/>
    <p:sldId id="764" r:id="rId14"/>
    <p:sldId id="800" r:id="rId15"/>
    <p:sldId id="811" r:id="rId16"/>
    <p:sldId id="801" r:id="rId17"/>
    <p:sldId id="805" r:id="rId18"/>
    <p:sldId id="806" r:id="rId19"/>
    <p:sldId id="807" r:id="rId20"/>
    <p:sldId id="812" r:id="rId21"/>
    <p:sldId id="777" r:id="rId22"/>
    <p:sldId id="813" r:id="rId23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796"/>
            <p14:sldId id="739"/>
            <p14:sldId id="797"/>
            <p14:sldId id="795"/>
            <p14:sldId id="814"/>
            <p14:sldId id="798"/>
            <p14:sldId id="802"/>
            <p14:sldId id="810"/>
            <p14:sldId id="799"/>
            <p14:sldId id="808"/>
            <p14:sldId id="809"/>
            <p14:sldId id="764"/>
            <p14:sldId id="800"/>
            <p14:sldId id="811"/>
            <p14:sldId id="801"/>
            <p14:sldId id="805"/>
            <p14:sldId id="806"/>
            <p14:sldId id="807"/>
            <p14:sldId id="812"/>
            <p14:sldId id="777"/>
            <p14:sldId id="81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26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40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07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26"/>
        <p:guide orient="horz" pos="1752"/>
        <p:guide orient="horz" pos="2409"/>
        <p:guide orient="horz" pos="3974"/>
        <p:guide orient="horz" pos="3407"/>
        <p:guide pos="612"/>
        <p:guide pos="4558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Builder Pattern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9B2618F-2F3B-46CD-A050-D347FD7E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1863"/>
            <a:ext cx="7467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0FDC24E-8CF8-406C-B591-9D8097733AEB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29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範例程式請參閱 </a:t>
            </a: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Git 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目錄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04.Builder\</a:t>
            </a:r>
            <a:r>
              <a:rPr lang="en-US" altLang="zh-TW" sz="32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src</a:t>
            </a: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\</a:t>
            </a:r>
            <a:r>
              <a:rPr lang="en-US" altLang="zh-TW" sz="32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DocumentBuilder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40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0FDC24E-8CF8-406C-B591-9D8097733AEB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29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我們會員管理系統，需要發送歡迎新會員和會員離開的感謝信。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17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4660CE78-149E-49A3-8F33-5834384B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832725"/>
            <a:ext cx="6188130" cy="5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0FDC24E-8CF8-406C-B591-9D8097733AEB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29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範例程式請參閱 </a:t>
            </a:r>
            <a:r>
              <a:rPr lang="en-US" altLang="zh-TW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Git </a:t>
            </a: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目錄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04.Builder\</a:t>
            </a:r>
            <a:r>
              <a:rPr lang="en-US" altLang="zh-TW" sz="32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src</a:t>
            </a: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\</a:t>
            </a:r>
            <a:r>
              <a:rPr lang="en-US" altLang="zh-TW" sz="32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MailBuilder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13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0FDC24E-8CF8-406C-B591-9D8097733AEB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29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C# </a:t>
            </a:r>
            <a:r>
              <a:rPr lang="zh-TW" altLang="en-US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81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EEAEE0E-9913-4EBD-B45C-66D0190FC7C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實際應用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BC185E-283B-40DD-8B06-D2478045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39765"/>
            <a:ext cx="550861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namespace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UserBuilder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class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User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// required</a:t>
            </a: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FirstName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LastName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// optional</a:t>
            </a:r>
            <a:b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int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Age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Phone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Address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xmlns="" id="{C6B88B5F-3819-4FF3-BAAA-43A0BD378CE5}"/>
              </a:ext>
            </a:extLst>
          </p:cNvPr>
          <p:cNvSpPr/>
          <p:nvPr/>
        </p:nvSpPr>
        <p:spPr bwMode="auto">
          <a:xfrm>
            <a:off x="4572000" y="2669578"/>
            <a:ext cx="1908162" cy="519351"/>
          </a:xfrm>
          <a:prstGeom prst="wedgeEllipseCallout">
            <a:avLst>
              <a:gd name="adj1" fmla="val -80815"/>
              <a:gd name="adj2" fmla="val 3740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必要欄位</a:t>
            </a: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xmlns="" id="{47F7E31A-0064-453F-B5D9-C81F2B24C3E2}"/>
              </a:ext>
            </a:extLst>
          </p:cNvPr>
          <p:cNvSpPr/>
          <p:nvPr/>
        </p:nvSpPr>
        <p:spPr bwMode="auto">
          <a:xfrm>
            <a:off x="4680012" y="4139830"/>
            <a:ext cx="1908162" cy="519351"/>
          </a:xfrm>
          <a:prstGeom prst="wedgeEllipseCallout">
            <a:avLst>
              <a:gd name="adj1" fmla="val -80815"/>
              <a:gd name="adj2" fmla="val 3740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選項欄位</a:t>
            </a:r>
          </a:p>
        </p:txBody>
      </p:sp>
    </p:spTree>
    <p:extLst>
      <p:ext uri="{BB962C8B-B14F-4D97-AF65-F5344CB8AC3E}">
        <p14:creationId xmlns:p14="http://schemas.microsoft.com/office/powerpoint/2010/main" val="10372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987EE1F-B202-41DB-9097-3AE56E2E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83006"/>
            <a:ext cx="792093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firstName,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lastName)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: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(firstName, lastName,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"/>
              </a:rPr>
              <a:t>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firstName,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lastName,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age) 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: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(firstName, lastName, age,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"/>
              </a:rPr>
              <a:t>""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firstName,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lastName,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age,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phone) 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: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(firstName, lastName, age, phone,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"/>
              </a:rPr>
              <a:t>""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BB6B8DDD-B633-40F8-A3E9-2B7D44E1FE1B}"/>
              </a:ext>
            </a:extLst>
          </p:cNvPr>
          <p:cNvSpPr txBox="1">
            <a:spLocks/>
          </p:cNvSpPr>
          <p:nvPr/>
        </p:nvSpPr>
        <p:spPr>
          <a:xfrm>
            <a:off x="967020" y="1016174"/>
            <a:ext cx="6876813" cy="6126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為了適應各種不同的</a:t>
            </a:r>
            <a:r>
              <a:rPr lang="zh-TW" altLang="en-US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參數，會有各種不同參數的 </a:t>
            </a: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constructor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38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62B3D1C-1477-4288-9683-481F0E34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2531626"/>
            <a:ext cx="7884368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firstName,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lastName,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age,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phone,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address)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FirstName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firstName;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LastName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lastName;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Age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age;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Phone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phone;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Fira Code"/>
              </a:rPr>
              <a:t>Address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= address;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5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FDEBC3-64DB-4F2F-818A-5157761A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60" y="1628775"/>
            <a:ext cx="723582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static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 GetUser()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return new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UserBuilder(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"/>
              </a:rPr>
              <a:t>"Leo"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"/>
              </a:rPr>
              <a:t>"Shiang"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.SetAge(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Fira Code"/>
              </a:rPr>
              <a:t>30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.SetPhone(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"/>
              </a:rPr>
              <a:t>"1234567"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.SetAddress(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Fira Code"/>
              </a:rPr>
              <a:t>"Taiwan"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    .Build();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/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public static void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Main(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Fira Code"/>
              </a:rPr>
              <a:t>string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[]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Fira Code"/>
              </a:rPr>
              <a:t>args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)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User user = GetUser();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Console.WriteLine(user.ToString());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    Console.Read();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950074D2-F004-4E83-AD7D-946182A99C49}"/>
              </a:ext>
            </a:extLst>
          </p:cNvPr>
          <p:cNvSpPr txBox="1">
            <a:spLocks/>
          </p:cNvSpPr>
          <p:nvPr/>
        </p:nvSpPr>
        <p:spPr>
          <a:xfrm>
            <a:off x="978460" y="1016174"/>
            <a:ext cx="6876813" cy="6126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27957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1" y="1592263"/>
            <a:ext cx="7308862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萬丈高樓平地起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建造大樓首先要打穩地基、搭建骨架、再由下往上一層層的蓋上去。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45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675" y="1765470"/>
            <a:ext cx="7668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Fira Code"/>
              </a:rPr>
              <a:t> </a:t>
            </a:r>
            <a:r>
              <a:rPr lang="en-US" altLang="zh-TW" b="1" dirty="0" err="1">
                <a:latin typeface="Fira Code"/>
              </a:rPr>
              <a:t>ContainerBuilder</a:t>
            </a:r>
            <a:r>
              <a:rPr lang="en-US" altLang="zh-TW" b="1" dirty="0">
                <a:latin typeface="Fira Code"/>
              </a:rPr>
              <a:t> builder = new </a:t>
            </a:r>
            <a:r>
              <a:rPr lang="en-US" altLang="zh-TW" b="1" dirty="0" err="1">
                <a:latin typeface="Fira Code"/>
              </a:rPr>
              <a:t>ContainerBuilder</a:t>
            </a:r>
            <a:r>
              <a:rPr lang="en-US" altLang="zh-TW" b="1" dirty="0">
                <a:latin typeface="Fira Code"/>
              </a:rPr>
              <a:t>();</a:t>
            </a:r>
          </a:p>
          <a:p>
            <a:r>
              <a:rPr lang="en-US" altLang="zh-TW" b="1" dirty="0">
                <a:latin typeface="Fira Code"/>
              </a:rPr>
              <a:t>            </a:t>
            </a:r>
            <a:r>
              <a:rPr lang="en-US" altLang="zh-TW" b="1" dirty="0" err="1">
                <a:latin typeface="Fira Code"/>
              </a:rPr>
              <a:t>builder.LogExpectRegistration</a:t>
            </a:r>
            <a:r>
              <a:rPr lang="en-US" altLang="zh-TW" b="1" dirty="0">
                <a:latin typeface="Fira Code"/>
              </a:rPr>
              <a:t>&lt;</a:t>
            </a:r>
            <a:r>
              <a:rPr lang="en-US" altLang="zh-TW" b="1" dirty="0" err="1">
                <a:latin typeface="Fira Code"/>
              </a:rPr>
              <a:t>Autofac.Core.Lifetime.LifetimeScope</a:t>
            </a:r>
            <a:r>
              <a:rPr lang="en-US" altLang="zh-TW" b="1" dirty="0">
                <a:latin typeface="Fira Code"/>
              </a:rPr>
              <a:t>&gt;();</a:t>
            </a:r>
          </a:p>
          <a:p>
            <a:endParaRPr lang="en-US" altLang="zh-TW" b="1" dirty="0">
              <a:latin typeface="Fira Code"/>
            </a:endParaRPr>
          </a:p>
          <a:p>
            <a:r>
              <a:rPr lang="en-US" altLang="zh-TW" b="1" dirty="0">
                <a:latin typeface="Fira Code"/>
              </a:rPr>
              <a:t>            </a:t>
            </a:r>
            <a:r>
              <a:rPr lang="en-US" altLang="zh-TW" b="1" dirty="0" err="1" smtClean="0">
                <a:latin typeface="Fira Code"/>
              </a:rPr>
              <a:t>builder.RegisterCallback</a:t>
            </a:r>
            <a:r>
              <a:rPr lang="en-US" altLang="zh-TW" b="1" dirty="0" smtClean="0">
                <a:latin typeface="Fira Code"/>
              </a:rPr>
              <a:t>(p </a:t>
            </a:r>
            <a:r>
              <a:rPr lang="en-US" altLang="zh-TW" b="1" dirty="0">
                <a:latin typeface="Fira Code"/>
              </a:rPr>
              <a:t>=&gt;</a:t>
            </a:r>
          </a:p>
          <a:p>
            <a:r>
              <a:rPr lang="en-US" altLang="zh-TW" b="1" dirty="0">
                <a:latin typeface="Fira Code"/>
              </a:rPr>
              <a:t>            {</a:t>
            </a:r>
          </a:p>
          <a:p>
            <a:r>
              <a:rPr lang="en-US" altLang="zh-TW" b="1" dirty="0">
                <a:latin typeface="Fira Code"/>
              </a:rPr>
              <a:t>                </a:t>
            </a:r>
            <a:r>
              <a:rPr lang="en-US" altLang="zh-TW" b="1" dirty="0" err="1">
                <a:latin typeface="Fira Code"/>
              </a:rPr>
              <a:t>foreach</a:t>
            </a:r>
            <a:r>
              <a:rPr lang="en-US" altLang="zh-TW" b="1" dirty="0">
                <a:latin typeface="Fira Code"/>
              </a:rPr>
              <a:t> (</a:t>
            </a:r>
            <a:r>
              <a:rPr lang="en-US" altLang="zh-TW" b="1" dirty="0" err="1">
                <a:latin typeface="Fira Code"/>
              </a:rPr>
              <a:t>IComponentRegistration</a:t>
            </a:r>
            <a:r>
              <a:rPr lang="en-US" altLang="zh-TW" b="1" dirty="0">
                <a:latin typeface="Fira Code"/>
              </a:rPr>
              <a:t> item in </a:t>
            </a:r>
            <a:r>
              <a:rPr lang="en-US" altLang="zh-TW" b="1" dirty="0" err="1">
                <a:latin typeface="Fira Code"/>
              </a:rPr>
              <a:t>p.Registrations</a:t>
            </a:r>
            <a:r>
              <a:rPr lang="en-US" altLang="zh-TW" b="1" dirty="0">
                <a:latin typeface="Fira Code"/>
              </a:rPr>
              <a:t>)</a:t>
            </a:r>
          </a:p>
          <a:p>
            <a:r>
              <a:rPr lang="en-US" altLang="zh-TW" b="1" dirty="0">
                <a:latin typeface="Fira Code"/>
              </a:rPr>
              <a:t>                {</a:t>
            </a:r>
          </a:p>
          <a:p>
            <a:r>
              <a:rPr lang="en-US" altLang="zh-TW" b="1" dirty="0">
                <a:latin typeface="Fira Code"/>
              </a:rPr>
              <a:t>                    </a:t>
            </a:r>
            <a:r>
              <a:rPr lang="en-US" altLang="zh-TW" b="1" dirty="0" err="1">
                <a:latin typeface="Fira Code"/>
              </a:rPr>
              <a:t>item.LogActualRegistration</a:t>
            </a:r>
            <a:r>
              <a:rPr lang="en-US" altLang="zh-TW" b="1" dirty="0">
                <a:latin typeface="Fira Code"/>
              </a:rPr>
              <a:t>();</a:t>
            </a:r>
          </a:p>
          <a:p>
            <a:r>
              <a:rPr lang="en-US" altLang="zh-TW" b="1" dirty="0">
                <a:latin typeface="Fira Code"/>
              </a:rPr>
              <a:t>                }</a:t>
            </a:r>
          </a:p>
          <a:p>
            <a:r>
              <a:rPr lang="en-US" altLang="zh-TW" b="1" dirty="0">
                <a:latin typeface="Fira Code"/>
              </a:rPr>
              <a:t>            });</a:t>
            </a:r>
          </a:p>
          <a:p>
            <a:endParaRPr lang="en-US" altLang="zh-TW" b="1" dirty="0">
              <a:latin typeface="Fira Code"/>
            </a:endParaRPr>
          </a:p>
          <a:p>
            <a:r>
              <a:rPr lang="en-US" altLang="zh-TW" b="1" dirty="0">
                <a:latin typeface="Fira Code"/>
              </a:rPr>
              <a:t>            </a:t>
            </a:r>
            <a:r>
              <a:rPr lang="en-US" altLang="zh-TW" b="1" dirty="0" err="1">
                <a:latin typeface="Fira Code"/>
              </a:rPr>
              <a:t>IContainer</a:t>
            </a:r>
            <a:r>
              <a:rPr lang="en-US" altLang="zh-TW" b="1" dirty="0">
                <a:latin typeface="Fira Code"/>
              </a:rPr>
              <a:t> container = </a:t>
            </a:r>
            <a:r>
              <a:rPr lang="en-US" altLang="zh-TW" b="1" dirty="0" err="1">
                <a:latin typeface="Fira Code"/>
              </a:rPr>
              <a:t>builder.Build</a:t>
            </a:r>
            <a:r>
              <a:rPr lang="en-US" altLang="zh-TW" b="1" dirty="0">
                <a:latin typeface="Fira Code"/>
              </a:rPr>
              <a:t>();</a:t>
            </a:r>
            <a:endParaRPr lang="zh-TW" altLang="en-US" b="1" dirty="0">
              <a:latin typeface="Fira Code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950074D2-F004-4E83-AD7D-946182A99C49}"/>
              </a:ext>
            </a:extLst>
          </p:cNvPr>
          <p:cNvSpPr txBox="1">
            <a:spLocks/>
          </p:cNvSpPr>
          <p:nvPr/>
        </p:nvSpPr>
        <p:spPr>
          <a:xfrm>
            <a:off x="978460" y="1016174"/>
            <a:ext cx="6876813" cy="6126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C# </a:t>
            </a:r>
            <a:r>
              <a:rPr lang="en-US" altLang="zh-TW" sz="2800" b="1" dirty="0" err="1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Autofac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574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</a:t>
            </a:r>
            <a:r>
              <a:rPr lang="en-US" altLang="zh-TW" sz="3200" b="1" dirty="0">
                <a:latin typeface="+mn-ea"/>
              </a:rPr>
              <a:t>4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請用 </a:t>
            </a:r>
            <a:r>
              <a:rPr lang="en-US" altLang="zh-TW" sz="3600" b="1" dirty="0">
                <a:latin typeface="+mn-ea"/>
              </a:rPr>
              <a:t>Builder Pattern </a:t>
            </a:r>
            <a:r>
              <a:rPr lang="zh-TW" altLang="en-US" sz="3600" b="1" dirty="0">
                <a:latin typeface="+mn-ea"/>
              </a:rPr>
              <a:t>設計一套組裝電腦的</a:t>
            </a:r>
            <a:r>
              <a:rPr lang="zh-TW" altLang="en-US" sz="3600" b="1" dirty="0" smtClean="0">
                <a:latin typeface="+mn-ea"/>
              </a:rPr>
              <a:t>系統</a:t>
            </a:r>
            <a:endParaRPr lang="en-US" altLang="zh-TW" sz="3600" b="1" dirty="0" smtClean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600" b="1" dirty="0" smtClean="0">
                <a:latin typeface="+mn-ea"/>
              </a:rPr>
              <a:t>Product</a:t>
            </a:r>
            <a:r>
              <a:rPr lang="zh-TW" altLang="en-US" sz="3600" b="1" dirty="0">
                <a:latin typeface="+mn-ea"/>
              </a:rPr>
              <a:t>：</a:t>
            </a:r>
            <a:r>
              <a:rPr lang="en-US" altLang="zh-TW" sz="3600" b="1" dirty="0">
                <a:latin typeface="+mn-ea"/>
              </a:rPr>
              <a:t>Computer</a:t>
            </a: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600" b="1" dirty="0">
                <a:latin typeface="+mn-ea"/>
              </a:rPr>
              <a:t>Builder: Computer Builder</a:t>
            </a: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600" b="1" dirty="0">
                <a:latin typeface="+mn-ea"/>
              </a:rPr>
              <a:t>可參考 </a:t>
            </a:r>
            <a:r>
              <a:rPr lang="en-US" altLang="zh-TW" sz="3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04.Builder\</a:t>
            </a:r>
            <a:r>
              <a:rPr lang="en-US" altLang="zh-TW" sz="36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src</a:t>
            </a:r>
            <a:r>
              <a:rPr lang="en-US" altLang="zh-TW" sz="36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\Parts</a:t>
            </a:r>
            <a:r>
              <a:rPr lang="zh-TW" altLang="en-US" sz="3600" b="1" dirty="0">
                <a:latin typeface="+mn-ea"/>
              </a:rPr>
              <a:t> </a:t>
            </a: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103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作業繳交方式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DP04-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4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1" y="1592263"/>
            <a:ext cx="7308862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如果結構越複雜，就越難一氣呵成。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你必須將整個架構拆分成幾個部份，等到個別部份完成之後，再依序組合起來。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4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1" y="1592263"/>
            <a:ext cx="7308862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今天要介紹的就是採取循序漸進的方式組合物件的建造者模式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(Builder Pattern)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6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1" y="1592263"/>
            <a:ext cx="7308862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建造者模式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將物件的內部表象與產品的生成過程分割開來，使得同一個建造過程可以生成具有不同內部表象的產品物件。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9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EEAEE0E-9913-4EBD-B45C-66D0190FC7C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建造者模式結構圖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8DCFFE6F-40C7-4673-A375-A3E11C6F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0" y="1376772"/>
            <a:ext cx="8748339" cy="44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D2DBFA9B-9A62-440E-A64B-CF5832C4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6" y="872530"/>
            <a:ext cx="684788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0FDC24E-8CF8-406C-B591-9D8097733AEB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29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Java </a:t>
            </a:r>
            <a:r>
              <a:rPr lang="zh-TW" altLang="en-US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範例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13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10FDC24E-8CF8-406C-B591-9D8097733AEB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29" cy="378142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我們要開發一個工具，將產品資訊的文字內容格式化，產生純文字或是 </a:t>
            </a:r>
            <a:r>
              <a:rPr lang="en-US" altLang="zh-TW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HTML</a:t>
            </a:r>
            <a:r>
              <a:rPr lang="zh-TW" altLang="en-US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3200" b="1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檔案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05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44143</TotalTime>
  <Words>322</Words>
  <Application>Microsoft Office PowerPoint</Application>
  <PresentationFormat>如螢幕大小 (4:3)</PresentationFormat>
  <Paragraphs>55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Blank Presentation</vt:lpstr>
      <vt:lpstr>Builder 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3307</cp:revision>
  <cp:lastPrinted>2017-12-11T08:20:15Z</cp:lastPrinted>
  <dcterms:created xsi:type="dcterms:W3CDTF">2015-05-11T07:43:10Z</dcterms:created>
  <dcterms:modified xsi:type="dcterms:W3CDTF">2018-01-02T01:55:23Z</dcterms:modified>
</cp:coreProperties>
</file>