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796" r:id="rId3"/>
    <p:sldId id="739" r:id="rId4"/>
    <p:sldId id="815" r:id="rId5"/>
    <p:sldId id="795" r:id="rId6"/>
    <p:sldId id="816" r:id="rId7"/>
    <p:sldId id="817" r:id="rId8"/>
    <p:sldId id="818" r:id="rId9"/>
    <p:sldId id="820" r:id="rId10"/>
    <p:sldId id="821" r:id="rId11"/>
    <p:sldId id="822" r:id="rId12"/>
    <p:sldId id="814" r:id="rId13"/>
    <p:sldId id="798" r:id="rId14"/>
    <p:sldId id="823" r:id="rId1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796"/>
            <p14:sldId id="739"/>
            <p14:sldId id="815"/>
            <p14:sldId id="795"/>
            <p14:sldId id="816"/>
            <p14:sldId id="817"/>
            <p14:sldId id="818"/>
            <p14:sldId id="820"/>
            <p14:sldId id="821"/>
            <p14:sldId id="822"/>
            <p14:sldId id="814"/>
            <p14:sldId id="798"/>
            <p14:sldId id="8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409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62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9" autoAdjust="0"/>
    <p:restoredTop sz="43494" autoAdjust="0"/>
  </p:normalViewPr>
  <p:slideViewPr>
    <p:cSldViewPr>
      <p:cViewPr varScale="1">
        <p:scale>
          <a:sx n="68" d="100"/>
          <a:sy n="68" d="100"/>
        </p:scale>
        <p:origin x="1308" y="72"/>
      </p:cViewPr>
      <p:guideLst>
        <p:guide orient="horz" pos="1026"/>
        <p:guide pos="612"/>
        <p:guide orient="horz" pos="1752"/>
        <p:guide orient="horz" pos="2409"/>
        <p:guide orient="horz" pos="3997"/>
        <p:guide pos="4558"/>
        <p:guide orient="horz" pos="3362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Simple Factory</a:t>
            </a:r>
            <a:b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簡單工廠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D9BDA7-1845-433E-AE70-47252934F59C}"/>
              </a:ext>
            </a:extLst>
          </p:cNvPr>
          <p:cNvSpPr/>
          <p:nvPr/>
        </p:nvSpPr>
        <p:spPr>
          <a:xfrm>
            <a:off x="972261" y="1711421"/>
            <a:ext cx="79209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String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[0];</a:t>
            </a:r>
          </a:p>
          <a:p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=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System.</a:t>
            </a:r>
            <a:r>
              <a:rPr lang="en-US" altLang="zh-TW" dirty="0" err="1">
                <a:solidFill>
                  <a:srgbClr val="000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很抱歉，我們沒賣</a:t>
            </a:r>
            <a:r>
              <a:rPr lang="en-US" altLang="zh-TW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+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System.exit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(1);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};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E080C31-A8E5-4931-BF89-00A82F509954}"/>
              </a:ext>
            </a:extLst>
          </p:cNvPr>
          <p:cNvSpPr txBox="1">
            <a:spLocks/>
          </p:cNvSpPr>
          <p:nvPr/>
        </p:nvSpPr>
        <p:spPr>
          <a:xfrm>
            <a:off x="971550" y="908720"/>
            <a:ext cx="7524886" cy="198021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有了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Interface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，我就可以這樣製作三明治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5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E080C31-A8E5-4931-BF89-00A82F509954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524886" cy="507647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我們再回想 </a:t>
            </a: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OOP </a:t>
            </a: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學到的守則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「類別應該開放便於擴充、應該關閉禁止修改」</a:t>
            </a:r>
            <a:endParaRPr lang="en-US" altLang="zh-TW" sz="2800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由於我們用 </a:t>
            </a: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 </a:t>
            </a: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來判斷要實體化的類別，當有新的三明治加入時，修改是一定要的。</a:t>
            </a: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所以，我們應該把這些地方封裝起來</a:t>
            </a:r>
            <a:endParaRPr lang="en-US" altLang="zh-TW" sz="2800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39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C30BBE-4E58-4692-9348-F8C19C62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81770"/>
            <a:ext cx="6280084" cy="54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78480A-EB71-4155-8BBF-2BF42CFFE429}"/>
              </a:ext>
            </a:extLst>
          </p:cNvPr>
          <p:cNvSpPr/>
          <p:nvPr/>
        </p:nvSpPr>
        <p:spPr>
          <a:xfrm>
            <a:off x="863588" y="1340768"/>
            <a:ext cx="78489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 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製作三明治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(String 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null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lvl="2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2" defTabSz="676275"/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else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(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種類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.equals(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zh-TW" altLang="en-US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b="1" dirty="0">
                <a:solidFill>
                  <a:srgbClr val="2A00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"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)) {</a:t>
            </a:r>
          </a:p>
          <a:p>
            <a:pPr lvl="2" defTabSz="676275"/>
            <a:r>
              <a:rPr lang="en-US" altLang="zh-TW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	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};</a:t>
            </a:r>
          </a:p>
          <a:p>
            <a:pPr lvl="2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2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return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產品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0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BA7B30-36B8-4908-A1D2-DDF7280132DA}"/>
              </a:ext>
            </a:extLst>
          </p:cNvPr>
          <p:cNvSpPr/>
          <p:nvPr/>
        </p:nvSpPr>
        <p:spPr>
          <a:xfrm>
            <a:off x="971550" y="1124744"/>
            <a:ext cx="6606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Main 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static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main(String[] </a:t>
            </a:r>
            <a:r>
              <a:rPr lang="en-US" altLang="zh-TW" b="1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 {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三明治工廠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String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[0];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工廠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製作三明治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客人要的三明治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E7019-9B2F-4C8D-AE67-335B3982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470600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1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20085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使用工廠的原因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定義一個創造物建的介面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分離物件的使用與建構、管理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45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CFD346C0-E6DD-40B9-88E1-CF684E911505}"/>
              </a:ext>
            </a:extLst>
          </p:cNvPr>
          <p:cNvSpPr/>
          <p:nvPr/>
        </p:nvSpPr>
        <p:spPr bwMode="auto">
          <a:xfrm>
            <a:off x="3104875" y="884970"/>
            <a:ext cx="2340260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Abstract Factory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ACB876-638E-4268-B7C1-F6A2E8D4E96F}"/>
              </a:ext>
            </a:extLst>
          </p:cNvPr>
          <p:cNvSpPr/>
          <p:nvPr/>
        </p:nvSpPr>
        <p:spPr bwMode="auto">
          <a:xfrm>
            <a:off x="3104875" y="3360902"/>
            <a:ext cx="2340260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Factory Method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9DC396D-A9C1-4D34-AF7A-0FED49958032}"/>
              </a:ext>
            </a:extLst>
          </p:cNvPr>
          <p:cNvSpPr/>
          <p:nvPr/>
        </p:nvSpPr>
        <p:spPr bwMode="auto">
          <a:xfrm>
            <a:off x="964640" y="5577986"/>
            <a:ext cx="2340260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Simple Factory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F0C0DA4-3BA4-4F39-B91E-AFE6DC259463}"/>
              </a:ext>
            </a:extLst>
          </p:cNvPr>
          <p:cNvSpPr/>
          <p:nvPr/>
        </p:nvSpPr>
        <p:spPr bwMode="auto">
          <a:xfrm>
            <a:off x="5645210" y="5581063"/>
            <a:ext cx="2340260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Generic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Factory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12C89C54-E13F-425A-A992-9BC699D32AE0}"/>
              </a:ext>
            </a:extLst>
          </p:cNvPr>
          <p:cNvSpPr/>
          <p:nvPr/>
        </p:nvSpPr>
        <p:spPr bwMode="auto">
          <a:xfrm rot="2548773">
            <a:off x="2191263" y="4344891"/>
            <a:ext cx="792088" cy="12601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0163CA0-1C13-492D-9A80-18A1DD149B2D}"/>
              </a:ext>
            </a:extLst>
          </p:cNvPr>
          <p:cNvSpPr/>
          <p:nvPr/>
        </p:nvSpPr>
        <p:spPr bwMode="auto">
          <a:xfrm rot="18987444">
            <a:off x="5563125" y="4347494"/>
            <a:ext cx="792088" cy="126014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1434E68-D877-4440-960E-6A85283E4439}"/>
              </a:ext>
            </a:extLst>
          </p:cNvPr>
          <p:cNvSpPr/>
          <p:nvPr/>
        </p:nvSpPr>
        <p:spPr bwMode="auto">
          <a:xfrm rot="10800000">
            <a:off x="3878960" y="2030635"/>
            <a:ext cx="873059" cy="10556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3FF894-A5A4-44EB-8481-D0A87A35B713}"/>
              </a:ext>
            </a:extLst>
          </p:cNvPr>
          <p:cNvSpPr txBox="1"/>
          <p:nvPr/>
        </p:nvSpPr>
        <p:spPr>
          <a:xfrm>
            <a:off x="2806307" y="4885393"/>
            <a:ext cx="143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參數化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2442F-6B79-46A9-B85B-190206070EA4}"/>
              </a:ext>
            </a:extLst>
          </p:cNvPr>
          <p:cNvSpPr txBox="1"/>
          <p:nvPr/>
        </p:nvSpPr>
        <p:spPr>
          <a:xfrm>
            <a:off x="6815340" y="4908249"/>
            <a:ext cx="143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泛型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403C4E-955C-4508-8C42-4C4AC5885B1A}"/>
              </a:ext>
            </a:extLst>
          </p:cNvPr>
          <p:cNvSpPr txBox="1"/>
          <p:nvPr/>
        </p:nvSpPr>
        <p:spPr>
          <a:xfrm>
            <a:off x="5040052" y="2431342"/>
            <a:ext cx="177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整組換掉</a:t>
            </a:r>
          </a:p>
        </p:txBody>
      </p:sp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概觀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利用分支運算</a:t>
            </a:r>
            <a:r>
              <a:rPr lang="en-US" altLang="zh-TW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 if else, switch case) </a:t>
            </a: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決定實體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用戶端沒有邏輯，去除了與具體產品的依賴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35C3E5-FEB8-4780-9884-6DFB54B3A276}"/>
              </a:ext>
            </a:extLst>
          </p:cNvPr>
          <p:cNvSpPr/>
          <p:nvPr/>
        </p:nvSpPr>
        <p:spPr>
          <a:xfrm>
            <a:off x="4896036" y="3059231"/>
            <a:ext cx="3852862" cy="38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 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105C8-1C95-498B-B1B7-82D4D7DC0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056672"/>
            <a:ext cx="2470092" cy="303371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3BD5C1E-1462-44EC-B117-4F064558A7AC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524886" cy="198021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實例</a:t>
            </a:r>
            <a:endParaRPr lang="en-US" altLang="zh-TW" sz="24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皓田早餐店剛開張，只賣火腿蛋三明治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9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3742C40-14BE-4F77-92A3-58E59CB8DC27}"/>
              </a:ext>
            </a:extLst>
          </p:cNvPr>
          <p:cNvSpPr/>
          <p:nvPr/>
        </p:nvSpPr>
        <p:spPr>
          <a:xfrm>
            <a:off x="1268760" y="2258870"/>
            <a:ext cx="6606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Main {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static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main(String[] </a:t>
            </a:r>
            <a:r>
              <a:rPr lang="en-US" altLang="zh-TW" b="1" dirty="0" err="1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) {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 </a:t>
            </a: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=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zh-TW" altLang="en-US" dirty="0">
                <a:solidFill>
                  <a:srgbClr val="6A3E3E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三明治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</a:t>
            </a:r>
            <a:r>
              <a:rPr lang="zh-TW" altLang="en-US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6E00FB-040F-4515-854F-F2EF2216AD3F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524886" cy="198021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客人點了一份</a:t>
            </a:r>
            <a:r>
              <a:rPr lang="zh-TW" altLang="en-US" sz="2800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火腿蛋三明治，我會這樣做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28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36406EC-175D-4EDE-AB1B-669D7A96245A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524886" cy="198021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過幾天，我學會了做鮪魚蛋三明治，人客多了一種選擇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450AE0-793A-4474-A077-8A534779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70" y="2559276"/>
            <a:ext cx="5331636" cy="30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35C3E5-FEB8-4780-9884-6DFB54B3A276}"/>
              </a:ext>
            </a:extLst>
          </p:cNvPr>
          <p:cNvSpPr/>
          <p:nvPr/>
        </p:nvSpPr>
        <p:spPr>
          <a:xfrm>
            <a:off x="971550" y="1624532"/>
            <a:ext cx="3852862" cy="38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火腿蛋三明治 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B4A3EF-42BD-42CF-9978-0418B2182353}"/>
              </a:ext>
            </a:extLst>
          </p:cNvPr>
          <p:cNvSpPr/>
          <p:nvPr/>
        </p:nvSpPr>
        <p:spPr>
          <a:xfrm>
            <a:off x="5309394" y="1638886"/>
            <a:ext cx="3852862" cy="38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class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鮪魚蛋三明治 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{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烤麵包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抹醬料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煎蛋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加料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pPr lvl="1"/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public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包裝</a:t>
            </a:r>
            <a:r>
              <a:rPr lang="en-US" altLang="zh-TW" b="1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() {</a:t>
            </a:r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</a:p>
          <a:p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}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27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36406EC-175D-4EDE-AB1B-669D7A96245A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3600450" cy="522922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根據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OOP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課程學到的方法，兩種三明治所做的事情都是一樣的，所以我們可以把這些動作訂為一個介面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50EA9D-33FD-4444-8B7E-F913921EE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1016733"/>
            <a:ext cx="4220565" cy="5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19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44642</TotalTime>
  <Words>488</Words>
  <Application>Microsoft Office PowerPoint</Application>
  <PresentationFormat>如螢幕大小 (4:3)</PresentationFormat>
  <Paragraphs>125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9" baseType="lpstr">
      <vt:lpstr>Arial Unicode MS</vt:lpstr>
      <vt:lpstr>Dotum</vt:lpstr>
      <vt:lpstr>Noto Sans CJK TC Regular</vt:lpstr>
      <vt:lpstr>Noto Sans Mono CJK TC Regular</vt:lpstr>
      <vt:lpstr>Taipei</vt:lpstr>
      <vt:lpstr>微軟正黑體</vt:lpstr>
      <vt:lpstr>微軟正黑體</vt:lpstr>
      <vt:lpstr>新細明體</vt:lpstr>
      <vt:lpstr>標楷體</vt:lpstr>
      <vt:lpstr>Calibri</vt:lpstr>
      <vt:lpstr>Palatino Linotype</vt:lpstr>
      <vt:lpstr>Times</vt:lpstr>
      <vt:lpstr>Times New Roman</vt:lpstr>
      <vt:lpstr>Wingdings</vt:lpstr>
      <vt:lpstr>Blank Presentation</vt:lpstr>
      <vt:lpstr>Simple Factory 簡單工廠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3332</cp:revision>
  <cp:lastPrinted>2017-12-11T08:20:15Z</cp:lastPrinted>
  <dcterms:created xsi:type="dcterms:W3CDTF">2015-05-11T07:43:10Z</dcterms:created>
  <dcterms:modified xsi:type="dcterms:W3CDTF">2018-01-07T12:07:47Z</dcterms:modified>
</cp:coreProperties>
</file>