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815" r:id="rId3"/>
    <p:sldId id="816" r:id="rId4"/>
    <p:sldId id="819" r:id="rId5"/>
    <p:sldId id="825" r:id="rId6"/>
    <p:sldId id="820" r:id="rId7"/>
    <p:sldId id="821" r:id="rId8"/>
    <p:sldId id="822" r:id="rId9"/>
    <p:sldId id="823" r:id="rId10"/>
    <p:sldId id="826" r:id="rId11"/>
    <p:sldId id="824" r:id="rId12"/>
    <p:sldId id="827" r:id="rId13"/>
    <p:sldId id="828" r:id="rId14"/>
    <p:sldId id="817" r:id="rId15"/>
    <p:sldId id="829" r:id="rId16"/>
    <p:sldId id="830" r:id="rId1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815"/>
            <p14:sldId id="816"/>
            <p14:sldId id="819"/>
            <p14:sldId id="825"/>
            <p14:sldId id="820"/>
            <p14:sldId id="821"/>
            <p14:sldId id="822"/>
            <p14:sldId id="823"/>
            <p14:sldId id="826"/>
            <p14:sldId id="824"/>
            <p14:sldId id="827"/>
            <p14:sldId id="828"/>
            <p14:sldId id="817"/>
            <p14:sldId id="829"/>
            <p14:sldId id="8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40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07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2409"/>
        <p:guide orient="horz" pos="3974"/>
        <p:guide orient="horz" pos="3407"/>
        <p:guide pos="612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Factory Method</a:t>
            </a:r>
            <a:b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工廠方法模式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034576B-75BD-4B01-B99E-EAEE9619A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" y="1033417"/>
            <a:ext cx="8851235" cy="55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800245B5-F507-4FCB-867A-606960C9A1F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培根蛋三明治工廠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8A0AD82-002A-4A6F-8C7F-811BA8BC2EB3}"/>
              </a:ext>
            </a:extLst>
          </p:cNvPr>
          <p:cNvSpPr/>
          <p:nvPr/>
        </p:nvSpPr>
        <p:spPr>
          <a:xfrm>
            <a:off x="971550" y="2348880"/>
            <a:ext cx="80289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培根蛋三明治工廠 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implements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sz="2200" dirty="0">
                <a:solidFill>
                  <a:srgbClr val="646464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return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培根蛋三明治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en-US" altLang="zh-TW" sz="2200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4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602860F-08C6-4D5F-A92E-AEA42C0AAA9C}"/>
              </a:ext>
            </a:extLst>
          </p:cNvPr>
          <p:cNvSpPr/>
          <p:nvPr/>
        </p:nvSpPr>
        <p:spPr>
          <a:xfrm>
            <a:off x="863588" y="900410"/>
            <a:ext cx="82804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static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main(String[] </a:t>
            </a:r>
            <a:r>
              <a:rPr lang="en-US" altLang="zh-TW" sz="2200" b="1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 {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String </a:t>
            </a:r>
            <a:r>
              <a:rPr lang="zh-TW" altLang="en-US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sz="2200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[0];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 </a:t>
            </a:r>
            <a:r>
              <a:rPr lang="zh-TW" altLang="en-US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null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lvl="1"/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sz="2200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1"/>
            <a:r>
              <a:rPr lang="en-US" altLang="zh-TW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sz="2200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1"/>
            <a:r>
              <a:rPr lang="en-US" altLang="zh-TW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鮪魚蛋三明治工廠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sz="2200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培根蛋三明治</a:t>
            </a:r>
            <a:r>
              <a:rPr lang="en-US" altLang="zh-TW" sz="2200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1"/>
            <a:r>
              <a:rPr lang="en-US" altLang="zh-TW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sz="2200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培根蛋三明治工廠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{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en-US" altLang="zh-TW" sz="2200" dirty="0" err="1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System.</a:t>
            </a:r>
            <a:r>
              <a:rPr lang="en-US" altLang="zh-TW" sz="2200" b="1" i="1" dirty="0" err="1">
                <a:solidFill>
                  <a:srgbClr val="000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</a:t>
            </a:r>
            <a:r>
              <a:rPr lang="en-US" altLang="zh-TW" sz="2200" b="1" i="1" dirty="0" err="1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.println</a:t>
            </a:r>
            <a:r>
              <a:rPr lang="en-US" altLang="zh-TW" sz="2200" b="1" i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sz="2200" b="1" i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sz="2200" b="1" i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目前不提供 </a:t>
            </a:r>
            <a:r>
              <a:rPr lang="en-US" altLang="zh-TW" sz="2200" b="1" i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sz="2200" b="1" i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i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 </a:t>
            </a:r>
            <a:r>
              <a:rPr lang="zh-TW" altLang="en-US" sz="2200" b="1" i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sz="2200" b="1" i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</a:t>
            </a:r>
            <a:r>
              <a:rPr lang="zh-TW" altLang="en-US" sz="2200" u="sng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zh-TW" altLang="en-US" sz="2200" u="sng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u="sng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zh-TW" altLang="en-US" sz="2200" u="sng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en-US" altLang="zh-TW" sz="2200" u="sng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sz="2200" u="sng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製作三明治</a:t>
            </a:r>
            <a:r>
              <a:rPr lang="en-US" altLang="zh-TW" sz="2200" u="sng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結論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工廠方法將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簡單工廠內部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判斷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邏輯移到用戶端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新加功能時，原本是改工廠類別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的方法，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現在是修改用戶端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28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用戶端存在判斷邏輯，如何消除？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4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簡單工廠 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vs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8CC5798A-2A97-4A7F-B911-B40164F2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28364"/>
              </p:ext>
            </p:extLst>
          </p:nvPr>
        </p:nvGraphicFramePr>
        <p:xfrm>
          <a:off x="963435" y="2456891"/>
          <a:ext cx="7920930" cy="2412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2358">
                  <a:extLst>
                    <a:ext uri="{9D8B030D-6E8A-4147-A177-3AD203B41FA5}">
                      <a16:colId xmlns="" xmlns:a16="http://schemas.microsoft.com/office/drawing/2014/main" val="1201055367"/>
                    </a:ext>
                  </a:extLst>
                </a:gridCol>
                <a:gridCol w="2508262">
                  <a:extLst>
                    <a:ext uri="{9D8B030D-6E8A-4147-A177-3AD203B41FA5}">
                      <a16:colId xmlns="" xmlns:a16="http://schemas.microsoft.com/office/drawing/2014/main" val="1114756307"/>
                    </a:ext>
                  </a:extLst>
                </a:gridCol>
                <a:gridCol w="2640310">
                  <a:extLst>
                    <a:ext uri="{9D8B030D-6E8A-4147-A177-3AD203B41FA5}">
                      <a16:colId xmlns="" xmlns:a16="http://schemas.microsoft.com/office/drawing/2014/main" val="254164371"/>
                    </a:ext>
                  </a:extLst>
                </a:gridCol>
              </a:tblGrid>
              <a:tr h="80409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簡單工廠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工廠方法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89626012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產品實例化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工廠中的方法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子類別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54410795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新增產品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修改方法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新增子類別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6975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作業</a:t>
            </a:r>
            <a:r>
              <a:rPr lang="en-US" altLang="zh-TW" sz="3200" b="1" dirty="0" smtClean="0">
                <a:latin typeface="+mn-ea"/>
              </a:rPr>
              <a:t>5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+mn-ea"/>
              </a:rPr>
              <a:t>我們正在開發一套信用卡授權系統，你負責其中一個模組，接受信用卡號碼和信用卡發卡行</a:t>
            </a:r>
            <a:r>
              <a:rPr lang="en-US" altLang="zh-TW" sz="2800" b="1" dirty="0" smtClean="0">
                <a:latin typeface="+mn-ea"/>
              </a:rPr>
              <a:t>(</a:t>
            </a:r>
            <a:r>
              <a:rPr lang="zh-TW" altLang="en-US" sz="2800" b="1" dirty="0" smtClean="0">
                <a:latin typeface="+mn-ea"/>
              </a:rPr>
              <a:t>國泰，中信，</a:t>
            </a:r>
            <a:r>
              <a:rPr lang="en-US" altLang="zh-TW" sz="2800" b="1" dirty="0" smtClean="0">
                <a:latin typeface="+mn-ea"/>
              </a:rPr>
              <a:t>NCCC)</a:t>
            </a:r>
            <a:r>
              <a:rPr lang="zh-TW" altLang="en-US" sz="2800" b="1" dirty="0" smtClean="0">
                <a:latin typeface="+mn-ea"/>
              </a:rPr>
              <a:t>，要呼叫</a:t>
            </a:r>
            <a:r>
              <a:rPr lang="zh-TW" altLang="en-US" sz="2800" b="1" dirty="0">
                <a:latin typeface="+mn-ea"/>
              </a:rPr>
              <a:t>各家</a:t>
            </a:r>
            <a:r>
              <a:rPr lang="zh-TW" altLang="en-US" sz="2800" b="1" dirty="0" smtClean="0">
                <a:latin typeface="+mn-ea"/>
              </a:rPr>
              <a:t>銀行的 </a:t>
            </a:r>
            <a:r>
              <a:rPr lang="en-US" altLang="zh-TW" sz="2800" b="1" dirty="0" smtClean="0">
                <a:latin typeface="+mn-ea"/>
              </a:rPr>
              <a:t>API </a:t>
            </a:r>
            <a:r>
              <a:rPr lang="zh-TW" altLang="en-US" sz="2800" b="1" dirty="0" smtClean="0">
                <a:latin typeface="+mn-ea"/>
              </a:rPr>
              <a:t>去驗證信用卡，回傳是否驗證成功的結果。</a:t>
            </a:r>
            <a:endParaRPr lang="en-US" altLang="zh-TW" sz="2800" b="1" dirty="0" smtClean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+mn-ea"/>
              </a:rPr>
              <a:t>請用工廠模式撰寫上述的模組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12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DP05-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目的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定義一個可以用來創建物件的介面，讓這個創建介面的子類別去決定該實例化哪一個產品的實作類別。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概觀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讓子類別決定要實體化的類別為何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工廠方法讓一個產品類別的實例化遞延到其子工廠類別。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3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778480A-EB71-4155-8BBF-2BF42CFFE429}"/>
              </a:ext>
            </a:extLst>
          </p:cNvPr>
          <p:cNvSpPr/>
          <p:nvPr/>
        </p:nvSpPr>
        <p:spPr>
          <a:xfrm>
            <a:off x="969401" y="2276872"/>
            <a:ext cx="78489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 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(String 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null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lvl="2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2" defTabSz="676275"/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2" defTabSz="676275"/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};</a:t>
            </a:r>
          </a:p>
          <a:p>
            <a:pPr lvl="2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return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</p:txBody>
      </p:sp>
      <p:sp>
        <p:nvSpPr>
          <p:cNvPr id="3" name="語音泡泡: 圓角矩形 2">
            <a:extLst>
              <a:ext uri="{FF2B5EF4-FFF2-40B4-BE49-F238E27FC236}">
                <a16:creationId xmlns="" xmlns:a16="http://schemas.microsoft.com/office/drawing/2014/main" id="{543DDED8-64F0-44E0-A538-AA095A5B3497}"/>
              </a:ext>
            </a:extLst>
          </p:cNvPr>
          <p:cNvSpPr/>
          <p:nvPr/>
        </p:nvSpPr>
        <p:spPr bwMode="auto">
          <a:xfrm>
            <a:off x="4914144" y="5061435"/>
            <a:ext cx="2520280" cy="1055608"/>
          </a:xfrm>
          <a:prstGeom prst="wedgeRoundRectCallout">
            <a:avLst>
              <a:gd name="adj1" fmla="val -69923"/>
              <a:gd name="adj2" fmla="val -59271"/>
              <a:gd name="adj3" fmla="val 16667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如果要賣飲料，就要修改這裡</a:t>
            </a:r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AB189527-093F-49AE-ACB7-5D95D0CA8F97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簡單工廠的問題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解決方法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建立一個工廠介面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為每種產品建立一個工廠類別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8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38872B5F-1232-4E2D-88FC-306878E73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795642"/>
            <a:ext cx="6537463" cy="60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54B9031-8EAE-436D-899E-EF8EFD36F10A}"/>
              </a:ext>
            </a:extLst>
          </p:cNvPr>
          <p:cNvSpPr/>
          <p:nvPr/>
        </p:nvSpPr>
        <p:spPr>
          <a:xfrm>
            <a:off x="971550" y="2370040"/>
            <a:ext cx="73630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interface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 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public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800245B5-F507-4FCB-867A-606960C9A1F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三明治工廠介面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800245B5-F507-4FCB-867A-606960C9A1F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8A0AD82-002A-4A6F-8C7F-811BA8BC2EB3}"/>
              </a:ext>
            </a:extLst>
          </p:cNvPr>
          <p:cNvSpPr/>
          <p:nvPr/>
        </p:nvSpPr>
        <p:spPr>
          <a:xfrm>
            <a:off x="971550" y="2348880"/>
            <a:ext cx="80289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火腿蛋三明治工廠 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implements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sz="2200" dirty="0">
                <a:solidFill>
                  <a:srgbClr val="646464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return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en-US" altLang="zh-TW" sz="2200" b="1" dirty="0">
              <a:solidFill>
                <a:srgbClr val="00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200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04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800245B5-F507-4FCB-867A-606960C9A1F2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7200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鮪魚蛋三明治工廠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8A0AD82-002A-4A6F-8C7F-811BA8BC2EB3}"/>
              </a:ext>
            </a:extLst>
          </p:cNvPr>
          <p:cNvSpPr/>
          <p:nvPr/>
        </p:nvSpPr>
        <p:spPr>
          <a:xfrm>
            <a:off x="971550" y="2348880"/>
            <a:ext cx="80289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鮪魚三明治工廠 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implements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sz="2200" dirty="0">
                <a:solidFill>
                  <a:srgbClr val="646464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200" b="1" dirty="0" smtClean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return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200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 </a:t>
            </a:r>
            <a:r>
              <a:rPr lang="zh-TW" altLang="en-US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sz="2200" b="1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2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r>
              <a:rPr lang="en-US" altLang="zh-TW" sz="2200" dirty="0" smtClean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sz="22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44268</TotalTime>
  <Words>398</Words>
  <Application>Microsoft Office PowerPoint</Application>
  <PresentationFormat>如螢幕大小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Blank Presentation</vt:lpstr>
      <vt:lpstr>Factory Method 工廠方法模式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3342</cp:revision>
  <cp:lastPrinted>2017-12-11T08:20:15Z</cp:lastPrinted>
  <dcterms:created xsi:type="dcterms:W3CDTF">2015-05-11T07:43:10Z</dcterms:created>
  <dcterms:modified xsi:type="dcterms:W3CDTF">2018-01-09T01:47:34Z</dcterms:modified>
</cp:coreProperties>
</file>