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8" r:id="rId2"/>
    <p:sldId id="815" r:id="rId3"/>
    <p:sldId id="831" r:id="rId4"/>
    <p:sldId id="829" r:id="rId5"/>
    <p:sldId id="833" r:id="rId6"/>
    <p:sldId id="848" r:id="rId7"/>
    <p:sldId id="834" r:id="rId8"/>
    <p:sldId id="849" r:id="rId9"/>
    <p:sldId id="850" r:id="rId10"/>
    <p:sldId id="835" r:id="rId11"/>
    <p:sldId id="851" r:id="rId12"/>
    <p:sldId id="838" r:id="rId13"/>
    <p:sldId id="837" r:id="rId14"/>
    <p:sldId id="839" r:id="rId15"/>
    <p:sldId id="836" r:id="rId16"/>
    <p:sldId id="840" r:id="rId17"/>
    <p:sldId id="832" r:id="rId18"/>
    <p:sldId id="830" r:id="rId19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9C9133E-1F0A-41B0-AB47-01116BEF80FB}">
          <p14:sldIdLst>
            <p14:sldId id="258"/>
            <p14:sldId id="815"/>
            <p14:sldId id="831"/>
            <p14:sldId id="829"/>
            <p14:sldId id="833"/>
            <p14:sldId id="848"/>
            <p14:sldId id="834"/>
            <p14:sldId id="849"/>
            <p14:sldId id="850"/>
            <p14:sldId id="835"/>
            <p14:sldId id="851"/>
            <p14:sldId id="838"/>
            <p14:sldId id="837"/>
            <p14:sldId id="839"/>
            <p14:sldId id="836"/>
            <p14:sldId id="840"/>
            <p14:sldId id="832"/>
            <p14:sldId id="83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026" userDrawn="1">
          <p15:clr>
            <a:srgbClr val="A4A3A4"/>
          </p15:clr>
        </p15:guide>
        <p15:guide id="3" pos="5035" userDrawn="1">
          <p15:clr>
            <a:srgbClr val="A4A3A4"/>
          </p15:clr>
        </p15:guide>
        <p15:guide id="4" orient="horz" pos="1752" userDrawn="1">
          <p15:clr>
            <a:srgbClr val="A4A3A4"/>
          </p15:clr>
        </p15:guide>
        <p15:guide id="5" orient="horz" pos="2364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4558" userDrawn="1">
          <p15:clr>
            <a:srgbClr val="A4A3A4"/>
          </p15:clr>
        </p15:guide>
        <p15:guide id="8" orient="horz" pos="3453" userDrawn="1">
          <p15:clr>
            <a:srgbClr val="A4A3A4"/>
          </p15:clr>
        </p15:guide>
        <p15:guide id="9" pos="816" userDrawn="1">
          <p15:clr>
            <a:srgbClr val="A4A3A4"/>
          </p15:clr>
        </p15:guide>
        <p15:guide id="11" pos="2721">
          <p15:clr>
            <a:srgbClr val="A4A3A4"/>
          </p15:clr>
        </p15:guide>
        <p15:guide id="12" orient="horz" pos="234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 shiang" initials="ls" lastIdx="2" clrIdx="0">
    <p:extLst/>
  </p:cmAuthor>
  <p:cmAuthor id="2" name="leo shiang" initials="ls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2F56"/>
    <a:srgbClr val="FEFECE"/>
    <a:srgbClr val="3399FF"/>
    <a:srgbClr val="FF6600"/>
    <a:srgbClr val="008000"/>
    <a:srgbClr val="33CC33"/>
    <a:srgbClr val="0000CC"/>
    <a:srgbClr val="0066CC"/>
    <a:srgbClr val="FF99CC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9" autoAdjust="0"/>
    <p:restoredTop sz="43494" autoAdjust="0"/>
  </p:normalViewPr>
  <p:slideViewPr>
    <p:cSldViewPr>
      <p:cViewPr>
        <p:scale>
          <a:sx n="67" d="100"/>
          <a:sy n="67" d="100"/>
        </p:scale>
        <p:origin x="-1140" y="-12"/>
      </p:cViewPr>
      <p:guideLst>
        <p:guide orient="horz" pos="1026"/>
        <p:guide orient="horz" pos="1752"/>
        <p:guide orient="horz" pos="2364"/>
        <p:guide orient="horz" pos="3974"/>
        <p:guide orient="horz" pos="3453"/>
        <p:guide orient="horz" pos="2341"/>
        <p:guide pos="5035"/>
        <p:guide pos="4558"/>
        <p:guide pos="816"/>
        <p:guide pos="27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79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36FB3-8B4A-4188-BBBA-42E3E767CD3A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E884A-B48B-45A6-82A7-F82ECE8838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221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E2B4C-13D6-4B4C-AF58-65DFFA021B48}" type="datetimeFigureOut">
              <a:rPr lang="zh-TW" altLang="en-US" smtClean="0"/>
              <a:pPr/>
              <a:t>2018/1/23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DEC0F-511F-4257-A7C1-47B54A1F1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74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9163"/>
            <a:fld id="{C6EC9711-C7D6-406B-ACE8-31A69DFB68FA}" type="slidenum">
              <a:rPr lang="en-US" altLang="zh-TW" smtClean="0">
                <a:solidFill>
                  <a:prstClr val="black"/>
                </a:solidFill>
                <a:ea typeface="Taipei"/>
                <a:cs typeface="Taipei"/>
              </a:rPr>
              <a:pPr defTabSz="919163"/>
              <a:t>1</a:t>
            </a:fld>
            <a:endParaRPr lang="en-US" altLang="zh-TW">
              <a:solidFill>
                <a:prstClr val="black"/>
              </a:solidFill>
              <a:ea typeface="Taipei"/>
              <a:cs typeface="Taipei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C7262-ADE4-42D3-B991-C17D0B2C1291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8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1D8BE-831D-408F-A6AB-EC18FB70310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05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4724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4724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97A41-5DE4-4C5C-B5CE-9F89D9603B8D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27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3352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352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97B82-8F7F-479A-A5E3-ADB825844FD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68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34ECA-8CEB-4029-BE0B-CB3EFAF802A5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84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70807-27B6-4316-9BAB-D851E2FE83F0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47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9C9F6-B938-4307-A783-0EAAB9506493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9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CDF5A-717E-44D5-92EE-63A1A83CD72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71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6CC0E-5598-4D21-95D9-D7C5D58422AD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15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B167B-148B-476E-9B41-3889612BB011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1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F3B6B-678E-4DDB-BC6F-D80467394705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54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01F77-1CCF-4EFF-9B61-1BE99ACCA910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79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按一下以編輯母片標題樣式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按一下以編輯母片</a:t>
            </a:r>
          </a:p>
          <a:p>
            <a:pPr lvl="1"/>
            <a:r>
              <a:rPr lang="ja-JP" altLang="en-US"/>
              <a:t>第二層</a:t>
            </a:r>
          </a:p>
          <a:p>
            <a:pPr lvl="2"/>
            <a:r>
              <a:rPr lang="ja-JP" altLang="en-US"/>
              <a:t>第三層</a:t>
            </a:r>
          </a:p>
          <a:p>
            <a:pPr lvl="3"/>
            <a:r>
              <a:rPr lang="ja-JP" altLang="en-US"/>
              <a:t>第四層</a:t>
            </a:r>
          </a:p>
          <a:p>
            <a:pPr lvl="4"/>
            <a:r>
              <a:rPr lang="ja-JP" altLang="en-US"/>
              <a:t>第五層</a:t>
            </a:r>
          </a:p>
        </p:txBody>
      </p:sp>
      <p:sp>
        <p:nvSpPr>
          <p:cNvPr id="3440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5486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baseline="0">
                <a:latin typeface="Times" charset="0"/>
                <a:ea typeface="Taipei" charset="-120"/>
                <a:cs typeface="Taipei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>
              <a:solidFill>
                <a:srgbClr val="000000"/>
              </a:solidFill>
            </a:endParaRPr>
          </a:p>
        </p:txBody>
      </p:sp>
      <p:sp>
        <p:nvSpPr>
          <p:cNvPr id="3440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486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baseline="0">
                <a:latin typeface="Times" charset="0"/>
                <a:ea typeface="Taipei" charset="-120"/>
                <a:cs typeface="Taipei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>
              <a:solidFill>
                <a:srgbClr val="000000"/>
              </a:solidFill>
            </a:endParaRP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486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baseline="0">
                <a:latin typeface="Times" charset="0"/>
                <a:ea typeface="Taipei" charset="-120"/>
                <a:cs typeface="Taipei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168FA8-7744-4B09-94A9-54766AE920C6}" type="slidenum">
              <a:rPr kumimoji="1" lang="en-US" altLang="ja-JP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97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標楷體" pitchFamily="65" charset="-12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標楷體" pitchFamily="65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標楷體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標楷體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標楷體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標楷體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3"/>
          <p:cNvSpPr txBox="1">
            <a:spLocks noChangeArrowheads="1"/>
          </p:cNvSpPr>
          <p:nvPr/>
        </p:nvSpPr>
        <p:spPr bwMode="auto">
          <a:xfrm>
            <a:off x="546267" y="6391275"/>
            <a:ext cx="288733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Copyright © 2017 </a:t>
            </a:r>
            <a:r>
              <a:rPr kumimoji="1" lang="en-US" altLang="ja-JP" sz="100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Senao</a:t>
            </a:r>
            <a:r>
              <a:rPr kumimoji="1" lang="en-US" altLang="zh-TW" sz="100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 Inc. All rights reserved</a:t>
            </a:r>
            <a:endParaRPr kumimoji="1" lang="en-US" altLang="zh-TW" sz="2400">
              <a:solidFill>
                <a:srgbClr val="000000"/>
              </a:solidFill>
              <a:latin typeface="Palatino Linotype" pitchFamily="18" charset="0"/>
              <a:ea typeface="Dotum" pitchFamily="34" charset="-127"/>
              <a:cs typeface="Arial Unicode MS" pitchFamily="34" charset="-120"/>
            </a:endParaRPr>
          </a:p>
        </p:txBody>
      </p:sp>
      <p:sp>
        <p:nvSpPr>
          <p:cNvPr id="12" name="Shape 10"/>
          <p:cNvSpPr>
            <a:spLocks noGrp="1"/>
          </p:cNvSpPr>
          <p:nvPr>
            <p:ph type="ctrTitle"/>
          </p:nvPr>
        </p:nvSpPr>
        <p:spPr>
          <a:xfrm>
            <a:off x="683568" y="2924944"/>
            <a:ext cx="7772400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 b="0"/>
            </a:pPr>
            <a:r>
              <a:rPr lang="en-US" altLang="zh-TW" sz="4800" b="1" dirty="0">
                <a:solidFill>
                  <a:schemeClr val="tx1"/>
                </a:solidFill>
                <a:latin typeface="Noto Sans Mono CJK TC Regular"/>
                <a:ea typeface="微軟正黑體" pitchFamily="34" charset="-120"/>
                <a:cs typeface="Microsoft JhengHei"/>
                <a:sym typeface="Microsoft JhengHei"/>
              </a:rPr>
              <a:t>Strategy</a:t>
            </a:r>
            <a:br>
              <a:rPr lang="en-US" altLang="zh-TW" sz="4800" b="1" dirty="0">
                <a:solidFill>
                  <a:schemeClr val="tx1"/>
                </a:solidFill>
                <a:latin typeface="Noto Sans Mono CJK TC Regular"/>
                <a:ea typeface="微軟正黑體" pitchFamily="34" charset="-120"/>
                <a:cs typeface="Microsoft JhengHei"/>
                <a:sym typeface="Microsoft JhengHei"/>
              </a:rPr>
            </a:br>
            <a:r>
              <a:rPr lang="zh-TW" altLang="en-US" sz="4800" b="1" dirty="0">
                <a:solidFill>
                  <a:schemeClr val="tx1"/>
                </a:solidFill>
                <a:latin typeface="Noto Sans Mono CJK TC Regular"/>
                <a:ea typeface="微軟正黑體" pitchFamily="34" charset="-120"/>
                <a:cs typeface="Microsoft JhengHei"/>
                <a:sym typeface="Microsoft JhengHei"/>
              </a:rPr>
              <a:t>策略模式</a:t>
            </a:r>
            <a:endParaRPr sz="4800" b="1" dirty="0">
              <a:solidFill>
                <a:schemeClr val="tx1"/>
              </a:solidFill>
              <a:latin typeface="Noto Sans Mono CJK TC Regular"/>
              <a:ea typeface="微軟正黑體" pitchFamily="34" charset="-120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30969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08BD9668-AD1E-4E3D-83DE-6257D6832400}"/>
              </a:ext>
            </a:extLst>
          </p:cNvPr>
          <p:cNvSpPr/>
          <p:nvPr/>
        </p:nvSpPr>
        <p:spPr>
          <a:xfrm>
            <a:off x="251521" y="1443841"/>
            <a:ext cx="86409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機率分配策略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implements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策略介面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招式列舉 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目前招式值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招式列舉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b="1" i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石頭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招式列舉 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前一次招式值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招式列舉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b="1" i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石頭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 err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int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[][] 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歷史紀錄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</a:p>
          <a:p>
            <a:pPr lvl="1"/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{ { 1, 1, 1 }, { 1, 1, 1 }, { 1, 1, 1 } };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Random </a:t>
            </a:r>
            <a:r>
              <a:rPr lang="en-US" altLang="zh-TW" sz="2000" b="1" dirty="0" err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random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機率分配策略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dirty="0" err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int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亂數種子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random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=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new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Random(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亂數種子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DE857AE3-3208-4690-8764-0508F05E4B62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28700"/>
          </a:xfrm>
          <a:prstGeom prst="rect">
            <a:avLst/>
          </a:prstGeom>
        </p:spPr>
        <p:txBody>
          <a:bodyPr anchor="ctr"/>
          <a:lstStyle/>
          <a:p>
            <a:r>
              <a:rPr lang="zh-TW" altLang="en-US" sz="32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機率分配策略</a:t>
            </a:r>
            <a:r>
              <a:rPr lang="en-US" altLang="zh-TW" sz="32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1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5" name="語音泡泡: 圓角矩形 4">
            <a:extLst>
              <a:ext uri="{FF2B5EF4-FFF2-40B4-BE49-F238E27FC236}">
                <a16:creationId xmlns:a16="http://schemas.microsoft.com/office/drawing/2014/main" xmlns="" id="{FC922890-3081-455D-B10B-8177B4A54E33}"/>
              </a:ext>
            </a:extLst>
          </p:cNvPr>
          <p:cNvSpPr/>
          <p:nvPr/>
        </p:nvSpPr>
        <p:spPr bwMode="auto">
          <a:xfrm>
            <a:off x="5652120" y="3585051"/>
            <a:ext cx="3240361" cy="408623"/>
          </a:xfrm>
          <a:prstGeom prst="wedgeRoundRectCallout">
            <a:avLst>
              <a:gd name="adj1" fmla="val -48044"/>
              <a:gd name="adj2" fmla="val -112325"/>
              <a:gd name="adj3" fmla="val 16667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dirty="0"/>
              <a:t>歷史紀錄</a:t>
            </a:r>
            <a:r>
              <a:rPr lang="en-US" altLang="zh-TW" dirty="0"/>
              <a:t>[</a:t>
            </a:r>
            <a:r>
              <a:rPr lang="zh-TW" altLang="en-US" dirty="0"/>
              <a:t>上次招式</a:t>
            </a:r>
            <a:r>
              <a:rPr lang="en-US" altLang="zh-TW" dirty="0"/>
              <a:t>][</a:t>
            </a:r>
            <a:r>
              <a:rPr lang="zh-TW" altLang="en-US" dirty="0"/>
              <a:t>這次招式</a:t>
            </a:r>
            <a:r>
              <a:rPr lang="en-US" altLang="zh-TW" dirty="0"/>
              <a:t>]</a:t>
            </a:r>
            <a:endParaRPr lang="zh-TW" altLang="en-US" dirty="0">
              <a:ea typeface="Taip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5043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D6EA6FD6-1788-45D7-A8AE-B6E0BD404C0D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7920930" cy="288032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endParaRPr lang="en-US" altLang="zh-TW" sz="2800" b="1" dirty="0">
              <a:solidFill>
                <a:srgbClr val="A72F56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xmlns="" id="{4F3EFC54-9AF7-4375-AC1C-370270CB9FDF}"/>
              </a:ext>
            </a:extLst>
          </p:cNvPr>
          <p:cNvSpPr txBox="1">
            <a:spLocks/>
          </p:cNvSpPr>
          <p:nvPr/>
        </p:nvSpPr>
        <p:spPr>
          <a:xfrm>
            <a:off x="1295400" y="915702"/>
            <a:ext cx="6876814" cy="1426145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歷史紀錄</a:t>
            </a:r>
            <a:r>
              <a:rPr lang="en-US" altLang="zh-TW" sz="20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[0][0] </a:t>
            </a:r>
            <a:r>
              <a:rPr lang="zh-TW" altLang="en-US" sz="20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石頭、之前出石頭時的獲勝機率</a:t>
            </a:r>
            <a:endParaRPr lang="en-US" altLang="zh-TW" sz="20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歷史紀錄</a:t>
            </a:r>
            <a:r>
              <a:rPr lang="en-US" altLang="zh-TW" sz="20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[0][1] </a:t>
            </a:r>
            <a:r>
              <a:rPr lang="zh-TW" altLang="en-US" sz="20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石頭、之前出剪刀時的獲勝機率</a:t>
            </a:r>
            <a:endParaRPr lang="en-US" altLang="zh-TW" sz="20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歷史紀錄</a:t>
            </a:r>
            <a:r>
              <a:rPr lang="en-US" altLang="zh-TW" sz="20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[0][2] </a:t>
            </a:r>
            <a:r>
              <a:rPr lang="zh-TW" altLang="en-US" sz="20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石頭、之前出布時的獲勝機率</a:t>
            </a:r>
            <a:endParaRPr lang="en-US" altLang="zh-TW" sz="20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188132AF-5F50-48C4-9733-96B97FA839EB}"/>
              </a:ext>
            </a:extLst>
          </p:cNvPr>
          <p:cNvSpPr txBox="1">
            <a:spLocks/>
          </p:cNvSpPr>
          <p:nvPr/>
        </p:nvSpPr>
        <p:spPr>
          <a:xfrm>
            <a:off x="1290215" y="2456458"/>
            <a:ext cx="6876814" cy="4367535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假設</a:t>
            </a:r>
            <a:endParaRPr lang="en-US" altLang="zh-TW" sz="20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歷史紀錄</a:t>
            </a:r>
            <a:r>
              <a:rPr lang="en-US" altLang="zh-TW" sz="20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[0][0] = 3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歷史紀錄</a:t>
            </a:r>
            <a:r>
              <a:rPr lang="en-US" altLang="zh-TW" sz="20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[0][1] = 5</a:t>
            </a:r>
            <a:endParaRPr lang="en-US" altLang="zh-TW" sz="20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歷史紀錄</a:t>
            </a:r>
            <a:r>
              <a:rPr lang="en-US" altLang="zh-TW" sz="20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[0][2] = 7</a:t>
            </a:r>
          </a:p>
          <a:p>
            <a:pPr>
              <a:lnSpc>
                <a:spcPct val="150000"/>
              </a:lnSpc>
            </a:pPr>
            <a:endParaRPr lang="en-US" altLang="zh-TW" sz="20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以石頭、剪刀、布 的比例為 </a:t>
            </a:r>
            <a:r>
              <a:rPr lang="en-US" altLang="zh-TW" sz="20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3:5:7</a:t>
            </a:r>
            <a:r>
              <a:rPr lang="zh-TW" altLang="en-US" sz="20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，取亂數</a:t>
            </a:r>
            <a:endParaRPr lang="en-US" altLang="zh-TW" sz="20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亂數 </a:t>
            </a:r>
            <a:r>
              <a:rPr lang="en-US" altLang="zh-TW" sz="20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&gt;0</a:t>
            </a:r>
            <a:r>
              <a:rPr lang="zh-TW" altLang="en-US" sz="20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sz="20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&lt;=3</a:t>
            </a:r>
            <a:r>
              <a:rPr lang="zh-TW" altLang="en-US" sz="20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出石頭</a:t>
            </a:r>
            <a:endParaRPr lang="en-US" altLang="zh-TW" sz="20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亂數 </a:t>
            </a:r>
            <a:r>
              <a:rPr lang="en-US" altLang="zh-TW" sz="20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&gt;3</a:t>
            </a:r>
            <a:r>
              <a:rPr lang="zh-TW" altLang="en-US" sz="20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sz="20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&lt;=8(3+5)</a:t>
            </a:r>
            <a:r>
              <a:rPr lang="zh-TW" altLang="en-US" sz="20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出剪刀</a:t>
            </a:r>
            <a:endParaRPr lang="en-US" altLang="zh-TW" sz="20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亂數 </a:t>
            </a:r>
            <a:r>
              <a:rPr lang="en-US" altLang="zh-TW" sz="20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&gt;8</a:t>
            </a:r>
            <a:r>
              <a:rPr lang="zh-TW" altLang="en-US" sz="20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sz="20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&lt;=15(3+5+7)</a:t>
            </a:r>
            <a:r>
              <a:rPr lang="zh-TW" altLang="en-US" sz="20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出布</a:t>
            </a:r>
            <a:endParaRPr lang="en-US" altLang="zh-TW" sz="20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0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0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A9E8537B-CF11-470D-82FB-89FDF7A2342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28700"/>
          </a:xfrm>
          <a:prstGeom prst="rect">
            <a:avLst/>
          </a:prstGeom>
        </p:spPr>
        <p:txBody>
          <a:bodyPr anchor="ctr"/>
          <a:lstStyle/>
          <a:p>
            <a:r>
              <a:rPr lang="zh-TW" altLang="en-US" sz="32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機率分配策略</a:t>
            </a:r>
            <a:r>
              <a:rPr lang="en-US" altLang="zh-TW" sz="32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2</a:t>
            </a:r>
            <a:endParaRPr lang="en-US" altLang="zh-TW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1430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6458E7E-1365-4F04-B230-9B0032B8593A}"/>
              </a:ext>
            </a:extLst>
          </p:cNvPr>
          <p:cNvSpPr/>
          <p:nvPr/>
        </p:nvSpPr>
        <p:spPr>
          <a:xfrm>
            <a:off x="251520" y="751344"/>
            <a:ext cx="860495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646464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@Override</a:t>
            </a:r>
          </a:p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 取得下一次的招式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{</a:t>
            </a:r>
          </a:p>
          <a:p>
            <a:pPr lvl="1"/>
            <a:r>
              <a:rPr lang="en-US" altLang="zh-TW" sz="2000" b="1" dirty="0" err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int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機率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en-US" altLang="zh-TW" sz="2000" b="1" dirty="0" err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random</a:t>
            </a:r>
            <a:r>
              <a:rPr lang="en-US" altLang="zh-TW" sz="2000" b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.nextInt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計算獲勝次數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目前招式值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));</a:t>
            </a:r>
          </a:p>
          <a:p>
            <a:pPr lvl="1"/>
            <a:endParaRPr lang="en-US" altLang="zh-TW" sz="2000" dirty="0">
              <a:solidFill>
                <a:srgbClr val="000000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招式列舉 </a:t>
            </a:r>
            <a:r>
              <a:rPr lang="zh-TW" altLang="en-US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下一次的招式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if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(</a:t>
            </a:r>
            <a:r>
              <a:rPr lang="zh-TW" altLang="en-US" sz="2000" b="1" u="sng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機率 </a:t>
            </a:r>
            <a:r>
              <a:rPr lang="en-US" altLang="zh-TW" sz="2000" b="1" u="sng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&lt; </a:t>
            </a:r>
            <a:r>
              <a:rPr lang="zh-TW" altLang="en-US" sz="2000" b="1" u="sng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歷史紀錄</a:t>
            </a:r>
            <a:r>
              <a:rPr lang="en-US" altLang="zh-TW" sz="2000" b="1" u="sng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[</a:t>
            </a:r>
            <a:r>
              <a:rPr lang="zh-TW" altLang="en-US" sz="2000" b="1" u="sng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目前招式值</a:t>
            </a:r>
            <a:r>
              <a:rPr lang="en-US" altLang="zh-TW" sz="2000" b="1" u="sng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u="sng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getValue</a:t>
            </a:r>
            <a:r>
              <a:rPr lang="en-US" altLang="zh-TW" sz="2000" b="1" u="sng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()][0]) {</a:t>
            </a:r>
          </a:p>
          <a:p>
            <a:pPr lvl="1"/>
            <a:r>
              <a:rPr lang="en-US" altLang="zh-TW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zh-TW" altLang="en-US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下一次的招式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招式列舉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b="1" i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石頭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else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if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(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機率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&lt; 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歷史紀錄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[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目前招式值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getValue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()][0] + 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歷史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紀錄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[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目前招式值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getValue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()][1]) {</a:t>
            </a:r>
          </a:p>
          <a:p>
            <a:pPr lvl="1"/>
            <a:r>
              <a:rPr lang="en-US" altLang="zh-TW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zh-TW" altLang="en-US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下一次的招式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招式列舉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b="1" i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剪刀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else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{</a:t>
            </a:r>
          </a:p>
          <a:p>
            <a:pPr lvl="1"/>
            <a:r>
              <a:rPr lang="en-US" altLang="zh-TW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zh-TW" altLang="en-US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下一次的招式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招式列舉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b="1" i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布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en-US" altLang="zh-TW" sz="2000" dirty="0">
              <a:solidFill>
                <a:srgbClr val="000000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zh-TW" altLang="en-US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前一次招式值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zh-TW" altLang="en-US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目前招式值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zh-TW" altLang="en-US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目前招式值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zh-TW" altLang="en-US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下一次的招式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endParaRPr lang="en-US" altLang="zh-TW" sz="2000" dirty="0">
              <a:solidFill>
                <a:srgbClr val="000000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return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取得招式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sz="2000" b="1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下一次的招式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xmlns="" id="{E80F1D14-A842-40DE-9666-593181E26AC9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28700"/>
          </a:xfrm>
          <a:prstGeom prst="rect">
            <a:avLst/>
          </a:prstGeom>
        </p:spPr>
        <p:txBody>
          <a:bodyPr anchor="ctr"/>
          <a:lstStyle/>
          <a:p>
            <a:r>
              <a:rPr lang="zh-TW" altLang="en-US" sz="32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機率分配策略</a:t>
            </a:r>
            <a:r>
              <a:rPr lang="en-US" altLang="zh-TW" sz="32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3</a:t>
            </a:r>
            <a:endParaRPr lang="en-US" altLang="zh-TW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141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4F3A5BA-212B-4466-AA56-C48D426BC38B}"/>
              </a:ext>
            </a:extLst>
          </p:cNvPr>
          <p:cNvSpPr/>
          <p:nvPr/>
        </p:nvSpPr>
        <p:spPr>
          <a:xfrm>
            <a:off x="971600" y="1376772"/>
            <a:ext cx="79208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 err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int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計算獲勝次數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招式列舉 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招式值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sz="2000" b="1" dirty="0" err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int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總和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0;</a:t>
            </a:r>
          </a:p>
          <a:p>
            <a:pPr lvl="1"/>
            <a:r>
              <a:rPr lang="nn-NO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for</a:t>
            </a:r>
            <a:r>
              <a:rPr lang="nn-NO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(</a:t>
            </a:r>
            <a:r>
              <a:rPr lang="nn-NO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int</a:t>
            </a:r>
            <a:r>
              <a:rPr lang="nn-NO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nn-NO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</a:t>
            </a:r>
            <a:r>
              <a:rPr lang="nn-NO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= 0; </a:t>
            </a:r>
            <a:r>
              <a:rPr lang="nn-NO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</a:t>
            </a:r>
            <a:r>
              <a:rPr lang="nn-NO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&lt; 3; </a:t>
            </a:r>
            <a:r>
              <a:rPr lang="nn-NO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</a:t>
            </a:r>
            <a:r>
              <a:rPr lang="nn-NO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++) {</a:t>
            </a:r>
          </a:p>
          <a:p>
            <a:pPr lvl="1"/>
            <a:r>
              <a:rPr lang="en-US" altLang="zh-TW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zh-TW" altLang="en-US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總和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+= </a:t>
            </a:r>
            <a:r>
              <a:rPr lang="zh-TW" altLang="en-US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歷史紀錄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[</a:t>
            </a:r>
            <a:r>
              <a:rPr lang="zh-TW" altLang="en-US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招式值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getValue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()][</a:t>
            </a:r>
            <a:r>
              <a:rPr lang="en-US" altLang="zh-TW" sz="2000" dirty="0" err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];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return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總和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76D9B62B-1EEB-4753-B98B-B703DD9E1B98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28700"/>
          </a:xfrm>
          <a:prstGeom prst="rect">
            <a:avLst/>
          </a:prstGeom>
        </p:spPr>
        <p:txBody>
          <a:bodyPr anchor="ctr"/>
          <a:lstStyle/>
          <a:p>
            <a:r>
              <a:rPr lang="zh-TW" altLang="en-US" sz="32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機率分配策略</a:t>
            </a:r>
            <a:r>
              <a:rPr lang="en-US" altLang="zh-TW" sz="32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4</a:t>
            </a:r>
            <a:endParaRPr lang="en-US" altLang="zh-TW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7892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289F8DB9-34B5-4C17-8517-43703C70D976}"/>
              </a:ext>
            </a:extLst>
          </p:cNvPr>
          <p:cNvSpPr/>
          <p:nvPr/>
        </p:nvSpPr>
        <p:spPr>
          <a:xfrm>
            <a:off x="0" y="1628775"/>
            <a:ext cx="101531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46464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@Override</a:t>
            </a:r>
          </a:p>
          <a:p>
            <a:r>
              <a:rPr lang="en-US" altLang="zh-TW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學習</a:t>
            </a:r>
            <a:r>
              <a:rPr lang="en-US" altLang="zh-TW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b="1" dirty="0" err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boolean</a:t>
            </a:r>
            <a:r>
              <a:rPr lang="en-US" altLang="zh-TW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前一次的輸贏</a:t>
            </a:r>
            <a:r>
              <a:rPr lang="en-US" altLang="zh-TW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if</a:t>
            </a:r>
            <a:r>
              <a:rPr lang="en-US" altLang="zh-TW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(</a:t>
            </a:r>
            <a:r>
              <a:rPr lang="zh-TW" altLang="en-US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前一次的輸贏</a:t>
            </a:r>
            <a:r>
              <a:rPr lang="en-US" altLang="zh-TW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zh-TW" altLang="en-US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歷史紀錄</a:t>
            </a:r>
            <a:r>
              <a:rPr lang="en-US" altLang="zh-TW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[</a:t>
            </a:r>
            <a:r>
              <a:rPr lang="zh-TW" altLang="en-US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前一次招式值</a:t>
            </a:r>
            <a:r>
              <a:rPr lang="en-US" altLang="zh-TW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getValue</a:t>
            </a:r>
            <a:r>
              <a:rPr lang="en-US" altLang="zh-TW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()][</a:t>
            </a:r>
            <a:r>
              <a:rPr lang="zh-TW" altLang="en-US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目前招式值</a:t>
            </a:r>
            <a:r>
              <a:rPr lang="en-US" altLang="zh-TW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getValue</a:t>
            </a:r>
            <a:r>
              <a:rPr lang="en-US" altLang="zh-TW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()]++;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 </a:t>
            </a:r>
            <a:r>
              <a:rPr lang="en-US" altLang="zh-TW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else</a:t>
            </a:r>
            <a:r>
              <a:rPr lang="en-US" altLang="zh-TW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{</a:t>
            </a:r>
          </a:p>
          <a:p>
            <a:pPr lvl="1"/>
            <a:r>
              <a:rPr lang="en-US" altLang="zh-TW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zh-TW" altLang="en-US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歷史紀錄</a:t>
            </a:r>
            <a:r>
              <a:rPr lang="en-US" altLang="zh-TW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[</a:t>
            </a:r>
            <a:r>
              <a:rPr lang="zh-TW" altLang="en-US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前一次招式值</a:t>
            </a:r>
            <a:r>
              <a:rPr lang="en-US" altLang="zh-TW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getValue</a:t>
            </a:r>
            <a:r>
              <a:rPr lang="en-US" altLang="zh-TW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()][(</a:t>
            </a:r>
            <a:r>
              <a:rPr lang="zh-TW" altLang="en-US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目前招式值</a:t>
            </a:r>
            <a:r>
              <a:rPr lang="en-US" altLang="zh-TW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getValue</a:t>
            </a:r>
            <a:r>
              <a:rPr lang="en-US" altLang="zh-TW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+ 1) % 3]++;</a:t>
            </a:r>
          </a:p>
          <a:p>
            <a:pPr lvl="1"/>
            <a:r>
              <a:rPr lang="en-US" altLang="zh-TW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zh-TW" altLang="en-US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歷史紀錄</a:t>
            </a:r>
            <a:r>
              <a:rPr lang="en-US" altLang="zh-TW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[</a:t>
            </a:r>
            <a:r>
              <a:rPr lang="zh-TW" altLang="en-US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前一次招式值</a:t>
            </a:r>
            <a:r>
              <a:rPr lang="en-US" altLang="zh-TW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getValue</a:t>
            </a:r>
            <a:r>
              <a:rPr lang="en-US" altLang="zh-TW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()][(</a:t>
            </a:r>
            <a:r>
              <a:rPr lang="zh-TW" altLang="en-US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目前招式值</a:t>
            </a:r>
            <a:r>
              <a:rPr lang="en-US" altLang="zh-TW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getValue</a:t>
            </a:r>
            <a:r>
              <a:rPr lang="en-US" altLang="zh-TW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+ 2) % 3]++;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3BC58BF7-AA34-48A3-8717-4526658276A2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28700"/>
          </a:xfrm>
          <a:prstGeom prst="rect">
            <a:avLst/>
          </a:prstGeom>
        </p:spPr>
        <p:txBody>
          <a:bodyPr anchor="ctr"/>
          <a:lstStyle/>
          <a:p>
            <a:r>
              <a:rPr lang="zh-TW" altLang="en-US" sz="32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機率分配策略</a:t>
            </a:r>
            <a:r>
              <a:rPr lang="en-US" altLang="zh-TW" sz="32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5</a:t>
            </a:r>
            <a:endParaRPr lang="en-US" altLang="zh-TW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3831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794EA6FD-3A5A-4467-94AD-A233EDEAF9E4}"/>
              </a:ext>
            </a:extLst>
          </p:cNvPr>
          <p:cNvSpPr/>
          <p:nvPr/>
        </p:nvSpPr>
        <p:spPr>
          <a:xfrm>
            <a:off x="251520" y="889844"/>
            <a:ext cx="86409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static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final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[] </a:t>
            </a:r>
            <a:r>
              <a:rPr lang="zh-TW" altLang="en-US" sz="2000" b="1" i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招式物件個體</a:t>
            </a:r>
            <a:r>
              <a:rPr lang="zh-TW" altLang="en-US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{ 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new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招式列舉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b="1" i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石頭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), 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new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招式列舉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b="1" i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剪刀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), 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new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招式列舉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b="1" i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布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};</a:t>
            </a:r>
          </a:p>
          <a:p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static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 取得招式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招式列舉 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return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i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招式物件個體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[</a:t>
            </a:r>
            <a:r>
              <a:rPr lang="zh-TW" altLang="en-US" sz="2000" b="1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i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getValue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()];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招式列舉 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招式值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招式列舉 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招式種類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招式值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招式種類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xmlns="" id="{1D76BA91-3936-4783-846E-13FC489432A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28700"/>
          </a:xfrm>
          <a:prstGeom prst="rect">
            <a:avLst/>
          </a:prstGeom>
        </p:spPr>
        <p:txBody>
          <a:bodyPr anchor="ctr"/>
          <a:lstStyle/>
          <a:p>
            <a:r>
              <a:rPr lang="zh-TW" altLang="en-US" sz="32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</a:t>
            </a:r>
            <a:r>
              <a:rPr lang="en-US" altLang="zh-TW" sz="32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1</a:t>
            </a:r>
            <a:endParaRPr lang="en-US" altLang="zh-TW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3836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C918B583-49C0-423A-B9C1-DF004555FD58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28700"/>
          </a:xfrm>
          <a:prstGeom prst="rect">
            <a:avLst/>
          </a:prstGeom>
        </p:spPr>
        <p:txBody>
          <a:bodyPr anchor="ctr"/>
          <a:lstStyle/>
          <a:p>
            <a:r>
              <a:rPr lang="zh-TW" altLang="en-US" sz="32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</a:t>
            </a:r>
            <a:r>
              <a:rPr lang="en-US" altLang="zh-TW" sz="32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2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9BB35B62-FF13-45B2-A4EA-FF7E0750CEEF}"/>
              </a:ext>
            </a:extLst>
          </p:cNvPr>
          <p:cNvSpPr/>
          <p:nvPr/>
        </p:nvSpPr>
        <p:spPr>
          <a:xfrm>
            <a:off x="611560" y="936694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 err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boolean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比較弱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h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return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判斷勝負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h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==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勝負結果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b="1" i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猜輸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 err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boolean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比較強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h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return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判斷勝負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h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==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勝負結果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b="1" i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猜贏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String </a:t>
            </a:r>
            <a:r>
              <a:rPr lang="en-US" altLang="zh-TW" sz="2000" b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toString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{</a:t>
            </a:r>
          </a:p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return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招式值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.name();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勝負結果 判斷勝負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h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if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(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==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h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return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勝負結果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b="1" i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平手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else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if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((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招式值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getValue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+ 1) % 3 ==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h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招式值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getValue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()) 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return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勝負結果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b="1" i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猜贏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else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return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勝負結果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b="1" i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猜輸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3950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>
                <a:latin typeface="+mn-ea"/>
              </a:rPr>
              <a:t>作業</a:t>
            </a:r>
            <a:r>
              <a:rPr lang="en-US" altLang="zh-TW" sz="3200" b="1">
                <a:latin typeface="+mn-ea"/>
              </a:rPr>
              <a:t>6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43292" y="1345684"/>
            <a:ext cx="8352729" cy="4459579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latin typeface="+mn-ea"/>
              </a:rPr>
              <a:t>假設</a:t>
            </a:r>
            <a:r>
              <a:rPr lang="zh-TW" altLang="en-US" sz="2800" b="1" dirty="0" smtClean="0">
                <a:latin typeface="+mn-ea"/>
              </a:rPr>
              <a:t>你在處理訂單，訂單的折扣方式有兩種：滿 </a:t>
            </a:r>
            <a:r>
              <a:rPr lang="en-US" altLang="zh-TW" sz="2800" b="1" dirty="0" smtClean="0">
                <a:latin typeface="+mn-ea"/>
              </a:rPr>
              <a:t>1000 </a:t>
            </a:r>
            <a:r>
              <a:rPr lang="zh-TW" altLang="en-US" sz="2800" b="1" dirty="0" smtClean="0">
                <a:latin typeface="+mn-ea"/>
              </a:rPr>
              <a:t>送百，全部打八折。</a:t>
            </a:r>
            <a:endParaRPr lang="en-US" altLang="zh-TW" sz="28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latin typeface="+mn-ea"/>
              </a:rPr>
              <a:t>請</a:t>
            </a:r>
            <a:r>
              <a:rPr lang="zh-TW" altLang="en-US" sz="2800" b="1" dirty="0" smtClean="0">
                <a:latin typeface="+mn-ea"/>
              </a:rPr>
              <a:t>試將 </a:t>
            </a:r>
            <a:r>
              <a:rPr lang="en-US" altLang="zh-TW" sz="2800" b="1" dirty="0" smtClean="0">
                <a:latin typeface="+mn-ea"/>
              </a:rPr>
              <a:t>Strategy Pattern </a:t>
            </a:r>
            <a:r>
              <a:rPr lang="zh-TW" altLang="en-US" sz="2800" b="1" smtClean="0">
                <a:latin typeface="+mn-ea"/>
              </a:rPr>
              <a:t>套用在訂單處理上。</a:t>
            </a:r>
            <a:endParaRPr lang="en-US" altLang="zh-TW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3390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>
                <a:latin typeface="+mn-ea"/>
              </a:rPr>
              <a:t>作業繳交方式</a:t>
            </a:r>
            <a:endParaRPr lang="en-US" altLang="zh-TW" sz="3200" b="1">
              <a:latin typeface="+mn-ea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43292" y="1345685"/>
            <a:ext cx="8352729" cy="2520280"/>
          </a:xfrm>
          <a:prstGeom prst="rect">
            <a:avLst/>
          </a:prstGeom>
        </p:spPr>
        <p:txBody>
          <a:bodyPr anchor="t"/>
          <a:lstStyle/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latin typeface="+mn-ea"/>
              </a:rPr>
              <a:t>繳交內容：程式碼與 </a:t>
            </a:r>
            <a:r>
              <a:rPr lang="en-US" altLang="zh-TW" sz="2800" b="1" dirty="0">
                <a:latin typeface="+mn-ea"/>
              </a:rPr>
              <a:t>Class Diagram</a:t>
            </a:r>
            <a:r>
              <a:rPr lang="zh-TW" altLang="en-US" sz="2800" b="1" dirty="0">
                <a:latin typeface="+mn-ea"/>
              </a:rPr>
              <a:t>，檔案請放在 </a:t>
            </a:r>
            <a:r>
              <a:rPr lang="en-US" altLang="zh-TW" sz="2800" b="1" dirty="0" err="1">
                <a:latin typeface="+mn-ea"/>
              </a:rPr>
              <a:t>Github</a:t>
            </a:r>
            <a:endParaRPr lang="en-US" altLang="zh-TW" sz="2800" b="1" dirty="0">
              <a:latin typeface="+mn-ea"/>
            </a:endParaRPr>
          </a:p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latin typeface="+mn-ea"/>
              </a:rPr>
              <a:t>以 </a:t>
            </a:r>
            <a:r>
              <a:rPr lang="en-US" altLang="zh-TW" sz="2800" b="1" dirty="0">
                <a:latin typeface="+mn-ea"/>
              </a:rPr>
              <a:t>email </a:t>
            </a:r>
            <a:r>
              <a:rPr lang="zh-TW" altLang="en-US" sz="2800" b="1" dirty="0">
                <a:latin typeface="+mn-ea"/>
              </a:rPr>
              <a:t>寄出，信件標題 </a:t>
            </a:r>
            <a:r>
              <a:rPr lang="en-US" altLang="zh-TW" sz="2800" b="1" dirty="0" smtClean="0">
                <a:solidFill>
                  <a:srgbClr val="FF0000"/>
                </a:solidFill>
                <a:latin typeface="+mn-ea"/>
              </a:rPr>
              <a:t>DP07-</a:t>
            </a:r>
            <a:r>
              <a:rPr lang="zh-TW" altLang="en-US" sz="2800" b="1" dirty="0">
                <a:solidFill>
                  <a:srgbClr val="FF0000"/>
                </a:solidFill>
                <a:latin typeface="+mn-ea"/>
              </a:rPr>
              <a:t>工號</a:t>
            </a:r>
            <a:endParaRPr lang="en-US" altLang="zh-TW" sz="2800" b="1" dirty="0">
              <a:solidFill>
                <a:srgbClr val="FF0000"/>
              </a:solidFill>
              <a:latin typeface="+mn-ea"/>
            </a:endParaRPr>
          </a:p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latin typeface="+mn-ea"/>
              </a:rPr>
              <a:t>信件內容：</a:t>
            </a:r>
            <a:r>
              <a:rPr lang="en-US" altLang="zh-TW" sz="2800" b="1" dirty="0">
                <a:latin typeface="+mn-ea"/>
              </a:rPr>
              <a:t>master </a:t>
            </a:r>
            <a:r>
              <a:rPr lang="zh-TW" altLang="en-US" sz="2800" b="1" dirty="0">
                <a:latin typeface="+mn-ea"/>
              </a:rPr>
              <a:t>的 </a:t>
            </a:r>
            <a:r>
              <a:rPr lang="en-US" altLang="zh-TW" sz="2800" b="1" dirty="0">
                <a:latin typeface="+mn-ea"/>
              </a:rPr>
              <a:t>commit </a:t>
            </a:r>
            <a:r>
              <a:rPr lang="zh-TW" altLang="en-US" sz="2800" b="1" dirty="0">
                <a:latin typeface="+mn-ea"/>
              </a:rPr>
              <a:t>網址</a:t>
            </a:r>
            <a:endParaRPr lang="en-US" altLang="zh-TW" sz="2800" b="1" dirty="0">
              <a:latin typeface="+mn-ea"/>
            </a:endParaRPr>
          </a:p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2800" b="1" dirty="0">
              <a:latin typeface="+mn-ea"/>
            </a:endParaRPr>
          </a:p>
          <a:p>
            <a:pPr marL="0" lvl="1">
              <a:lnSpc>
                <a:spcPct val="150000"/>
              </a:lnSpc>
            </a:pPr>
            <a:r>
              <a:rPr lang="en-US" altLang="zh-TW" sz="2800" b="1" dirty="0">
                <a:solidFill>
                  <a:srgbClr val="FF0000"/>
                </a:solidFill>
                <a:latin typeface="+mn-ea"/>
              </a:rPr>
              <a:t/>
            </a:r>
            <a:br>
              <a:rPr lang="en-US" altLang="zh-TW" sz="2800" b="1" dirty="0">
                <a:solidFill>
                  <a:srgbClr val="FF0000"/>
                </a:solidFill>
                <a:latin typeface="+mn-ea"/>
              </a:rPr>
            </a:br>
            <a:r>
              <a:rPr lang="en-US" altLang="zh-TW" sz="2800" dirty="0"/>
              <a:t>https://github.com/leoshiang/LSMoney/tree/a15fb999930c12fe0bbf3783d5cd37ae0df8d1d6</a:t>
            </a:r>
            <a:endParaRPr lang="en-US" altLang="zh-TW" sz="3600" b="1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sz="3600" b="1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92" y="4077072"/>
            <a:ext cx="8232037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047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7920930" cy="288032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目的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任何程式都是為了解決問題而撰寫出來的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解決問題需要實作一些特定的運算法則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切換整個運算法則，改採用其他方法來解決同樣問題的動作，這就是策略模式</a:t>
            </a:r>
            <a:endParaRPr lang="en-US" altLang="zh-TW" sz="2800" b="1" dirty="0">
              <a:solidFill>
                <a:srgbClr val="A72F56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137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970076" y="728700"/>
            <a:ext cx="7920930" cy="288032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範例</a:t>
            </a:r>
            <a:endParaRPr lang="en-US" altLang="zh-TW" sz="3200" b="1" dirty="0">
              <a:solidFill>
                <a:srgbClr val="A72F56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猜拳遊戲</a:t>
            </a:r>
            <a:endParaRPr lang="en-US" altLang="zh-TW" sz="3200" b="1" dirty="0">
              <a:solidFill>
                <a:srgbClr val="A72F56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8184CAA6-2D6E-4D2C-B453-F06C9CC27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1005493"/>
            <a:ext cx="5507138" cy="560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0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A285C84-4FF8-4426-BEA4-EF1653918139}"/>
              </a:ext>
            </a:extLst>
          </p:cNvPr>
          <p:cNvSpPr/>
          <p:nvPr/>
        </p:nvSpPr>
        <p:spPr>
          <a:xfrm>
            <a:off x="1331913" y="1628775"/>
            <a:ext cx="7812087" cy="3888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主程式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static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main(String[] </a:t>
            </a:r>
            <a:r>
              <a:rPr lang="en-US" altLang="zh-TW" sz="2000" b="1" dirty="0" err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args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Random </a:t>
            </a:r>
            <a:r>
              <a:rPr lang="en-US" altLang="zh-TW" sz="2000" dirty="0" err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random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=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new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Random();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US" altLang="zh-TW" sz="2000" b="1" dirty="0" err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int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亂數種子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1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en-US" altLang="zh-TW" sz="2000" b="1" dirty="0" err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random</a:t>
            </a:r>
            <a:r>
              <a:rPr lang="en-US" altLang="zh-TW" sz="2000" b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.nextInt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(1000);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US" altLang="zh-TW" sz="2000" b="1" dirty="0" err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int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亂數種子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2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en-US" altLang="zh-TW" sz="2000" b="1" dirty="0" err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random</a:t>
            </a:r>
            <a:r>
              <a:rPr lang="en-US" altLang="zh-TW" sz="2000" b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.nextInt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(1000);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猜拳遊戲 </a:t>
            </a:r>
            <a:r>
              <a:rPr lang="zh-TW" altLang="en-US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遊戲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new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猜拳遊戲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亂數種子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亂數種子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zh-TW" altLang="en-US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遊戲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開始對戰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16427A30-876F-40C4-91B3-E06D163F3211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28700"/>
          </a:xfrm>
          <a:prstGeom prst="rect">
            <a:avLst/>
          </a:prstGeom>
        </p:spPr>
        <p:txBody>
          <a:bodyPr anchor="ctr"/>
          <a:lstStyle/>
          <a:p>
            <a:r>
              <a:rPr lang="zh-TW" altLang="en-US" sz="32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主程式</a:t>
            </a:r>
            <a:endParaRPr lang="en-US" altLang="zh-TW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112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xmlns="" id="{BDB2E66B-EE71-4A11-BB96-34EE918D69CE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28700"/>
          </a:xfrm>
          <a:prstGeom prst="rect">
            <a:avLst/>
          </a:prstGeom>
        </p:spPr>
        <p:txBody>
          <a:bodyPr anchor="ctr"/>
          <a:lstStyle/>
          <a:p>
            <a:r>
              <a:rPr lang="zh-TW" altLang="en-US" sz="32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猜拳遊戲</a:t>
            </a:r>
            <a:r>
              <a:rPr lang="en-US" altLang="zh-TW" sz="32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1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CB7833BA-65C1-4026-9815-52D1624BD567}"/>
              </a:ext>
            </a:extLst>
          </p:cNvPr>
          <p:cNvSpPr/>
          <p:nvPr/>
        </p:nvSpPr>
        <p:spPr>
          <a:xfrm>
            <a:off x="251520" y="1640222"/>
            <a:ext cx="86409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猜拳遊戲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玩家 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波賽頓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玩家 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蛤蛤蛤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猜拳遊戲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dirty="0" err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int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亂數種子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 err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int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亂數種子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初始化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亂數種子</a:t>
            </a:r>
            <a:r>
              <a:rPr lang="en-US" altLang="zh-TW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zh-TW" altLang="en-US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亂數種子</a:t>
            </a:r>
            <a:r>
              <a:rPr lang="en-US" altLang="zh-TW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0230360-3329-4E53-973C-D71BB455536A}"/>
              </a:ext>
            </a:extLst>
          </p:cNvPr>
          <p:cNvSpPr/>
          <p:nvPr/>
        </p:nvSpPr>
        <p:spPr>
          <a:xfrm>
            <a:off x="719572" y="4549676"/>
            <a:ext cx="81729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初始化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dirty="0" err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int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亂數種子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 err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int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亂數種子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zh-TW" altLang="en-US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波賽頓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new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玩家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dirty="0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</a:t>
            </a:r>
            <a:r>
              <a:rPr lang="zh-TW" altLang="en-US" sz="2000" b="1" dirty="0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波賽頓</a:t>
            </a:r>
            <a:r>
              <a:rPr lang="en-US" altLang="zh-TW" sz="2000" b="1" dirty="0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		new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猜贏繼續出同一招的策略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亂數種子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));</a:t>
            </a:r>
          </a:p>
          <a:p>
            <a:pPr lvl="1"/>
            <a:r>
              <a:rPr lang="zh-TW" altLang="en-US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蛤蛤蛤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=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new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玩家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dirty="0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</a:t>
            </a:r>
            <a:r>
              <a:rPr lang="zh-TW" altLang="en-US" sz="2000" b="1" dirty="0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蛤蛤蛤</a:t>
            </a:r>
            <a:r>
              <a:rPr lang="en-US" altLang="zh-TW" sz="2000" b="1" dirty="0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</a:p>
          <a:p>
            <a:pPr lvl="1"/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		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new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機率分配策略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亂數種子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));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567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xmlns="" id="{BDB2E66B-EE71-4A11-BB96-34EE918D69CE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28700"/>
          </a:xfrm>
          <a:prstGeom prst="rect">
            <a:avLst/>
          </a:prstGeom>
        </p:spPr>
        <p:txBody>
          <a:bodyPr anchor="ctr"/>
          <a:lstStyle/>
          <a:p>
            <a:r>
              <a:rPr lang="zh-TW" altLang="en-US" sz="32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猜拳遊戲</a:t>
            </a:r>
            <a:r>
              <a:rPr lang="en-US" altLang="zh-TW" sz="32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2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904962A2-D8FB-4878-9E32-63223D55169C}"/>
              </a:ext>
            </a:extLst>
          </p:cNvPr>
          <p:cNvSpPr/>
          <p:nvPr/>
        </p:nvSpPr>
        <p:spPr>
          <a:xfrm>
            <a:off x="899592" y="953450"/>
            <a:ext cx="81009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開始對戰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{</a:t>
            </a:r>
          </a:p>
          <a:p>
            <a:pPr lvl="1"/>
            <a:r>
              <a:rPr lang="nn-NO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for</a:t>
            </a:r>
            <a:r>
              <a:rPr lang="nn-NO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(</a:t>
            </a:r>
            <a:r>
              <a:rPr lang="nn-NO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int</a:t>
            </a:r>
            <a:r>
              <a:rPr lang="nn-NO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nn-NO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</a:t>
            </a:r>
            <a:r>
              <a:rPr lang="nn-NO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= 0; </a:t>
            </a:r>
            <a:r>
              <a:rPr lang="nn-NO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</a:t>
            </a:r>
            <a:r>
              <a:rPr lang="nn-NO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&lt; 1000; </a:t>
            </a:r>
            <a:r>
              <a:rPr lang="nn-NO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</a:t>
            </a:r>
            <a:r>
              <a:rPr lang="nn-NO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++) {</a:t>
            </a:r>
          </a:p>
          <a:p>
            <a:pPr lvl="2"/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 </a:t>
            </a:r>
            <a:r>
              <a:rPr lang="zh-TW" altLang="en-US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波賽頓下一招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zh-TW" altLang="en-US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波賽頓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下一招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2"/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 </a:t>
            </a:r>
            <a:r>
              <a:rPr lang="zh-TW" altLang="en-US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蛤蛤蛤下一招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zh-TW" altLang="en-US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蛤蛤蛤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下一招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2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if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波賽頓下一招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比較強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蛤蛤蛤下一招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)) {</a:t>
            </a:r>
          </a:p>
          <a:p>
            <a:pPr lvl="3"/>
            <a:r>
              <a:rPr lang="en-US" altLang="zh-TW" sz="2000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System.</a:t>
            </a:r>
            <a:r>
              <a:rPr lang="en-US" altLang="zh-TW" sz="2000" b="1" i="1" dirty="0" err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out</a:t>
            </a:r>
            <a:r>
              <a:rPr lang="en-US" altLang="zh-TW" sz="2000" b="1" i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.println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i="1" dirty="0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</a:t>
            </a:r>
            <a:r>
              <a:rPr lang="zh-TW" altLang="en-US" sz="2000" b="1" i="1" dirty="0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贏家</a:t>
            </a:r>
            <a:r>
              <a:rPr lang="en-US" altLang="zh-TW" sz="2000" b="1" i="1" dirty="0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:"</a:t>
            </a:r>
            <a:r>
              <a:rPr lang="zh-TW" altLang="en-US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+ </a:t>
            </a:r>
            <a:r>
              <a:rPr lang="zh-TW" altLang="en-US" sz="2000" b="1" i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波賽頓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3"/>
            <a:r>
              <a:rPr lang="zh-TW" altLang="en-US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波賽頓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猜贏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3"/>
            <a:r>
              <a:rPr lang="zh-TW" altLang="en-US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蛤蛤蛤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猜輸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2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else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if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(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蛤蛤蛤下一招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比較強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波賽頓下一招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)) {</a:t>
            </a:r>
          </a:p>
          <a:p>
            <a:pPr lvl="3"/>
            <a:r>
              <a:rPr lang="en-US" altLang="zh-TW" sz="2000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System.</a:t>
            </a:r>
            <a:r>
              <a:rPr lang="en-US" altLang="zh-TW" sz="2000" b="1" i="1" dirty="0" err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out</a:t>
            </a:r>
            <a:r>
              <a:rPr lang="en-US" altLang="zh-TW" sz="2000" b="1" i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.println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i="1" dirty="0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</a:t>
            </a:r>
            <a:r>
              <a:rPr lang="zh-TW" altLang="en-US" sz="2000" b="1" i="1" dirty="0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贏家</a:t>
            </a:r>
            <a:r>
              <a:rPr lang="en-US" altLang="zh-TW" sz="2000" b="1" i="1" dirty="0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:"</a:t>
            </a:r>
            <a:r>
              <a:rPr lang="zh-TW" altLang="en-US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+ </a:t>
            </a:r>
            <a:r>
              <a:rPr lang="zh-TW" altLang="en-US" sz="2000" b="1" i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蛤蛤蛤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3"/>
            <a:r>
              <a:rPr lang="zh-TW" altLang="en-US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波賽頓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猜輸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3"/>
            <a:r>
              <a:rPr lang="zh-TW" altLang="en-US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蛤蛤蛤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猜贏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2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else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{</a:t>
            </a:r>
          </a:p>
          <a:p>
            <a:pPr lvl="3"/>
            <a:r>
              <a:rPr lang="en-US" altLang="zh-TW" sz="2000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System.</a:t>
            </a:r>
            <a:r>
              <a:rPr lang="en-US" altLang="zh-TW" sz="2000" b="1" i="1" dirty="0" err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out</a:t>
            </a:r>
            <a:r>
              <a:rPr lang="en-US" altLang="zh-TW" sz="2000" b="1" i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.println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i="1" dirty="0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</a:t>
            </a:r>
            <a:r>
              <a:rPr lang="zh-TW" altLang="en-US" sz="2000" b="1" i="1" dirty="0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平手</a:t>
            </a:r>
            <a:r>
              <a:rPr lang="en-US" altLang="zh-TW" sz="2000" b="1" i="1" dirty="0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3"/>
            <a:r>
              <a:rPr lang="zh-TW" altLang="en-US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波賽頓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平手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3"/>
            <a:r>
              <a:rPr lang="zh-TW" altLang="en-US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蛤蛤蛤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平手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2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33649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xmlns="" id="{BDB2E66B-EE71-4A11-BB96-34EE918D69CE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28700"/>
          </a:xfrm>
          <a:prstGeom prst="rect">
            <a:avLst/>
          </a:prstGeom>
        </p:spPr>
        <p:txBody>
          <a:bodyPr anchor="ctr"/>
          <a:lstStyle/>
          <a:p>
            <a:r>
              <a:rPr lang="zh-TW" altLang="en-US" sz="32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策略介面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7F8E2073-D90F-4C90-AFC1-445F0A1213F2}"/>
              </a:ext>
            </a:extLst>
          </p:cNvPr>
          <p:cNvSpPr/>
          <p:nvPr/>
        </p:nvSpPr>
        <p:spPr>
          <a:xfrm>
            <a:off x="1331913" y="2413338"/>
            <a:ext cx="756056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interface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策略介面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endParaRPr lang="en-US" altLang="zh-TW" sz="2000" b="1" dirty="0">
              <a:solidFill>
                <a:srgbClr val="000000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 取得下一次的招式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學習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dirty="0" err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boolean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前一次的輸贏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endParaRPr lang="en-US" altLang="zh-TW" sz="2000" b="1" dirty="0">
              <a:solidFill>
                <a:srgbClr val="000000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3218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xmlns="" id="{BDB2E66B-EE71-4A11-BB96-34EE918D69CE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28700"/>
          </a:xfrm>
          <a:prstGeom prst="rect">
            <a:avLst/>
          </a:prstGeom>
        </p:spPr>
        <p:txBody>
          <a:bodyPr anchor="ctr"/>
          <a:lstStyle/>
          <a:p>
            <a:r>
              <a:rPr lang="zh-TW" altLang="en-US" sz="32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猜贏繼續出同一招的策略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1B629CA-A88B-408B-B9E6-12BE8E8BE5D7}"/>
              </a:ext>
            </a:extLst>
          </p:cNvPr>
          <p:cNvSpPr/>
          <p:nvPr/>
        </p:nvSpPr>
        <p:spPr>
          <a:xfrm>
            <a:off x="304812" y="1016732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猜贏繼續出同一招的策略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implements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策略介面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nb-NO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nb-NO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nb-NO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 </a:t>
            </a:r>
            <a:r>
              <a:rPr lang="zh-TW" altLang="nb-NO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上一次出的招式</a:t>
            </a:r>
            <a:r>
              <a:rPr lang="nb-NO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 err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boolean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上一次猜贏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Random </a:t>
            </a:r>
            <a:r>
              <a:rPr lang="en-US" altLang="zh-TW" sz="2000" b="1" dirty="0" err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random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猜贏繼續出同一招的策略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dirty="0" err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int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亂數種子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random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=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new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Random(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亂數種子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dirty="0">
                <a:solidFill>
                  <a:srgbClr val="646464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@Override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 取得下一次的招式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{</a:t>
            </a:r>
          </a:p>
          <a:p>
            <a:pPr lvl="2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if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(!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上一次猜贏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2"/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zh-TW" altLang="en-US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上一次出的招式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取得招式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</a:p>
          <a:p>
            <a:pPr lvl="2"/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	</a:t>
            </a:r>
            <a:r>
              <a:rPr lang="zh-TW" altLang="en-US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招式列舉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.values()[</a:t>
            </a:r>
            <a:r>
              <a:rPr lang="en-US" altLang="zh-TW" sz="2000" i="1" dirty="0" err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random</a:t>
            </a:r>
            <a:r>
              <a:rPr lang="en-US" altLang="zh-TW" sz="2000" i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.nextInt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(3)]);</a:t>
            </a:r>
          </a:p>
          <a:p>
            <a:pPr lvl="2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2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return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上一次出的招式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2669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xmlns="" id="{BDB2E66B-EE71-4A11-BB96-34EE918D69CE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28700"/>
          </a:xfrm>
          <a:prstGeom prst="rect">
            <a:avLst/>
          </a:prstGeom>
        </p:spPr>
        <p:txBody>
          <a:bodyPr anchor="ctr"/>
          <a:lstStyle/>
          <a:p>
            <a:r>
              <a:rPr lang="zh-TW" altLang="en-US" sz="32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猜贏繼續出同一招的策略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06D898F6-733B-4164-A6C8-5CA3D1C72132}"/>
              </a:ext>
            </a:extLst>
          </p:cNvPr>
          <p:cNvSpPr/>
          <p:nvPr/>
        </p:nvSpPr>
        <p:spPr>
          <a:xfrm>
            <a:off x="1331913" y="2136339"/>
            <a:ext cx="756056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dirty="0">
                <a:solidFill>
                  <a:srgbClr val="646464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@Override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學習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dirty="0" err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boolean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前一次的輸贏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zh-TW" altLang="en-US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上一次猜贏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zh-TW" altLang="en-US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前一次的輸贏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775089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VE常用1">
      <a:majorFont>
        <a:latin typeface="微軟正黑體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0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ea typeface="Taipei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ea typeface="Taipei" charset="-12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44474</TotalTime>
  <Words>864</Words>
  <Application>Microsoft Office PowerPoint</Application>
  <PresentationFormat>如螢幕大小 (4:3)</PresentationFormat>
  <Paragraphs>198</Paragraphs>
  <Slides>18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Blank Presentation</vt:lpstr>
      <vt:lpstr>Strategy 策略模式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Kaiser</dc:creator>
  <cp:lastModifiedBy>向皓田</cp:lastModifiedBy>
  <cp:revision>3404</cp:revision>
  <cp:lastPrinted>2017-12-11T08:20:15Z</cp:lastPrinted>
  <dcterms:created xsi:type="dcterms:W3CDTF">2015-05-11T07:43:10Z</dcterms:created>
  <dcterms:modified xsi:type="dcterms:W3CDTF">2018-01-23T01:57:33Z</dcterms:modified>
</cp:coreProperties>
</file>