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287" r:id="rId3"/>
    <p:sldId id="292" r:id="rId4"/>
    <p:sldId id="293" r:id="rId5"/>
    <p:sldId id="294" r:id="rId6"/>
    <p:sldId id="302" r:id="rId7"/>
    <p:sldId id="295" r:id="rId8"/>
    <p:sldId id="296" r:id="rId9"/>
    <p:sldId id="297" r:id="rId10"/>
    <p:sldId id="298" r:id="rId11"/>
    <p:sldId id="299" r:id="rId12"/>
    <p:sldId id="300" r:id="rId13"/>
    <p:sldId id="301" r:id="rId14"/>
    <p:sldId id="304" r:id="rId15"/>
    <p:sldId id="311" r:id="rId16"/>
    <p:sldId id="312" r:id="rId17"/>
    <p:sldId id="313" r:id="rId18"/>
    <p:sldId id="314" r:id="rId19"/>
    <p:sldId id="315" r:id="rId20"/>
    <p:sldId id="316" r:id="rId21"/>
    <p:sldId id="317" r:id="rId22"/>
    <p:sldId id="318" r:id="rId23"/>
    <p:sldId id="319" r:id="rId24"/>
    <p:sldId id="321" r:id="rId25"/>
    <p:sldId id="322" r:id="rId26"/>
    <p:sldId id="323" r:id="rId27"/>
    <p:sldId id="324" r:id="rId28"/>
    <p:sldId id="325" r:id="rId29"/>
    <p:sldId id="326" r:id="rId30"/>
    <p:sldId id="320"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11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26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126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26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94D6CF7-8A0A-40ED-90D6-71E4D7A7EFA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C22DF28-7C5A-4FFE-B921-D702D394538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B547AA6-55FD-4F0A-A45F-A06C7988EA04}" type="datetime1">
              <a:rPr lang="en-US"/>
              <a:pPr>
                <a:defRPr/>
              </a:pPr>
              <a:t>3/19/2020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6" name="Rectangle 6"/>
          <p:cNvSpPr>
            <a:spLocks noGrp="1" noChangeArrowheads="1"/>
          </p:cNvSpPr>
          <p:nvPr>
            <p:ph type="sldNum" sz="quarter" idx="12"/>
          </p:nvPr>
        </p:nvSpPr>
        <p:spPr>
          <a:ln/>
        </p:spPr>
        <p:txBody>
          <a:bodyPr/>
          <a:lstStyle>
            <a:lvl1pPr>
              <a:defRPr/>
            </a:lvl1pPr>
          </a:lstStyle>
          <a:p>
            <a:pPr>
              <a:defRPr/>
            </a:pPr>
            <a:fld id="{15EB386B-1DC7-4F55-956B-3AEC6D6FD16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974B7E5-3167-4E65-A722-7F9F459B1884}" type="datetime1">
              <a:rPr lang="en-US"/>
              <a:pPr>
                <a:defRPr/>
              </a:pPr>
              <a:t>3/19/2020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6" name="Rectangle 6"/>
          <p:cNvSpPr>
            <a:spLocks noGrp="1" noChangeArrowheads="1"/>
          </p:cNvSpPr>
          <p:nvPr>
            <p:ph type="sldNum" sz="quarter" idx="12"/>
          </p:nvPr>
        </p:nvSpPr>
        <p:spPr>
          <a:ln/>
        </p:spPr>
        <p:txBody>
          <a:bodyPr/>
          <a:lstStyle>
            <a:lvl1pPr>
              <a:defRPr/>
            </a:lvl1pPr>
          </a:lstStyle>
          <a:p>
            <a:pPr>
              <a:defRPr/>
            </a:pPr>
            <a:fld id="{4A857074-5F82-4459-B494-4B579669B3B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C06FA582-78D2-4C62-8AB6-FD34072C1039}" type="datetime1">
              <a:rPr lang="en-US"/>
              <a:pPr>
                <a:defRPr/>
              </a:pPr>
              <a:t>3/19/2020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6" name="Rectangle 6"/>
          <p:cNvSpPr>
            <a:spLocks noGrp="1" noChangeArrowheads="1"/>
          </p:cNvSpPr>
          <p:nvPr>
            <p:ph type="sldNum" sz="quarter" idx="12"/>
          </p:nvPr>
        </p:nvSpPr>
        <p:spPr>
          <a:ln/>
        </p:spPr>
        <p:txBody>
          <a:bodyPr/>
          <a:lstStyle>
            <a:lvl1pPr>
              <a:defRPr/>
            </a:lvl1pPr>
          </a:lstStyle>
          <a:p>
            <a:pPr>
              <a:defRPr/>
            </a:pPr>
            <a:fld id="{DAD23126-20AF-46E5-895A-8A34DF08626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71DC4426-5A67-4DDD-86CA-36284702FF7E}" type="datetime1">
              <a:rPr lang="en-US"/>
              <a:pPr>
                <a:defRPr/>
              </a:pPr>
              <a:t>3/19/2020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7" name="Rectangle 6"/>
          <p:cNvSpPr>
            <a:spLocks noGrp="1" noChangeArrowheads="1"/>
          </p:cNvSpPr>
          <p:nvPr>
            <p:ph type="sldNum" sz="quarter" idx="12"/>
          </p:nvPr>
        </p:nvSpPr>
        <p:spPr>
          <a:ln/>
        </p:spPr>
        <p:txBody>
          <a:bodyPr/>
          <a:lstStyle>
            <a:lvl1pPr>
              <a:defRPr/>
            </a:lvl1pPr>
          </a:lstStyle>
          <a:p>
            <a:pPr>
              <a:defRPr/>
            </a:pPr>
            <a:fld id="{A7016839-4C6B-4D1F-9752-CCEF815136B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9EC007E-55D1-4270-B115-926DF8BED601}" type="datetime1">
              <a:rPr lang="en-US"/>
              <a:pPr>
                <a:defRPr/>
              </a:pPr>
              <a:t>3/19/2020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6" name="Rectangle 6"/>
          <p:cNvSpPr>
            <a:spLocks noGrp="1" noChangeArrowheads="1"/>
          </p:cNvSpPr>
          <p:nvPr>
            <p:ph type="sldNum" sz="quarter" idx="12"/>
          </p:nvPr>
        </p:nvSpPr>
        <p:spPr>
          <a:ln/>
        </p:spPr>
        <p:txBody>
          <a:bodyPr/>
          <a:lstStyle>
            <a:lvl1pPr>
              <a:defRPr/>
            </a:lvl1pPr>
          </a:lstStyle>
          <a:p>
            <a:pPr>
              <a:defRPr/>
            </a:pPr>
            <a:fld id="{06B36200-1408-4A89-8B1E-054BED2578B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2E5F0F4-AEAF-4EBD-8018-C7198558BC00}" type="datetime1">
              <a:rPr lang="en-US"/>
              <a:pPr>
                <a:defRPr/>
              </a:pPr>
              <a:t>3/19/2020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6" name="Rectangle 6"/>
          <p:cNvSpPr>
            <a:spLocks noGrp="1" noChangeArrowheads="1"/>
          </p:cNvSpPr>
          <p:nvPr>
            <p:ph type="sldNum" sz="quarter" idx="12"/>
          </p:nvPr>
        </p:nvSpPr>
        <p:spPr>
          <a:ln/>
        </p:spPr>
        <p:txBody>
          <a:bodyPr/>
          <a:lstStyle>
            <a:lvl1pPr>
              <a:defRPr/>
            </a:lvl1pPr>
          </a:lstStyle>
          <a:p>
            <a:pPr>
              <a:defRPr/>
            </a:pPr>
            <a:fld id="{DD4380C2-77CE-48F6-A252-1B26EEAA6E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7571B43-FF53-40B3-8B55-F98F16741C2F}" type="datetime1">
              <a:rPr lang="en-US"/>
              <a:pPr>
                <a:defRPr/>
              </a:pPr>
              <a:t>3/19/2020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7" name="Rectangle 6"/>
          <p:cNvSpPr>
            <a:spLocks noGrp="1" noChangeArrowheads="1"/>
          </p:cNvSpPr>
          <p:nvPr>
            <p:ph type="sldNum" sz="quarter" idx="12"/>
          </p:nvPr>
        </p:nvSpPr>
        <p:spPr>
          <a:ln/>
        </p:spPr>
        <p:txBody>
          <a:bodyPr/>
          <a:lstStyle>
            <a:lvl1pPr>
              <a:defRPr/>
            </a:lvl1pPr>
          </a:lstStyle>
          <a:p>
            <a:pPr>
              <a:defRPr/>
            </a:pPr>
            <a:fld id="{9D1359DA-47A9-4526-99A6-4D70E0EF13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1EA4C180-307B-48B0-B0A1-A4A17529F919}" type="datetime1">
              <a:rPr lang="en-US"/>
              <a:pPr>
                <a:defRPr/>
              </a:pPr>
              <a:t>3/19/2020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9" name="Rectangle 6"/>
          <p:cNvSpPr>
            <a:spLocks noGrp="1" noChangeArrowheads="1"/>
          </p:cNvSpPr>
          <p:nvPr>
            <p:ph type="sldNum" sz="quarter" idx="12"/>
          </p:nvPr>
        </p:nvSpPr>
        <p:spPr>
          <a:ln/>
        </p:spPr>
        <p:txBody>
          <a:bodyPr/>
          <a:lstStyle>
            <a:lvl1pPr>
              <a:defRPr/>
            </a:lvl1pPr>
          </a:lstStyle>
          <a:p>
            <a:pPr>
              <a:defRPr/>
            </a:pPr>
            <a:fld id="{A8B4DC31-07B9-4BA6-9CB2-B06AD1DA2D8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2AF5BAA4-DE39-48C7-8EDD-CF979A76D585}" type="datetime1">
              <a:rPr lang="en-US"/>
              <a:pPr>
                <a:defRPr/>
              </a:pPr>
              <a:t>3/19/2020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5" name="Rectangle 6"/>
          <p:cNvSpPr>
            <a:spLocks noGrp="1" noChangeArrowheads="1"/>
          </p:cNvSpPr>
          <p:nvPr>
            <p:ph type="sldNum" sz="quarter" idx="12"/>
          </p:nvPr>
        </p:nvSpPr>
        <p:spPr>
          <a:ln/>
        </p:spPr>
        <p:txBody>
          <a:bodyPr/>
          <a:lstStyle>
            <a:lvl1pPr>
              <a:defRPr/>
            </a:lvl1pPr>
          </a:lstStyle>
          <a:p>
            <a:pPr>
              <a:defRPr/>
            </a:pPr>
            <a:fld id="{1403C964-ADAE-43A7-A093-AF9FC88B81E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4C6C6C5-0F86-4BA2-AD34-A987160F7F82}" type="datetime1">
              <a:rPr lang="en-US"/>
              <a:pPr>
                <a:defRPr/>
              </a:pPr>
              <a:t>3/19/2020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4" name="Rectangle 6"/>
          <p:cNvSpPr>
            <a:spLocks noGrp="1" noChangeArrowheads="1"/>
          </p:cNvSpPr>
          <p:nvPr>
            <p:ph type="sldNum" sz="quarter" idx="12"/>
          </p:nvPr>
        </p:nvSpPr>
        <p:spPr>
          <a:ln/>
        </p:spPr>
        <p:txBody>
          <a:bodyPr/>
          <a:lstStyle>
            <a:lvl1pPr>
              <a:defRPr/>
            </a:lvl1pPr>
          </a:lstStyle>
          <a:p>
            <a:pPr>
              <a:defRPr/>
            </a:pPr>
            <a:fld id="{788BD0E6-3310-4A46-AE83-031B7D0931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5318740-F30A-4898-BEC1-736084B686D4}" type="datetime1">
              <a:rPr lang="en-US"/>
              <a:pPr>
                <a:defRPr/>
              </a:pPr>
              <a:t>3/19/2020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7" name="Rectangle 6"/>
          <p:cNvSpPr>
            <a:spLocks noGrp="1" noChangeArrowheads="1"/>
          </p:cNvSpPr>
          <p:nvPr>
            <p:ph type="sldNum" sz="quarter" idx="12"/>
          </p:nvPr>
        </p:nvSpPr>
        <p:spPr>
          <a:ln/>
        </p:spPr>
        <p:txBody>
          <a:bodyPr/>
          <a:lstStyle>
            <a:lvl1pPr>
              <a:defRPr/>
            </a:lvl1pPr>
          </a:lstStyle>
          <a:p>
            <a:pPr>
              <a:defRPr/>
            </a:pPr>
            <a:fld id="{5C842697-87F5-48FF-8AAE-E2814E87C8A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113A52F-04F7-4A4C-9062-321CB7EC99DA}" type="datetime1">
              <a:rPr lang="en-US"/>
              <a:pPr>
                <a:defRPr/>
              </a:pPr>
              <a:t>3/19/2020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ACB/SQT_W10S2/1011</a:t>
            </a:r>
          </a:p>
        </p:txBody>
      </p:sp>
      <p:sp>
        <p:nvSpPr>
          <p:cNvPr id="7" name="Rectangle 6"/>
          <p:cNvSpPr>
            <a:spLocks noGrp="1" noChangeArrowheads="1"/>
          </p:cNvSpPr>
          <p:nvPr>
            <p:ph type="sldNum" sz="quarter" idx="12"/>
          </p:nvPr>
        </p:nvSpPr>
        <p:spPr>
          <a:ln/>
        </p:spPr>
        <p:txBody>
          <a:bodyPr/>
          <a:lstStyle>
            <a:lvl1pPr>
              <a:defRPr/>
            </a:lvl1pPr>
          </a:lstStyle>
          <a:p>
            <a:pPr>
              <a:defRPr/>
            </a:pPr>
            <a:fld id="{0804E02B-0AF8-4FF3-ADB0-501A5F6D66B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A91BBBB6-5C7B-43E8-96A1-94A1948D1D8C}" type="datetime1">
              <a:rPr lang="en-US"/>
              <a:pPr>
                <a:defRPr/>
              </a:pPr>
              <a:t>3/19/2020</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ACB/SQT_W10S2/1011</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8DC3C7F-4E43-44EE-96FC-6C2C6B9B7C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650" y="1628775"/>
            <a:ext cx="7772400" cy="1470025"/>
          </a:xfrm>
        </p:spPr>
        <p:txBody>
          <a:bodyPr/>
          <a:lstStyle/>
          <a:p>
            <a:pPr eaLnBrk="1" hangingPunct="1"/>
            <a:r>
              <a:rPr lang="en-US" sz="3600" b="1" dirty="0" smtClean="0"/>
              <a:t>Software Quality Assurance </a:t>
            </a:r>
            <a:br>
              <a:rPr lang="en-US" sz="3600" b="1" dirty="0" smtClean="0"/>
            </a:br>
            <a:r>
              <a:rPr lang="en-US" sz="3600" b="1" dirty="0" smtClean="0"/>
              <a:t/>
            </a:r>
            <a:br>
              <a:rPr lang="en-US" sz="3600" b="1" dirty="0" smtClean="0"/>
            </a:br>
            <a:r>
              <a:rPr lang="en-US" dirty="0" smtClean="0"/>
              <a:t> </a:t>
            </a:r>
            <a:r>
              <a:rPr lang="en-US" sz="2400" dirty="0" smtClean="0"/>
              <a:t>Week </a:t>
            </a:r>
            <a:r>
              <a:rPr lang="en-US" sz="2400" dirty="0" smtClean="0"/>
              <a:t>14</a:t>
            </a:r>
            <a:endParaRPr lang="en-US" sz="2400" dirty="0" smtClean="0"/>
          </a:p>
        </p:txBody>
      </p:sp>
      <p:sp>
        <p:nvSpPr>
          <p:cNvPr id="2051" name="Line 11"/>
          <p:cNvSpPr>
            <a:spLocks noChangeShapeType="1"/>
          </p:cNvSpPr>
          <p:nvPr/>
        </p:nvSpPr>
        <p:spPr bwMode="auto">
          <a:xfrm>
            <a:off x="0" y="5229225"/>
            <a:ext cx="9147175" cy="0"/>
          </a:xfrm>
          <a:prstGeom prst="line">
            <a:avLst/>
          </a:prstGeom>
          <a:noFill/>
          <a:ln w="57149" cmpd="tri">
            <a:solidFill>
              <a:schemeClr val="tx1"/>
            </a:solidFill>
            <a:round/>
            <a:headEnd type="none" w="sm" len="sm"/>
            <a:tailEnd type="none" w="sm" len="sm"/>
          </a:ln>
        </p:spPr>
        <p:txBody>
          <a:bodyPr wrap="none" anchor="ctr"/>
          <a:lstStyle/>
          <a:p>
            <a:endParaRPr lang="id-ID"/>
          </a:p>
        </p:txBody>
      </p:sp>
      <p:sp>
        <p:nvSpPr>
          <p:cNvPr id="2052" name="Rectangle 16"/>
          <p:cNvSpPr>
            <a:spLocks noChangeArrowheads="1"/>
          </p:cNvSpPr>
          <p:nvPr/>
        </p:nvSpPr>
        <p:spPr bwMode="auto">
          <a:xfrm>
            <a:off x="755650" y="3284538"/>
            <a:ext cx="7772400" cy="1470025"/>
          </a:xfrm>
          <a:prstGeom prst="rect">
            <a:avLst/>
          </a:prstGeom>
          <a:noFill/>
          <a:ln w="9525">
            <a:noFill/>
            <a:miter lim="800000"/>
            <a:headEnd/>
            <a:tailEnd/>
          </a:ln>
        </p:spPr>
        <p:txBody>
          <a:bodyPr anchor="ctr"/>
          <a:lstStyle/>
          <a:p>
            <a:pPr algn="ctr"/>
            <a:endParaRPr lang="id-ID" sz="3600">
              <a:solidFill>
                <a:schemeClr val="tx2"/>
              </a:solidFill>
            </a:endParaRPr>
          </a:p>
        </p:txBody>
      </p:sp>
      <p:sp>
        <p:nvSpPr>
          <p:cNvPr id="2053" name="Rectangle 13"/>
          <p:cNvSpPr>
            <a:spLocks noChangeArrowheads="1"/>
          </p:cNvSpPr>
          <p:nvPr/>
        </p:nvSpPr>
        <p:spPr bwMode="auto">
          <a:xfrm>
            <a:off x="1558925" y="5492750"/>
            <a:ext cx="3384550" cy="1104900"/>
          </a:xfrm>
          <a:prstGeom prst="rect">
            <a:avLst/>
          </a:prstGeom>
          <a:noFill/>
          <a:ln w="9525">
            <a:noFill/>
            <a:miter lim="800000"/>
            <a:headEnd/>
            <a:tailEnd/>
          </a:ln>
        </p:spPr>
        <p:txBody>
          <a:bodyPr lIns="62257" tIns="25814" rIns="62257" bIns="25814">
            <a:spAutoFit/>
          </a:bodyPr>
          <a:lstStyle/>
          <a:p>
            <a:pPr defTabSz="760413" eaLnBrk="0" hangingPunct="0">
              <a:lnSpc>
                <a:spcPct val="90000"/>
              </a:lnSpc>
            </a:pPr>
            <a:r>
              <a:rPr lang="en-GB" sz="2000" b="1">
                <a:latin typeface="Franklin Gothic Medium" pitchFamily="34" charset="0"/>
              </a:rPr>
              <a:t>Institut Teknologi Del</a:t>
            </a:r>
            <a:r>
              <a:rPr lang="en-US" sz="2000" b="1">
                <a:latin typeface="Times New Roman" pitchFamily="18" charset="0"/>
              </a:rPr>
              <a:t> </a:t>
            </a:r>
            <a:br>
              <a:rPr lang="en-US" sz="2000" b="1">
                <a:latin typeface="Times New Roman" pitchFamily="18" charset="0"/>
              </a:rPr>
            </a:br>
            <a:r>
              <a:rPr lang="en-US" sz="1400">
                <a:latin typeface="Palatino Linotype" pitchFamily="18" charset="0"/>
              </a:rPr>
              <a:t>Jl. Sisingamangaraja</a:t>
            </a:r>
            <a:br>
              <a:rPr lang="en-US" sz="1400">
                <a:latin typeface="Palatino Linotype" pitchFamily="18" charset="0"/>
              </a:rPr>
            </a:br>
            <a:r>
              <a:rPr lang="en-US" sz="1400">
                <a:latin typeface="Palatino Linotype" pitchFamily="18" charset="0"/>
              </a:rPr>
              <a:t>Sitoluama, Laguboti 22381</a:t>
            </a:r>
          </a:p>
          <a:p>
            <a:pPr defTabSz="760413" eaLnBrk="0" hangingPunct="0">
              <a:lnSpc>
                <a:spcPct val="90000"/>
              </a:lnSpc>
            </a:pPr>
            <a:r>
              <a:rPr lang="en-US" sz="1400">
                <a:latin typeface="Palatino Linotype" pitchFamily="18" charset="0"/>
              </a:rPr>
              <a:t>Toba – SUMUT</a:t>
            </a:r>
            <a:br>
              <a:rPr lang="en-US" sz="1400">
                <a:latin typeface="Palatino Linotype" pitchFamily="18" charset="0"/>
              </a:rPr>
            </a:br>
            <a:r>
              <a:rPr lang="en-US" sz="1400">
                <a:latin typeface="Palatino Linotype" pitchFamily="18" charset="0"/>
              </a:rPr>
              <a:t>http://www.del.ac.id</a:t>
            </a:r>
          </a:p>
        </p:txBody>
      </p:sp>
      <p:pic>
        <p:nvPicPr>
          <p:cNvPr id="2054" name="Picture 3"/>
          <p:cNvPicPr>
            <a:picLocks noChangeAspect="1" noChangeArrowheads="1"/>
          </p:cNvPicPr>
          <p:nvPr/>
        </p:nvPicPr>
        <p:blipFill>
          <a:blip r:embed="rId2"/>
          <a:srcRect/>
          <a:stretch>
            <a:fillRect/>
          </a:stretch>
        </p:blipFill>
        <p:spPr bwMode="auto">
          <a:xfrm>
            <a:off x="206375" y="5495925"/>
            <a:ext cx="1052513" cy="1019175"/>
          </a:xfrm>
          <a:prstGeom prst="rect">
            <a:avLst/>
          </a:prstGeom>
          <a:noFill/>
          <a:ln w="9525">
            <a:noFill/>
            <a:miter lim="800000"/>
            <a:headEnd/>
            <a:tailEnd/>
          </a:ln>
        </p:spPr>
      </p:pic>
      <p:sp>
        <p:nvSpPr>
          <p:cNvPr id="10" name="Rectangle 12"/>
          <p:cNvSpPr>
            <a:spLocks noChangeArrowheads="1"/>
          </p:cNvSpPr>
          <p:nvPr/>
        </p:nvSpPr>
        <p:spPr bwMode="auto">
          <a:xfrm>
            <a:off x="4841875" y="5495925"/>
            <a:ext cx="3906838" cy="1022350"/>
          </a:xfrm>
          <a:prstGeom prst="rect">
            <a:avLst/>
          </a:prstGeom>
          <a:noFill/>
          <a:ln w="9525">
            <a:noFill/>
            <a:miter lim="800000"/>
            <a:headEnd/>
            <a:tailEnd/>
          </a:ln>
        </p:spPr>
        <p:txBody>
          <a:bodyPr lIns="92075" tIns="46038" rIns="92075" bIns="46038" anchor="ctr"/>
          <a:lstStyle/>
          <a:p>
            <a:pPr algn="ctr" defTabSz="901700" eaLnBrk="0" hangingPunct="0">
              <a:defRPr/>
            </a:pPr>
            <a:r>
              <a:rPr lang="en-US" dirty="0">
                <a:solidFill>
                  <a:schemeClr val="tx2"/>
                </a:solidFill>
                <a:latin typeface="Times New Roman" pitchFamily="18" charset="0"/>
              </a:rPr>
              <a:t>Lecturer : </a:t>
            </a:r>
            <a:r>
              <a:rPr lang="id-ID" dirty="0" smtClean="0">
                <a:solidFill>
                  <a:schemeClr val="tx2"/>
                </a:solidFill>
                <a:latin typeface="Times New Roman" pitchFamily="18" charset="0"/>
              </a:rPr>
              <a:t>AMS</a:t>
            </a:r>
            <a:endParaRPr lang="en-US" dirty="0">
              <a:solidFill>
                <a:schemeClr val="tx2"/>
              </a:solidFill>
              <a:latin typeface="Times New Roman" pitchFamily="18" charset="0"/>
            </a:endParaRPr>
          </a:p>
          <a:p>
            <a:pPr marL="285750" indent="-285750" algn="ctr" defTabSz="901700" eaLnBrk="0" hangingPunct="0">
              <a:buFontTx/>
              <a:buChar char="-"/>
              <a:defRPr/>
            </a:pPr>
            <a:r>
              <a:rPr lang="en-US" dirty="0" smtClean="0">
                <a:solidFill>
                  <a:schemeClr val="tx2"/>
                </a:solidFill>
                <a:latin typeface="Times New Roman" pitchFamily="18" charset="0"/>
              </a:rPr>
              <a:t>PKPL </a:t>
            </a:r>
            <a:r>
              <a:rPr lang="en-US" dirty="0">
                <a:solidFill>
                  <a:schemeClr val="tx2"/>
                </a:solidFill>
                <a:latin typeface="Times New Roman" pitchFamily="18" charset="0"/>
              </a:rPr>
              <a:t>–</a:t>
            </a:r>
          </a:p>
          <a:p>
            <a:pPr algn="ctr" defTabSz="901700" eaLnBrk="0" hangingPunct="0">
              <a:defRPr/>
            </a:pPr>
            <a:r>
              <a:rPr lang="en-US" smtClean="0">
                <a:solidFill>
                  <a:schemeClr val="tx2"/>
                </a:solidFill>
                <a:latin typeface="Times New Roman" pitchFamily="18" charset="0"/>
              </a:rPr>
              <a:t>2020</a:t>
            </a:r>
            <a:endParaRPr lang="en-US" dirty="0">
              <a:solidFill>
                <a:schemeClr val="tx2"/>
              </a:solidFill>
              <a:latin typeface="Times New Roman" pitchFamily="18" charset="0"/>
            </a:endParaRPr>
          </a:p>
          <a:p>
            <a:pPr algn="ctr" defTabSz="901700" eaLnBrk="0" hangingPunct="0">
              <a:defRPr/>
            </a:pPr>
            <a:endParaRPr lang="en-US" i="1" dirty="0">
              <a:solidFill>
                <a:schemeClr val="tx2"/>
              </a:solidFill>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00063" y="500063"/>
            <a:ext cx="8229600" cy="1143000"/>
          </a:xfrm>
        </p:spPr>
        <p:txBody>
          <a:bodyPr/>
          <a:lstStyle/>
          <a:p>
            <a:r>
              <a:rPr lang="en-US" sz="3000" smtClean="0"/>
              <a:t>3. </a:t>
            </a:r>
            <a:r>
              <a:rPr lang="en-US" sz="3000" b="1" smtClean="0"/>
              <a:t>Reviews software engineering activities to verify compliance with the defined software process </a:t>
            </a:r>
            <a:r>
              <a:rPr lang="en-US" sz="3000" smtClean="0"/>
              <a:t/>
            </a:r>
            <a:br>
              <a:rPr lang="en-US" sz="3000" smtClean="0"/>
            </a:br>
            <a:r>
              <a:rPr lang="en-US" sz="3000" smtClean="0"/>
              <a:t> </a:t>
            </a:r>
          </a:p>
        </p:txBody>
      </p:sp>
      <p:sp>
        <p:nvSpPr>
          <p:cNvPr id="11267" name="Content Placeholder 2"/>
          <p:cNvSpPr>
            <a:spLocks noGrp="1"/>
          </p:cNvSpPr>
          <p:nvPr>
            <p:ph idx="1"/>
          </p:nvPr>
        </p:nvSpPr>
        <p:spPr>
          <a:xfrm>
            <a:off x="457200" y="2000250"/>
            <a:ext cx="8229600" cy="4125913"/>
          </a:xfrm>
        </p:spPr>
        <p:txBody>
          <a:bodyPr/>
          <a:lstStyle/>
          <a:p>
            <a:r>
              <a:rPr lang="en-US" smtClean="0"/>
              <a:t>identifies, documents, and tracks deviations from the process and verifies that corrections have been made.</a:t>
            </a:r>
          </a:p>
          <a:p>
            <a:endParaRPr lang="en-US" smtClean="0"/>
          </a:p>
        </p:txBody>
      </p:sp>
      <p:sp>
        <p:nvSpPr>
          <p:cNvPr id="11268" name="Date Placeholder 3"/>
          <p:cNvSpPr>
            <a:spLocks noGrp="1"/>
          </p:cNvSpPr>
          <p:nvPr>
            <p:ph type="dt" sz="quarter" idx="10"/>
          </p:nvPr>
        </p:nvSpPr>
        <p:spPr>
          <a:noFill/>
        </p:spPr>
        <p:txBody>
          <a:bodyPr/>
          <a:lstStyle/>
          <a:p>
            <a:fld id="{A2FBA0FE-B596-4ECB-A3EB-776B476E7BB1}" type="datetime1">
              <a:rPr lang="en-US" smtClean="0"/>
              <a:pPr/>
              <a:t>3/19/2020</a:t>
            </a:fld>
            <a:endParaRPr lang="en-US" smtClean="0"/>
          </a:p>
        </p:txBody>
      </p:sp>
      <p:sp>
        <p:nvSpPr>
          <p:cNvPr id="11269" name="Slide Number Placeholder 5"/>
          <p:cNvSpPr>
            <a:spLocks noGrp="1"/>
          </p:cNvSpPr>
          <p:nvPr>
            <p:ph type="sldNum" sz="quarter" idx="12"/>
          </p:nvPr>
        </p:nvSpPr>
        <p:spPr>
          <a:noFill/>
        </p:spPr>
        <p:txBody>
          <a:bodyPr/>
          <a:lstStyle/>
          <a:p>
            <a:fld id="{9A4A0E66-0B63-442B-839D-7E2E8226521A}" type="slidenum">
              <a:rPr lang="en-US" smtClean="0"/>
              <a:pPr/>
              <a:t>10</a:t>
            </a:fld>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00063" y="428625"/>
            <a:ext cx="8229600" cy="1143000"/>
          </a:xfrm>
        </p:spPr>
        <p:txBody>
          <a:bodyPr/>
          <a:lstStyle/>
          <a:p>
            <a:r>
              <a:rPr lang="en-US" sz="2800" b="1" smtClean="0"/>
              <a:t>4. Audits designated software work products to verify compliance with those defined as part of the software process.</a:t>
            </a:r>
            <a:br>
              <a:rPr lang="en-US" sz="2800" b="1" smtClean="0"/>
            </a:br>
            <a:endParaRPr lang="en-US" sz="2800" b="1" smtClean="0"/>
          </a:p>
        </p:txBody>
      </p:sp>
      <p:sp>
        <p:nvSpPr>
          <p:cNvPr id="12291" name="Content Placeholder 2"/>
          <p:cNvSpPr>
            <a:spLocks noGrp="1"/>
          </p:cNvSpPr>
          <p:nvPr>
            <p:ph idx="1"/>
          </p:nvPr>
        </p:nvSpPr>
        <p:spPr>
          <a:xfrm>
            <a:off x="457200" y="2000250"/>
            <a:ext cx="8229600" cy="4125913"/>
          </a:xfrm>
        </p:spPr>
        <p:txBody>
          <a:bodyPr/>
          <a:lstStyle/>
          <a:p>
            <a:r>
              <a:rPr lang="en-US" sz="2800" smtClean="0"/>
              <a:t>reviews selected work products</a:t>
            </a:r>
          </a:p>
          <a:p>
            <a:r>
              <a:rPr lang="en-US" sz="2800" smtClean="0"/>
              <a:t>identifies, documents, and tracks deviations</a:t>
            </a:r>
          </a:p>
          <a:p>
            <a:r>
              <a:rPr lang="en-US" sz="2800" smtClean="0"/>
              <a:t>verifies that corrections have been made;</a:t>
            </a:r>
          </a:p>
          <a:p>
            <a:r>
              <a:rPr lang="en-US" sz="2800" smtClean="0"/>
              <a:t>periodically reports the results of its work to the project manager.</a:t>
            </a:r>
          </a:p>
          <a:p>
            <a:endParaRPr lang="en-US" smtClean="0"/>
          </a:p>
        </p:txBody>
      </p:sp>
      <p:sp>
        <p:nvSpPr>
          <p:cNvPr id="12292" name="Date Placeholder 3"/>
          <p:cNvSpPr>
            <a:spLocks noGrp="1"/>
          </p:cNvSpPr>
          <p:nvPr>
            <p:ph type="dt" sz="quarter" idx="10"/>
          </p:nvPr>
        </p:nvSpPr>
        <p:spPr>
          <a:noFill/>
        </p:spPr>
        <p:txBody>
          <a:bodyPr/>
          <a:lstStyle/>
          <a:p>
            <a:fld id="{0B1E1B1C-72B7-4ABC-8334-C81521F1ACAB}" type="datetime1">
              <a:rPr lang="en-US" smtClean="0"/>
              <a:pPr/>
              <a:t>3/19/2020</a:t>
            </a:fld>
            <a:endParaRPr lang="en-US" smtClean="0"/>
          </a:p>
        </p:txBody>
      </p:sp>
      <p:sp>
        <p:nvSpPr>
          <p:cNvPr id="12293" name="Slide Number Placeholder 5"/>
          <p:cNvSpPr>
            <a:spLocks noGrp="1"/>
          </p:cNvSpPr>
          <p:nvPr>
            <p:ph type="sldNum" sz="quarter" idx="12"/>
          </p:nvPr>
        </p:nvSpPr>
        <p:spPr>
          <a:noFill/>
        </p:spPr>
        <p:txBody>
          <a:bodyPr/>
          <a:lstStyle/>
          <a:p>
            <a:fld id="{EF286523-EF30-48A4-AD30-6C39E5C0247A}" type="slidenum">
              <a:rPr lang="en-US" smtClean="0"/>
              <a:pPr/>
              <a:t>11</a:t>
            </a:fld>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1930400"/>
          </a:xfrm>
        </p:spPr>
        <p:txBody>
          <a:bodyPr/>
          <a:lstStyle/>
          <a:p>
            <a:r>
              <a:rPr lang="en-US" sz="2400" b="1" smtClean="0"/>
              <a:t>5. </a:t>
            </a:r>
            <a:r>
              <a:rPr lang="en-US" sz="3200" b="1" smtClean="0"/>
              <a:t>Ensures that deviations in software work and work products are documented and handled according to a documented procedure</a:t>
            </a:r>
            <a:r>
              <a:rPr lang="en-US" sz="2400" b="1" smtClean="0"/>
              <a:t/>
            </a:r>
            <a:br>
              <a:rPr lang="en-US" sz="2400" b="1" smtClean="0"/>
            </a:br>
            <a:endParaRPr lang="en-US" sz="2400" b="1" smtClean="0"/>
          </a:p>
        </p:txBody>
      </p:sp>
      <p:sp>
        <p:nvSpPr>
          <p:cNvPr id="13315" name="Content Placeholder 2"/>
          <p:cNvSpPr>
            <a:spLocks noGrp="1"/>
          </p:cNvSpPr>
          <p:nvPr>
            <p:ph idx="1"/>
          </p:nvPr>
        </p:nvSpPr>
        <p:spPr>
          <a:xfrm>
            <a:off x="395288" y="2311400"/>
            <a:ext cx="8229600" cy="2125663"/>
          </a:xfrm>
        </p:spPr>
        <p:txBody>
          <a:bodyPr/>
          <a:lstStyle/>
          <a:p>
            <a:r>
              <a:rPr lang="en-US" sz="2800" smtClean="0"/>
              <a:t>Deviations may be encountered in the project plan, process description, applicable standards, or technical work products</a:t>
            </a:r>
          </a:p>
          <a:p>
            <a:endParaRPr lang="en-US" smtClean="0"/>
          </a:p>
        </p:txBody>
      </p:sp>
      <p:sp>
        <p:nvSpPr>
          <p:cNvPr id="13316" name="Date Placeholder 3"/>
          <p:cNvSpPr>
            <a:spLocks noGrp="1"/>
          </p:cNvSpPr>
          <p:nvPr>
            <p:ph type="dt" sz="quarter" idx="10"/>
          </p:nvPr>
        </p:nvSpPr>
        <p:spPr>
          <a:noFill/>
        </p:spPr>
        <p:txBody>
          <a:bodyPr/>
          <a:lstStyle/>
          <a:p>
            <a:fld id="{9CC5757A-667C-4353-A396-27CC93F1FB47}" type="datetime1">
              <a:rPr lang="en-US" smtClean="0"/>
              <a:pPr/>
              <a:t>3/19/2020</a:t>
            </a:fld>
            <a:endParaRPr lang="en-US" smtClean="0"/>
          </a:p>
        </p:txBody>
      </p:sp>
      <p:sp>
        <p:nvSpPr>
          <p:cNvPr id="13317" name="Slide Number Placeholder 5"/>
          <p:cNvSpPr>
            <a:spLocks noGrp="1"/>
          </p:cNvSpPr>
          <p:nvPr>
            <p:ph type="sldNum" sz="quarter" idx="12"/>
          </p:nvPr>
        </p:nvSpPr>
        <p:spPr>
          <a:noFill/>
        </p:spPr>
        <p:txBody>
          <a:bodyPr/>
          <a:lstStyle/>
          <a:p>
            <a:fld id="{ACC14354-7CB5-4E17-94BB-6224D0D1B86D}" type="slidenum">
              <a:rPr lang="en-US" smtClean="0"/>
              <a:pPr/>
              <a:t>12</a:t>
            </a:fld>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2800" b="1" smtClean="0"/>
              <a:t>6. Records any noncompliance and reports to senior management</a:t>
            </a:r>
            <a:br>
              <a:rPr lang="en-US" sz="2800" b="1" smtClean="0"/>
            </a:br>
            <a:endParaRPr lang="en-US" sz="2800" b="1" smtClean="0"/>
          </a:p>
        </p:txBody>
      </p:sp>
      <p:sp>
        <p:nvSpPr>
          <p:cNvPr id="14339" name="Content Placeholder 2"/>
          <p:cNvSpPr>
            <a:spLocks noGrp="1"/>
          </p:cNvSpPr>
          <p:nvPr>
            <p:ph idx="1"/>
          </p:nvPr>
        </p:nvSpPr>
        <p:spPr/>
        <p:txBody>
          <a:bodyPr/>
          <a:lstStyle/>
          <a:p>
            <a:r>
              <a:rPr lang="en-US" sz="2800" smtClean="0"/>
              <a:t>Noncompliance items are tracked until they are resolved</a:t>
            </a:r>
          </a:p>
          <a:p>
            <a:r>
              <a:rPr lang="en-US" sz="2800" smtClean="0"/>
              <a:t>Report the overall result of SQA activities</a:t>
            </a:r>
          </a:p>
          <a:p>
            <a:endParaRPr lang="en-US" smtClean="0"/>
          </a:p>
        </p:txBody>
      </p:sp>
      <p:sp>
        <p:nvSpPr>
          <p:cNvPr id="14340" name="Date Placeholder 3"/>
          <p:cNvSpPr>
            <a:spLocks noGrp="1"/>
          </p:cNvSpPr>
          <p:nvPr>
            <p:ph type="dt" sz="quarter" idx="10"/>
          </p:nvPr>
        </p:nvSpPr>
        <p:spPr>
          <a:noFill/>
        </p:spPr>
        <p:txBody>
          <a:bodyPr/>
          <a:lstStyle/>
          <a:p>
            <a:fld id="{43FF2891-F2C1-4046-816E-DEC70F5FE2F0}" type="datetime1">
              <a:rPr lang="en-US" smtClean="0"/>
              <a:pPr/>
              <a:t>3/19/2020</a:t>
            </a:fld>
            <a:endParaRPr lang="en-US" smtClean="0"/>
          </a:p>
        </p:txBody>
      </p:sp>
      <p:sp>
        <p:nvSpPr>
          <p:cNvPr id="14341" name="Slide Number Placeholder 5"/>
          <p:cNvSpPr>
            <a:spLocks noGrp="1"/>
          </p:cNvSpPr>
          <p:nvPr>
            <p:ph type="sldNum" sz="quarter" idx="12"/>
          </p:nvPr>
        </p:nvSpPr>
        <p:spPr>
          <a:noFill/>
        </p:spPr>
        <p:txBody>
          <a:bodyPr/>
          <a:lstStyle/>
          <a:p>
            <a:fld id="{32A6BD47-27B9-463D-982B-4F1A5C2EA8D9}" type="slidenum">
              <a:rPr lang="en-US" smtClean="0"/>
              <a:pPr/>
              <a:t>13</a:t>
            </a:fld>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Formal Technical Review (FTR)</a:t>
            </a:r>
          </a:p>
        </p:txBody>
      </p:sp>
      <p:sp>
        <p:nvSpPr>
          <p:cNvPr id="15363" name="Content Placeholder 2"/>
          <p:cNvSpPr>
            <a:spLocks noGrp="1"/>
          </p:cNvSpPr>
          <p:nvPr>
            <p:ph idx="1"/>
          </p:nvPr>
        </p:nvSpPr>
        <p:spPr/>
        <p:txBody>
          <a:bodyPr/>
          <a:lstStyle/>
          <a:p>
            <a:pPr>
              <a:lnSpc>
                <a:spcPct val="80000"/>
              </a:lnSpc>
            </a:pPr>
            <a:r>
              <a:rPr lang="en-US" smtClean="0"/>
              <a:t>In this course, we focus on the </a:t>
            </a:r>
            <a:r>
              <a:rPr lang="en-US" i="1" smtClean="0"/>
              <a:t>formal technical review  (FTR) </a:t>
            </a:r>
            <a:r>
              <a:rPr lang="en-US" smtClean="0"/>
              <a:t>to perform software reviews</a:t>
            </a:r>
            <a:r>
              <a:rPr lang="en-US" i="1" smtClean="0"/>
              <a:t>,</a:t>
            </a:r>
            <a:r>
              <a:rPr lang="en-US" smtClean="0"/>
              <a:t> which is also known as </a:t>
            </a:r>
            <a:r>
              <a:rPr lang="en-US" i="1" u="sng" smtClean="0"/>
              <a:t>walkthrough</a:t>
            </a:r>
            <a:r>
              <a:rPr lang="en-US" smtClean="0"/>
              <a:t> or </a:t>
            </a:r>
            <a:r>
              <a:rPr lang="en-US" i="1" u="sng" smtClean="0"/>
              <a:t>inspections</a:t>
            </a:r>
          </a:p>
          <a:p>
            <a:pPr>
              <a:lnSpc>
                <a:spcPct val="80000"/>
              </a:lnSpc>
            </a:pPr>
            <a:r>
              <a:rPr lang="en-US" smtClean="0"/>
              <a:t>Aim:</a:t>
            </a:r>
          </a:p>
          <a:p>
            <a:pPr lvl="1">
              <a:lnSpc>
                <a:spcPct val="80000"/>
              </a:lnSpc>
            </a:pPr>
            <a:r>
              <a:rPr lang="en-US" smtClean="0"/>
              <a:t>Find errors during the process so that they don’t become defects after the release of the software </a:t>
            </a:r>
          </a:p>
          <a:p>
            <a:pPr>
              <a:lnSpc>
                <a:spcPct val="80000"/>
              </a:lnSpc>
            </a:pPr>
            <a:endParaRPr lang="en-US" smtClean="0"/>
          </a:p>
          <a:p>
            <a:endParaRPr lang="en-US" smtClean="0"/>
          </a:p>
        </p:txBody>
      </p:sp>
      <p:sp>
        <p:nvSpPr>
          <p:cNvPr id="15364" name="Date Placeholder 3"/>
          <p:cNvSpPr>
            <a:spLocks noGrp="1"/>
          </p:cNvSpPr>
          <p:nvPr>
            <p:ph type="dt" sz="quarter" idx="10"/>
          </p:nvPr>
        </p:nvSpPr>
        <p:spPr>
          <a:noFill/>
        </p:spPr>
        <p:txBody>
          <a:bodyPr/>
          <a:lstStyle/>
          <a:p>
            <a:r>
              <a:rPr lang="en-US" smtClean="0"/>
              <a:t>ACB</a:t>
            </a:r>
          </a:p>
        </p:txBody>
      </p:sp>
      <p:sp>
        <p:nvSpPr>
          <p:cNvPr id="15365" name="Footer Placeholder 4"/>
          <p:cNvSpPr>
            <a:spLocks noGrp="1"/>
          </p:cNvSpPr>
          <p:nvPr>
            <p:ph type="ftr" sz="quarter" idx="11"/>
          </p:nvPr>
        </p:nvSpPr>
        <p:spPr>
          <a:noFill/>
        </p:spPr>
        <p:txBody>
          <a:bodyPr/>
          <a:lstStyle/>
          <a:p>
            <a:r>
              <a:rPr lang="en-US" smtClean="0"/>
              <a:t>SQA: Software Reviews and FTR</a:t>
            </a:r>
          </a:p>
        </p:txBody>
      </p:sp>
      <p:sp>
        <p:nvSpPr>
          <p:cNvPr id="15366" name="Slide Number Placeholder 5"/>
          <p:cNvSpPr>
            <a:spLocks noGrp="1"/>
          </p:cNvSpPr>
          <p:nvPr>
            <p:ph type="sldNum" sz="quarter" idx="12"/>
          </p:nvPr>
        </p:nvSpPr>
        <p:spPr>
          <a:noFill/>
        </p:spPr>
        <p:txBody>
          <a:bodyPr/>
          <a:lstStyle/>
          <a:p>
            <a:fld id="{97882035-E85B-4E57-8B51-EE898ED5FA02}" type="slidenum">
              <a:rPr lang="en-US" smtClean="0"/>
              <a:pPr/>
              <a:t>14</a:t>
            </a:fld>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smtClean="0"/>
              <a:t>ACB</a:t>
            </a:r>
            <a:endParaRPr lang="en-US" altLang="en-US" smtClean="0"/>
          </a:p>
        </p:txBody>
      </p:sp>
      <p:sp>
        <p:nvSpPr>
          <p:cNvPr id="16387" name="Footer Placeholder 4"/>
          <p:cNvSpPr>
            <a:spLocks noGrp="1"/>
          </p:cNvSpPr>
          <p:nvPr>
            <p:ph type="ftr" sz="quarter" idx="11"/>
          </p:nvPr>
        </p:nvSpPr>
        <p:spPr>
          <a:noFill/>
        </p:spPr>
        <p:txBody>
          <a:bodyPr/>
          <a:lstStyle/>
          <a:p>
            <a:r>
              <a:rPr lang="en-US" altLang="en-US" smtClean="0"/>
              <a:t>SQA: Software Reviews and FTR</a:t>
            </a:r>
          </a:p>
        </p:txBody>
      </p:sp>
      <p:sp>
        <p:nvSpPr>
          <p:cNvPr id="16388" name="Slide Number Placeholder 5"/>
          <p:cNvSpPr>
            <a:spLocks noGrp="1"/>
          </p:cNvSpPr>
          <p:nvPr>
            <p:ph type="sldNum" sz="quarter" idx="12"/>
          </p:nvPr>
        </p:nvSpPr>
        <p:spPr>
          <a:noFill/>
        </p:spPr>
        <p:txBody>
          <a:bodyPr/>
          <a:lstStyle/>
          <a:p>
            <a:fld id="{00E3A97A-4D6D-490F-9BD0-46E225D0A6F9}" type="slidenum">
              <a:rPr lang="en-US" altLang="en-US" smtClean="0"/>
              <a:pPr/>
              <a:t>15</a:t>
            </a:fld>
            <a:endParaRPr lang="en-US" altLang="en-US" smtClean="0"/>
          </a:p>
        </p:txBody>
      </p:sp>
      <p:sp>
        <p:nvSpPr>
          <p:cNvPr id="16389" name="Rectangle 2"/>
          <p:cNvSpPr>
            <a:spLocks noGrp="1" noChangeArrowheads="1"/>
          </p:cNvSpPr>
          <p:nvPr>
            <p:ph type="title"/>
          </p:nvPr>
        </p:nvSpPr>
        <p:spPr/>
        <p:txBody>
          <a:bodyPr/>
          <a:lstStyle/>
          <a:p>
            <a:r>
              <a:rPr lang="en-US" smtClean="0"/>
              <a:t>Formal technical reviews</a:t>
            </a:r>
          </a:p>
        </p:txBody>
      </p:sp>
      <p:sp>
        <p:nvSpPr>
          <p:cNvPr id="16390" name="Rectangle 3"/>
          <p:cNvSpPr>
            <a:spLocks noGrp="1" noChangeArrowheads="1"/>
          </p:cNvSpPr>
          <p:nvPr>
            <p:ph type="body" idx="1"/>
          </p:nvPr>
        </p:nvSpPr>
        <p:spPr/>
        <p:txBody>
          <a:bodyPr/>
          <a:lstStyle/>
          <a:p>
            <a:pPr>
              <a:lnSpc>
                <a:spcPct val="90000"/>
              </a:lnSpc>
            </a:pPr>
            <a:r>
              <a:rPr lang="en-US" sz="2600" smtClean="0"/>
              <a:t>is a software quality assurance activity performed by software engineers (and others).</a:t>
            </a:r>
          </a:p>
          <a:p>
            <a:pPr>
              <a:lnSpc>
                <a:spcPct val="90000"/>
              </a:lnSpc>
            </a:pPr>
            <a:r>
              <a:rPr lang="en-US" sz="2600" smtClean="0"/>
              <a:t>The objectives of the FTR are</a:t>
            </a:r>
          </a:p>
          <a:p>
            <a:pPr lvl="1">
              <a:lnSpc>
                <a:spcPct val="90000"/>
              </a:lnSpc>
            </a:pPr>
            <a:r>
              <a:rPr lang="en-US" sz="2200" smtClean="0"/>
              <a:t>to uncover errors in function, logic, or implementation for any representation of the software;</a:t>
            </a:r>
          </a:p>
          <a:p>
            <a:pPr lvl="1">
              <a:lnSpc>
                <a:spcPct val="90000"/>
              </a:lnSpc>
            </a:pPr>
            <a:r>
              <a:rPr lang="en-US" sz="2200" smtClean="0"/>
              <a:t>to verify that the software under review meets its requirements;</a:t>
            </a:r>
          </a:p>
          <a:p>
            <a:pPr lvl="1">
              <a:lnSpc>
                <a:spcPct val="90000"/>
              </a:lnSpc>
            </a:pPr>
            <a:r>
              <a:rPr lang="en-US" sz="2200" smtClean="0"/>
              <a:t>to ensure that the software has been represented according to predefined standards;</a:t>
            </a:r>
          </a:p>
          <a:p>
            <a:pPr lvl="1">
              <a:lnSpc>
                <a:spcPct val="90000"/>
              </a:lnSpc>
            </a:pPr>
            <a:r>
              <a:rPr lang="en-US" sz="2200" smtClean="0"/>
              <a:t>to achieve software that is developed in a uniform manner;</a:t>
            </a:r>
          </a:p>
          <a:p>
            <a:pPr lvl="1">
              <a:lnSpc>
                <a:spcPct val="90000"/>
              </a:lnSpc>
            </a:pPr>
            <a:r>
              <a:rPr lang="en-US" sz="2200" smtClean="0"/>
              <a:t>to make projects more manageable.</a:t>
            </a:r>
          </a:p>
          <a:p>
            <a:pPr lvl="1">
              <a:lnSpc>
                <a:spcPct val="90000"/>
              </a:lnSpc>
            </a:pPr>
            <a:endParaRPr lang="en-US" sz="2200" smtClean="0"/>
          </a:p>
          <a:p>
            <a:pPr lvl="1">
              <a:lnSpc>
                <a:spcPct val="90000"/>
              </a:lnSpc>
            </a:pPr>
            <a:endParaRPr lang="en-US" sz="2200" smtClean="0"/>
          </a:p>
          <a:p>
            <a:pPr lvl="1">
              <a:lnSpc>
                <a:spcPct val="90000"/>
              </a:lnSpc>
            </a:pPr>
            <a:endParaRPr lang="en-US" sz="2200" smtClean="0"/>
          </a:p>
          <a:p>
            <a:pPr lvl="1">
              <a:lnSpc>
                <a:spcPct val="90000"/>
              </a:lnSpc>
            </a:pPr>
            <a:endParaRPr lang="en-US" sz="2200" smtClean="0"/>
          </a:p>
          <a:p>
            <a:pPr lvl="1">
              <a:lnSpc>
                <a:spcPct val="90000"/>
              </a:lnSpc>
            </a:pPr>
            <a:endParaRPr lang="en-US" sz="2200" smtClean="0"/>
          </a:p>
          <a:p>
            <a:pPr>
              <a:lnSpc>
                <a:spcPct val="90000"/>
              </a:lnSpc>
            </a:pPr>
            <a:endParaRPr lang="en-US" sz="26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r>
              <a:rPr lang="en-US" smtClean="0"/>
              <a:t>ACB</a:t>
            </a:r>
            <a:endParaRPr lang="en-US" altLang="en-US" smtClean="0"/>
          </a:p>
        </p:txBody>
      </p:sp>
      <p:sp>
        <p:nvSpPr>
          <p:cNvPr id="17411" name="Footer Placeholder 4"/>
          <p:cNvSpPr>
            <a:spLocks noGrp="1"/>
          </p:cNvSpPr>
          <p:nvPr>
            <p:ph type="ftr" sz="quarter" idx="11"/>
          </p:nvPr>
        </p:nvSpPr>
        <p:spPr>
          <a:noFill/>
        </p:spPr>
        <p:txBody>
          <a:bodyPr/>
          <a:lstStyle/>
          <a:p>
            <a:r>
              <a:rPr lang="en-US" altLang="en-US" smtClean="0"/>
              <a:t>SQA: Software Reviews and FTR</a:t>
            </a:r>
          </a:p>
        </p:txBody>
      </p:sp>
      <p:sp>
        <p:nvSpPr>
          <p:cNvPr id="17412" name="Slide Number Placeholder 5"/>
          <p:cNvSpPr>
            <a:spLocks noGrp="1"/>
          </p:cNvSpPr>
          <p:nvPr>
            <p:ph type="sldNum" sz="quarter" idx="12"/>
          </p:nvPr>
        </p:nvSpPr>
        <p:spPr>
          <a:noFill/>
        </p:spPr>
        <p:txBody>
          <a:bodyPr/>
          <a:lstStyle/>
          <a:p>
            <a:fld id="{7007321C-0A3D-4929-9836-867F00550266}" type="slidenum">
              <a:rPr lang="en-US" altLang="en-US" smtClean="0"/>
              <a:pPr/>
              <a:t>16</a:t>
            </a:fld>
            <a:endParaRPr lang="en-US" altLang="en-US" smtClean="0"/>
          </a:p>
        </p:txBody>
      </p:sp>
      <p:sp>
        <p:nvSpPr>
          <p:cNvPr id="17413" name="Rectangle 2"/>
          <p:cNvSpPr>
            <a:spLocks noGrp="1" noChangeArrowheads="1"/>
          </p:cNvSpPr>
          <p:nvPr>
            <p:ph type="title"/>
          </p:nvPr>
        </p:nvSpPr>
        <p:spPr/>
        <p:txBody>
          <a:bodyPr/>
          <a:lstStyle/>
          <a:p>
            <a:r>
              <a:rPr lang="en-US" smtClean="0"/>
              <a:t>The review meeting (1)</a:t>
            </a:r>
          </a:p>
        </p:txBody>
      </p:sp>
      <p:sp>
        <p:nvSpPr>
          <p:cNvPr id="17414" name="Rectangle 3"/>
          <p:cNvSpPr>
            <a:spLocks noGrp="1" noChangeArrowheads="1"/>
          </p:cNvSpPr>
          <p:nvPr>
            <p:ph type="body" idx="1"/>
          </p:nvPr>
        </p:nvSpPr>
        <p:spPr>
          <a:xfrm>
            <a:off x="428625" y="1428750"/>
            <a:ext cx="8229600" cy="4911725"/>
          </a:xfrm>
        </p:spPr>
        <p:txBody>
          <a:bodyPr/>
          <a:lstStyle/>
          <a:p>
            <a:r>
              <a:rPr lang="en-US" sz="2600" smtClean="0"/>
              <a:t>Every review meeting should follow these constraints:</a:t>
            </a:r>
          </a:p>
          <a:p>
            <a:pPr lvl="1"/>
            <a:r>
              <a:rPr lang="en-US" sz="2200" smtClean="0"/>
              <a:t>Between three and five people (typically) should be involved in the review.</a:t>
            </a:r>
          </a:p>
          <a:p>
            <a:pPr lvl="1"/>
            <a:r>
              <a:rPr lang="en-US" sz="2200" smtClean="0"/>
              <a:t>Advance preparation should occur but should require no more than two hours of work for each person.</a:t>
            </a:r>
          </a:p>
          <a:p>
            <a:pPr lvl="1"/>
            <a:r>
              <a:rPr lang="en-US" sz="2200" smtClean="0"/>
              <a:t>The duration of the review meeting should be less than two hours.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r>
              <a:rPr lang="en-US" smtClean="0"/>
              <a:t>ACB</a:t>
            </a:r>
            <a:endParaRPr lang="en-US" altLang="en-US" smtClean="0"/>
          </a:p>
        </p:txBody>
      </p:sp>
      <p:sp>
        <p:nvSpPr>
          <p:cNvPr id="18435" name="Footer Placeholder 4"/>
          <p:cNvSpPr>
            <a:spLocks noGrp="1"/>
          </p:cNvSpPr>
          <p:nvPr>
            <p:ph type="ftr" sz="quarter" idx="11"/>
          </p:nvPr>
        </p:nvSpPr>
        <p:spPr>
          <a:noFill/>
        </p:spPr>
        <p:txBody>
          <a:bodyPr/>
          <a:lstStyle/>
          <a:p>
            <a:r>
              <a:rPr lang="en-US" altLang="en-US" smtClean="0"/>
              <a:t>SQA: Software Reviews and FTR</a:t>
            </a:r>
          </a:p>
        </p:txBody>
      </p:sp>
      <p:sp>
        <p:nvSpPr>
          <p:cNvPr id="18436" name="Slide Number Placeholder 5"/>
          <p:cNvSpPr>
            <a:spLocks noGrp="1"/>
          </p:cNvSpPr>
          <p:nvPr>
            <p:ph type="sldNum" sz="quarter" idx="12"/>
          </p:nvPr>
        </p:nvSpPr>
        <p:spPr>
          <a:noFill/>
        </p:spPr>
        <p:txBody>
          <a:bodyPr/>
          <a:lstStyle/>
          <a:p>
            <a:fld id="{D56F3A6E-C41B-45C8-9B2F-A5873F37A7AE}" type="slidenum">
              <a:rPr lang="en-US" altLang="en-US" smtClean="0"/>
              <a:pPr/>
              <a:t>17</a:t>
            </a:fld>
            <a:endParaRPr lang="en-US" altLang="en-US" smtClean="0"/>
          </a:p>
        </p:txBody>
      </p:sp>
      <p:sp>
        <p:nvSpPr>
          <p:cNvPr id="18437" name="Rectangle 2"/>
          <p:cNvSpPr>
            <a:spLocks noGrp="1" noChangeArrowheads="1"/>
          </p:cNvSpPr>
          <p:nvPr>
            <p:ph type="title"/>
          </p:nvPr>
        </p:nvSpPr>
        <p:spPr/>
        <p:txBody>
          <a:bodyPr/>
          <a:lstStyle/>
          <a:p>
            <a:r>
              <a:rPr lang="en-US" smtClean="0"/>
              <a:t>The review meeting (2)</a:t>
            </a:r>
          </a:p>
        </p:txBody>
      </p:sp>
      <p:sp>
        <p:nvSpPr>
          <p:cNvPr id="18438" name="Rectangle 3"/>
          <p:cNvSpPr>
            <a:spLocks noGrp="1" noChangeArrowheads="1"/>
          </p:cNvSpPr>
          <p:nvPr>
            <p:ph type="body" idx="1"/>
          </p:nvPr>
        </p:nvSpPr>
        <p:spPr>
          <a:xfrm>
            <a:off x="457200" y="1219200"/>
            <a:ext cx="8229600" cy="4911725"/>
          </a:xfrm>
        </p:spPr>
        <p:txBody>
          <a:bodyPr/>
          <a:lstStyle/>
          <a:p>
            <a:pPr>
              <a:buFontTx/>
              <a:buNone/>
            </a:pPr>
            <a:r>
              <a:rPr lang="en-US" sz="2200" smtClean="0"/>
              <a:t>.</a:t>
            </a:r>
          </a:p>
          <a:p>
            <a:r>
              <a:rPr lang="en-US" sz="2600" smtClean="0"/>
              <a:t>Given those constraints, it should be obvious that an FTR focuses on a specific (and small) part of the overall software. </a:t>
            </a:r>
          </a:p>
          <a:p>
            <a:r>
              <a:rPr lang="en-US" sz="2800" smtClean="0"/>
              <a:t>The focus of the FTR is on a work product (e.g., a portion of a requirements specification, a detailed component design, a source code listing for a component).</a:t>
            </a:r>
          </a:p>
          <a:p>
            <a:pPr>
              <a:buFontTx/>
              <a:buNone/>
            </a:pPr>
            <a:endParaRPr lang="en-US" sz="26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r>
              <a:rPr lang="en-US" smtClean="0"/>
              <a:t>ACB</a:t>
            </a:r>
            <a:endParaRPr lang="en-US" altLang="en-US" smtClean="0"/>
          </a:p>
        </p:txBody>
      </p:sp>
      <p:sp>
        <p:nvSpPr>
          <p:cNvPr id="19459" name="Footer Placeholder 4"/>
          <p:cNvSpPr>
            <a:spLocks noGrp="1"/>
          </p:cNvSpPr>
          <p:nvPr>
            <p:ph type="ftr" sz="quarter" idx="11"/>
          </p:nvPr>
        </p:nvSpPr>
        <p:spPr>
          <a:noFill/>
        </p:spPr>
        <p:txBody>
          <a:bodyPr/>
          <a:lstStyle/>
          <a:p>
            <a:r>
              <a:rPr lang="en-US" altLang="en-US" smtClean="0"/>
              <a:t>SQA: Software Reviews and FTR</a:t>
            </a:r>
          </a:p>
        </p:txBody>
      </p:sp>
      <p:sp>
        <p:nvSpPr>
          <p:cNvPr id="19460" name="Slide Number Placeholder 5"/>
          <p:cNvSpPr>
            <a:spLocks noGrp="1"/>
          </p:cNvSpPr>
          <p:nvPr>
            <p:ph type="sldNum" sz="quarter" idx="12"/>
          </p:nvPr>
        </p:nvSpPr>
        <p:spPr>
          <a:noFill/>
        </p:spPr>
        <p:txBody>
          <a:bodyPr/>
          <a:lstStyle/>
          <a:p>
            <a:fld id="{3AC2FC4D-98BB-409D-87DD-EDD89624B64C}" type="slidenum">
              <a:rPr lang="en-US" altLang="en-US" smtClean="0"/>
              <a:pPr/>
              <a:t>18</a:t>
            </a:fld>
            <a:endParaRPr lang="en-US" altLang="en-US" smtClean="0"/>
          </a:p>
        </p:txBody>
      </p:sp>
      <p:sp>
        <p:nvSpPr>
          <p:cNvPr id="19461" name="Rectangle 2"/>
          <p:cNvSpPr>
            <a:spLocks noGrp="1" noChangeArrowheads="1"/>
          </p:cNvSpPr>
          <p:nvPr>
            <p:ph type="title"/>
          </p:nvPr>
        </p:nvSpPr>
        <p:spPr>
          <a:xfrm>
            <a:off x="457200" y="76200"/>
            <a:ext cx="8229600" cy="1139825"/>
          </a:xfrm>
        </p:spPr>
        <p:txBody>
          <a:bodyPr/>
          <a:lstStyle/>
          <a:p>
            <a:r>
              <a:rPr lang="en-US" smtClean="0"/>
              <a:t>Steps of the FTR</a:t>
            </a:r>
          </a:p>
        </p:txBody>
      </p:sp>
      <p:sp>
        <p:nvSpPr>
          <p:cNvPr id="19462" name="Rectangle 3"/>
          <p:cNvSpPr>
            <a:spLocks noGrp="1" noChangeArrowheads="1"/>
          </p:cNvSpPr>
          <p:nvPr>
            <p:ph type="body" idx="1"/>
          </p:nvPr>
        </p:nvSpPr>
        <p:spPr>
          <a:xfrm>
            <a:off x="428625" y="1000125"/>
            <a:ext cx="8458200" cy="5216525"/>
          </a:xfrm>
        </p:spPr>
        <p:txBody>
          <a:bodyPr/>
          <a:lstStyle/>
          <a:p>
            <a:pPr marL="457200" indent="-457200">
              <a:lnSpc>
                <a:spcPct val="90000"/>
              </a:lnSpc>
              <a:buFontTx/>
              <a:buAutoNum type="arabicPeriod"/>
            </a:pPr>
            <a:r>
              <a:rPr lang="en-US" sz="2300" smtClean="0"/>
              <a:t>The </a:t>
            </a:r>
            <a:r>
              <a:rPr lang="en-US" sz="2300" i="1" smtClean="0"/>
              <a:t>producer  </a:t>
            </a:r>
            <a:r>
              <a:rPr lang="en-US" sz="2300" smtClean="0"/>
              <a:t>reports to the project leader</a:t>
            </a:r>
          </a:p>
          <a:p>
            <a:pPr marL="857250" lvl="1" indent="-457200">
              <a:lnSpc>
                <a:spcPct val="90000"/>
              </a:lnSpc>
            </a:pPr>
            <a:r>
              <a:rPr lang="en-US" sz="1900" i="1" smtClean="0"/>
              <a:t>The producer :t</a:t>
            </a:r>
            <a:r>
              <a:rPr lang="en-US" sz="1900" smtClean="0"/>
              <a:t>he individual who has developed the work product) </a:t>
            </a:r>
          </a:p>
          <a:p>
            <a:pPr marL="857250" lvl="1" indent="-457200">
              <a:lnSpc>
                <a:spcPct val="90000"/>
              </a:lnSpc>
            </a:pPr>
            <a:r>
              <a:rPr lang="en-US" sz="1900" smtClean="0"/>
              <a:t>informs the project leader that the work product is complete and that a review is required.</a:t>
            </a:r>
          </a:p>
          <a:p>
            <a:pPr marL="457200" indent="-457200">
              <a:lnSpc>
                <a:spcPct val="90000"/>
              </a:lnSpc>
              <a:buFontTx/>
              <a:buAutoNum type="arabicPeriod"/>
            </a:pPr>
            <a:r>
              <a:rPr lang="en-US" sz="2300" smtClean="0"/>
              <a:t>The project leader contacts a </a:t>
            </a:r>
            <a:r>
              <a:rPr lang="en-US" sz="2300" i="1" smtClean="0"/>
              <a:t>review leader</a:t>
            </a:r>
          </a:p>
          <a:p>
            <a:pPr marL="857250" lvl="1" indent="-457200">
              <a:lnSpc>
                <a:spcPct val="90000"/>
              </a:lnSpc>
            </a:pPr>
            <a:r>
              <a:rPr lang="en-US" sz="1900" i="1" smtClean="0"/>
              <a:t>A review leader: one who </a:t>
            </a:r>
            <a:r>
              <a:rPr lang="en-US" sz="1900" smtClean="0"/>
              <a:t> evaluates the product for readiness</a:t>
            </a:r>
          </a:p>
          <a:p>
            <a:pPr marL="457200" indent="-457200">
              <a:lnSpc>
                <a:spcPct val="90000"/>
              </a:lnSpc>
              <a:buFontTx/>
              <a:buAutoNum type="arabicPeriod"/>
            </a:pPr>
            <a:r>
              <a:rPr lang="en-US" sz="2300" smtClean="0"/>
              <a:t>Review Leader generates copies of product materials, and distributes them to two or three reviewers </a:t>
            </a:r>
          </a:p>
          <a:p>
            <a:pPr marL="857250" lvl="1" indent="-457200">
              <a:lnSpc>
                <a:spcPct val="90000"/>
              </a:lnSpc>
            </a:pPr>
            <a:r>
              <a:rPr lang="en-US" sz="1900" smtClean="0"/>
              <a:t>for advance preparation.</a:t>
            </a:r>
          </a:p>
          <a:p>
            <a:pPr marL="457200" indent="-457200">
              <a:lnSpc>
                <a:spcPct val="90000"/>
              </a:lnSpc>
              <a:buFontTx/>
              <a:buAutoNum type="arabicPeriod"/>
            </a:pPr>
            <a:r>
              <a:rPr lang="en-US" sz="2300" smtClean="0"/>
              <a:t>Each </a:t>
            </a:r>
            <a:r>
              <a:rPr lang="en-US" sz="2300" i="1" smtClean="0"/>
              <a:t>reviewer</a:t>
            </a:r>
            <a:r>
              <a:rPr lang="en-US" sz="2300" smtClean="0"/>
              <a:t> review the product</a:t>
            </a:r>
          </a:p>
          <a:p>
            <a:pPr marL="857250" lvl="1" indent="-457200">
              <a:lnSpc>
                <a:spcPct val="90000"/>
              </a:lnSpc>
            </a:pPr>
            <a:r>
              <a:rPr lang="en-US" sz="1900" smtClean="0"/>
              <a:t>He/she is expected to spend between one and two hours reviewing the product, making notes, and otherwise becoming familiar with the work. </a:t>
            </a:r>
          </a:p>
          <a:p>
            <a:pPr marL="457200" indent="-457200">
              <a:lnSpc>
                <a:spcPct val="90000"/>
              </a:lnSpc>
              <a:buFontTx/>
              <a:buAutoNum type="arabicPeriod"/>
            </a:pPr>
            <a:r>
              <a:rPr lang="en-US" sz="2300" smtClean="0"/>
              <a:t>The review leader also reviews the product </a:t>
            </a:r>
          </a:p>
          <a:p>
            <a:pPr marL="857250" lvl="1" indent="-457200">
              <a:lnSpc>
                <a:spcPct val="90000"/>
              </a:lnSpc>
            </a:pPr>
            <a:r>
              <a:rPr lang="en-US" sz="1900" smtClean="0"/>
              <a:t>establishes an agenda for the review meeting, which is typically scheduled for the next day.</a:t>
            </a:r>
          </a:p>
          <a:p>
            <a:pPr marL="457200" indent="-457200">
              <a:lnSpc>
                <a:spcPct val="90000"/>
              </a:lnSpc>
            </a:pPr>
            <a:endParaRPr lang="en-US" sz="23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r>
              <a:rPr lang="en-US" smtClean="0"/>
              <a:t>ACB</a:t>
            </a:r>
            <a:endParaRPr lang="en-US" altLang="en-US" smtClean="0"/>
          </a:p>
        </p:txBody>
      </p:sp>
      <p:sp>
        <p:nvSpPr>
          <p:cNvPr id="20483" name="Footer Placeholder 4"/>
          <p:cNvSpPr>
            <a:spLocks noGrp="1"/>
          </p:cNvSpPr>
          <p:nvPr>
            <p:ph type="ftr" sz="quarter" idx="11"/>
          </p:nvPr>
        </p:nvSpPr>
        <p:spPr>
          <a:noFill/>
        </p:spPr>
        <p:txBody>
          <a:bodyPr/>
          <a:lstStyle/>
          <a:p>
            <a:r>
              <a:rPr lang="en-US" altLang="en-US" smtClean="0"/>
              <a:t>SQA: Software Reviews and FTR</a:t>
            </a:r>
          </a:p>
        </p:txBody>
      </p:sp>
      <p:sp>
        <p:nvSpPr>
          <p:cNvPr id="20484" name="Slide Number Placeholder 5"/>
          <p:cNvSpPr>
            <a:spLocks noGrp="1"/>
          </p:cNvSpPr>
          <p:nvPr>
            <p:ph type="sldNum" sz="quarter" idx="12"/>
          </p:nvPr>
        </p:nvSpPr>
        <p:spPr>
          <a:noFill/>
        </p:spPr>
        <p:txBody>
          <a:bodyPr/>
          <a:lstStyle/>
          <a:p>
            <a:fld id="{1F217B8A-6030-429E-8310-C5E14AB0C39A}" type="slidenum">
              <a:rPr lang="en-US" altLang="en-US" smtClean="0"/>
              <a:pPr/>
              <a:t>19</a:t>
            </a:fld>
            <a:endParaRPr lang="en-US" altLang="en-US" smtClean="0"/>
          </a:p>
        </p:txBody>
      </p:sp>
      <p:sp>
        <p:nvSpPr>
          <p:cNvPr id="20485" name="Rectangle 2"/>
          <p:cNvSpPr>
            <a:spLocks noGrp="1" noChangeArrowheads="1"/>
          </p:cNvSpPr>
          <p:nvPr>
            <p:ph type="title"/>
          </p:nvPr>
        </p:nvSpPr>
        <p:spPr>
          <a:xfrm>
            <a:off x="714375" y="0"/>
            <a:ext cx="8229600" cy="1143000"/>
          </a:xfrm>
        </p:spPr>
        <p:txBody>
          <a:bodyPr/>
          <a:lstStyle/>
          <a:p>
            <a:r>
              <a:rPr lang="en-US" smtClean="0"/>
              <a:t>Steps of the FTR(2)</a:t>
            </a:r>
          </a:p>
        </p:txBody>
      </p:sp>
      <p:sp>
        <p:nvSpPr>
          <p:cNvPr id="20486" name="Rectangle 3"/>
          <p:cNvSpPr>
            <a:spLocks noGrp="1" noChangeArrowheads="1"/>
          </p:cNvSpPr>
          <p:nvPr>
            <p:ph type="body" idx="1"/>
          </p:nvPr>
        </p:nvSpPr>
        <p:spPr>
          <a:xfrm>
            <a:off x="457200" y="1295400"/>
            <a:ext cx="8229600" cy="4835525"/>
          </a:xfrm>
        </p:spPr>
        <p:txBody>
          <a:bodyPr/>
          <a:lstStyle/>
          <a:p>
            <a:pPr marL="514350" indent="-514350">
              <a:lnSpc>
                <a:spcPct val="90000"/>
              </a:lnSpc>
              <a:buFontTx/>
              <a:buAutoNum type="arabicPeriod" startAt="6"/>
            </a:pPr>
            <a:r>
              <a:rPr lang="en-US" sz="2600" smtClean="0"/>
              <a:t>The review meeting</a:t>
            </a:r>
          </a:p>
          <a:p>
            <a:pPr marL="914400" lvl="1" indent="-514350">
              <a:lnSpc>
                <a:spcPct val="90000"/>
              </a:lnSpc>
            </a:pPr>
            <a:r>
              <a:rPr lang="en-US" sz="2000" smtClean="0"/>
              <a:t>is attended by the review leader, all reviewers, and the producer. </a:t>
            </a:r>
          </a:p>
          <a:p>
            <a:pPr marL="914400" lvl="1" indent="-514350">
              <a:lnSpc>
                <a:spcPct val="90000"/>
              </a:lnSpc>
            </a:pPr>
            <a:r>
              <a:rPr lang="en-US" sz="2000" smtClean="0"/>
              <a:t>One of the reviewers takes on the role of the </a:t>
            </a:r>
            <a:r>
              <a:rPr lang="en-US" sz="2000" i="1" smtClean="0"/>
              <a:t>recorder: </a:t>
            </a:r>
            <a:r>
              <a:rPr lang="en-US" sz="2000" smtClean="0"/>
              <a:t>who records (in writing) all important issues raised during the review</a:t>
            </a:r>
            <a:r>
              <a:rPr lang="en-US" sz="2200" smtClean="0"/>
              <a:t>.</a:t>
            </a:r>
          </a:p>
          <a:p>
            <a:pPr marL="514350" indent="-514350">
              <a:lnSpc>
                <a:spcPct val="90000"/>
              </a:lnSpc>
              <a:buFontTx/>
              <a:buAutoNum type="arabicPeriod" startAt="6"/>
            </a:pPr>
            <a:r>
              <a:rPr lang="en-US" sz="2600" smtClean="0"/>
              <a:t>Agenda of the meeting:</a:t>
            </a:r>
          </a:p>
          <a:p>
            <a:pPr marL="914400" lvl="1" indent="-514350">
              <a:lnSpc>
                <a:spcPct val="90000"/>
              </a:lnSpc>
            </a:pPr>
            <a:r>
              <a:rPr lang="en-US" sz="2000" smtClean="0"/>
              <a:t>begins with an introduction of the agenda</a:t>
            </a:r>
          </a:p>
          <a:p>
            <a:pPr marL="914400" lvl="1" indent="-514350">
              <a:lnSpc>
                <a:spcPct val="90000"/>
              </a:lnSpc>
            </a:pPr>
            <a:r>
              <a:rPr lang="en-US" sz="2000" smtClean="0"/>
              <a:t>a brief introduction by the producer</a:t>
            </a:r>
          </a:p>
          <a:p>
            <a:pPr marL="914400" lvl="1" indent="-514350">
              <a:lnSpc>
                <a:spcPct val="90000"/>
              </a:lnSpc>
            </a:pPr>
            <a:r>
              <a:rPr lang="en-US" sz="2000" smtClean="0"/>
              <a:t>the producer then proceeds to "walk through" the work product, explaining the material</a:t>
            </a:r>
          </a:p>
          <a:p>
            <a:pPr marL="914400" lvl="1" indent="-514350">
              <a:lnSpc>
                <a:spcPct val="90000"/>
              </a:lnSpc>
            </a:pPr>
            <a:r>
              <a:rPr lang="en-US" sz="2000" smtClean="0"/>
              <a:t>reviewers raise issues based on their advance preparation. </a:t>
            </a:r>
          </a:p>
          <a:p>
            <a:pPr marL="914400" lvl="1" indent="-514350">
              <a:lnSpc>
                <a:spcPct val="90000"/>
              </a:lnSpc>
            </a:pPr>
            <a:r>
              <a:rPr lang="en-US" sz="2000" smtClean="0"/>
              <a:t>When valid problems or errors are discovered, the recorder notes each.</a:t>
            </a:r>
          </a:p>
          <a:p>
            <a:pPr marL="514350" indent="-514350">
              <a:lnSpc>
                <a:spcPct val="90000"/>
              </a:lnSpc>
            </a:pPr>
            <a:endParaRPr lang="en-US" sz="2600" smtClean="0"/>
          </a:p>
          <a:p>
            <a:pPr marL="514350" indent="-514350">
              <a:lnSpc>
                <a:spcPct val="90000"/>
              </a:lnSpc>
            </a:pPr>
            <a:endParaRPr lang="en-US" sz="26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fld id="{38E1FDB4-A93E-46CE-A2E5-63BF45DEC141}" type="datetime1">
              <a:rPr lang="en-US" smtClean="0"/>
              <a:pPr/>
              <a:t>3/19/2020</a:t>
            </a:fld>
            <a:endParaRPr lang="en-US" smtClean="0"/>
          </a:p>
        </p:txBody>
      </p:sp>
      <p:sp>
        <p:nvSpPr>
          <p:cNvPr id="3075" name="Slide Number Placeholder 5"/>
          <p:cNvSpPr>
            <a:spLocks noGrp="1"/>
          </p:cNvSpPr>
          <p:nvPr>
            <p:ph type="sldNum" sz="quarter" idx="12"/>
          </p:nvPr>
        </p:nvSpPr>
        <p:spPr>
          <a:noFill/>
        </p:spPr>
        <p:txBody>
          <a:bodyPr/>
          <a:lstStyle/>
          <a:p>
            <a:fld id="{4F86CB6A-C5E0-45B5-97C8-961D44FCF552}" type="slidenum">
              <a:rPr lang="en-US" smtClean="0"/>
              <a:pPr/>
              <a:t>2</a:t>
            </a:fld>
            <a:endParaRPr lang="en-US" smtClean="0"/>
          </a:p>
        </p:txBody>
      </p:sp>
      <p:sp>
        <p:nvSpPr>
          <p:cNvPr id="3076" name="Rectangle 2"/>
          <p:cNvSpPr>
            <a:spLocks noGrp="1" noRot="1" noChangeArrowheads="1"/>
          </p:cNvSpPr>
          <p:nvPr>
            <p:ph type="title"/>
          </p:nvPr>
        </p:nvSpPr>
        <p:spPr/>
        <p:txBody>
          <a:bodyPr/>
          <a:lstStyle/>
          <a:p>
            <a:r>
              <a:rPr lang="en-US" smtClean="0"/>
              <a:t>Software Quality Assurance (SQA)</a:t>
            </a:r>
          </a:p>
        </p:txBody>
      </p:sp>
      <p:sp>
        <p:nvSpPr>
          <p:cNvPr id="3077" name="Rectangle 3"/>
          <p:cNvSpPr>
            <a:spLocks noGrp="1" noRot="1" noChangeArrowheads="1"/>
          </p:cNvSpPr>
          <p:nvPr>
            <p:ph type="body" idx="1"/>
          </p:nvPr>
        </p:nvSpPr>
        <p:spPr/>
        <p:txBody>
          <a:bodyPr/>
          <a:lstStyle/>
          <a:p>
            <a:pPr>
              <a:lnSpc>
                <a:spcPct val="80000"/>
              </a:lnSpc>
            </a:pPr>
            <a:r>
              <a:rPr lang="en-US" smtClean="0"/>
              <a:t>Definition </a:t>
            </a:r>
          </a:p>
          <a:p>
            <a:pPr lvl="1">
              <a:lnSpc>
                <a:spcPct val="80000"/>
              </a:lnSpc>
            </a:pPr>
            <a:r>
              <a:rPr lang="en-US" smtClean="0"/>
              <a:t>Conformance to explicitly stated functional and performance requirements</a:t>
            </a:r>
          </a:p>
          <a:p>
            <a:pPr lvl="2">
              <a:lnSpc>
                <a:spcPct val="80000"/>
              </a:lnSpc>
            </a:pPr>
            <a:r>
              <a:rPr lang="en-US" smtClean="0"/>
              <a:t>explicitly documented development standards, and </a:t>
            </a:r>
          </a:p>
          <a:p>
            <a:pPr lvl="2">
              <a:lnSpc>
                <a:spcPct val="80000"/>
              </a:lnSpc>
            </a:pPr>
            <a:r>
              <a:rPr lang="en-US" smtClean="0"/>
              <a:t>implicit characteristics that are expected of all professionally developed software.</a:t>
            </a:r>
          </a:p>
          <a:p>
            <a:pPr>
              <a:lnSpc>
                <a:spcPct val="80000"/>
              </a:lnSpc>
              <a:buFontTx/>
              <a:buNone/>
            </a:pPr>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r>
              <a:rPr lang="en-US" smtClean="0"/>
              <a:t>ACB</a:t>
            </a:r>
            <a:endParaRPr lang="en-US" altLang="en-US" smtClean="0"/>
          </a:p>
        </p:txBody>
      </p:sp>
      <p:sp>
        <p:nvSpPr>
          <p:cNvPr id="21507" name="Footer Placeholder 4"/>
          <p:cNvSpPr>
            <a:spLocks noGrp="1"/>
          </p:cNvSpPr>
          <p:nvPr>
            <p:ph type="ftr" sz="quarter" idx="11"/>
          </p:nvPr>
        </p:nvSpPr>
        <p:spPr>
          <a:noFill/>
        </p:spPr>
        <p:txBody>
          <a:bodyPr/>
          <a:lstStyle/>
          <a:p>
            <a:r>
              <a:rPr lang="en-US" altLang="en-US" smtClean="0"/>
              <a:t>SQA: Software Reviews and FTR</a:t>
            </a:r>
          </a:p>
        </p:txBody>
      </p:sp>
      <p:sp>
        <p:nvSpPr>
          <p:cNvPr id="21508" name="Slide Number Placeholder 5"/>
          <p:cNvSpPr>
            <a:spLocks noGrp="1"/>
          </p:cNvSpPr>
          <p:nvPr>
            <p:ph type="sldNum" sz="quarter" idx="12"/>
          </p:nvPr>
        </p:nvSpPr>
        <p:spPr>
          <a:noFill/>
        </p:spPr>
        <p:txBody>
          <a:bodyPr/>
          <a:lstStyle/>
          <a:p>
            <a:fld id="{9FCFFDF0-DB4D-43AB-987C-4A63E40B120B}" type="slidenum">
              <a:rPr lang="en-US" altLang="en-US" smtClean="0"/>
              <a:pPr/>
              <a:t>20</a:t>
            </a:fld>
            <a:endParaRPr lang="en-US" altLang="en-US" smtClean="0"/>
          </a:p>
        </p:txBody>
      </p:sp>
      <p:sp>
        <p:nvSpPr>
          <p:cNvPr id="21509" name="Rectangle 2"/>
          <p:cNvSpPr>
            <a:spLocks noGrp="1" noChangeArrowheads="1"/>
          </p:cNvSpPr>
          <p:nvPr>
            <p:ph type="title"/>
          </p:nvPr>
        </p:nvSpPr>
        <p:spPr/>
        <p:txBody>
          <a:bodyPr/>
          <a:lstStyle/>
          <a:p>
            <a:r>
              <a:rPr lang="en-US" smtClean="0"/>
              <a:t>Steps of the FTR(3)</a:t>
            </a:r>
          </a:p>
        </p:txBody>
      </p:sp>
      <p:sp>
        <p:nvSpPr>
          <p:cNvPr id="21510" name="Rectangle 3"/>
          <p:cNvSpPr>
            <a:spLocks noGrp="1" noChangeArrowheads="1"/>
          </p:cNvSpPr>
          <p:nvPr>
            <p:ph type="body" idx="1"/>
          </p:nvPr>
        </p:nvSpPr>
        <p:spPr/>
        <p:txBody>
          <a:bodyPr/>
          <a:lstStyle/>
          <a:p>
            <a:pPr marL="514350" indent="-514350">
              <a:lnSpc>
                <a:spcPct val="90000"/>
              </a:lnSpc>
              <a:buFontTx/>
              <a:buAutoNum type="arabicPeriod" startAt="9"/>
            </a:pPr>
            <a:r>
              <a:rPr lang="en-US" sz="2600" smtClean="0"/>
              <a:t>At the end of the review, all attendees of the FTR must decide whether to:</a:t>
            </a:r>
          </a:p>
          <a:p>
            <a:pPr lvl="1">
              <a:lnSpc>
                <a:spcPct val="90000"/>
              </a:lnSpc>
            </a:pPr>
            <a:r>
              <a:rPr lang="en-US" sz="2200" smtClean="0"/>
              <a:t>accept the product without further modification OR</a:t>
            </a:r>
          </a:p>
          <a:p>
            <a:pPr lvl="1">
              <a:lnSpc>
                <a:spcPct val="90000"/>
              </a:lnSpc>
            </a:pPr>
            <a:r>
              <a:rPr lang="en-US" sz="2200" smtClean="0"/>
              <a:t>reject the product due to severe errors (once corrected, another review must be performed), OR</a:t>
            </a:r>
          </a:p>
          <a:p>
            <a:pPr lvl="1">
              <a:lnSpc>
                <a:spcPct val="90000"/>
              </a:lnSpc>
            </a:pPr>
            <a:r>
              <a:rPr lang="en-US" sz="2200" smtClean="0"/>
              <a:t>accept the product provisionally (minor errors have been encountered and must be corrected, but no additional review will be required). </a:t>
            </a:r>
          </a:p>
          <a:p>
            <a:pPr marL="514350" indent="-514350">
              <a:lnSpc>
                <a:spcPct val="90000"/>
              </a:lnSpc>
              <a:buFontTx/>
              <a:buAutoNum type="arabicPeriod" startAt="9"/>
            </a:pPr>
            <a:r>
              <a:rPr lang="en-US" sz="2600" smtClean="0"/>
              <a:t>The decision made, all FTR attendees complete a sign-off, indicating their participation in the review and their concurrence with the review team's findings.</a:t>
            </a:r>
          </a:p>
          <a:p>
            <a:pPr marL="514350" indent="-514350">
              <a:lnSpc>
                <a:spcPct val="90000"/>
              </a:lnSpc>
            </a:pPr>
            <a:endParaRPr lang="en-US" sz="26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r>
              <a:rPr lang="en-US" smtClean="0"/>
              <a:t>ACB</a:t>
            </a:r>
            <a:endParaRPr lang="en-US" altLang="en-US" smtClean="0"/>
          </a:p>
        </p:txBody>
      </p:sp>
      <p:sp>
        <p:nvSpPr>
          <p:cNvPr id="22531" name="Footer Placeholder 4"/>
          <p:cNvSpPr>
            <a:spLocks noGrp="1"/>
          </p:cNvSpPr>
          <p:nvPr>
            <p:ph type="ftr" sz="quarter" idx="11"/>
          </p:nvPr>
        </p:nvSpPr>
        <p:spPr>
          <a:noFill/>
        </p:spPr>
        <p:txBody>
          <a:bodyPr/>
          <a:lstStyle/>
          <a:p>
            <a:r>
              <a:rPr lang="en-US" altLang="en-US" smtClean="0"/>
              <a:t>SQA: Software Reviews and FTR</a:t>
            </a:r>
          </a:p>
        </p:txBody>
      </p:sp>
      <p:sp>
        <p:nvSpPr>
          <p:cNvPr id="22532" name="Slide Number Placeholder 5"/>
          <p:cNvSpPr>
            <a:spLocks noGrp="1"/>
          </p:cNvSpPr>
          <p:nvPr>
            <p:ph type="sldNum" sz="quarter" idx="12"/>
          </p:nvPr>
        </p:nvSpPr>
        <p:spPr>
          <a:noFill/>
        </p:spPr>
        <p:txBody>
          <a:bodyPr/>
          <a:lstStyle/>
          <a:p>
            <a:fld id="{A67ED089-4AED-4FA7-94F4-70672F727A4B}" type="slidenum">
              <a:rPr lang="en-US" altLang="en-US" smtClean="0"/>
              <a:pPr/>
              <a:t>21</a:t>
            </a:fld>
            <a:endParaRPr lang="en-US" altLang="en-US" smtClean="0"/>
          </a:p>
        </p:txBody>
      </p:sp>
      <p:sp>
        <p:nvSpPr>
          <p:cNvPr id="22533" name="Rectangle 2"/>
          <p:cNvSpPr>
            <a:spLocks noGrp="1" noChangeArrowheads="1"/>
          </p:cNvSpPr>
          <p:nvPr>
            <p:ph type="title"/>
          </p:nvPr>
        </p:nvSpPr>
        <p:spPr/>
        <p:txBody>
          <a:bodyPr/>
          <a:lstStyle/>
          <a:p>
            <a:r>
              <a:rPr lang="en-US" sz="3800" smtClean="0"/>
              <a:t>Review Reporting and Record Keeping (1)</a:t>
            </a:r>
          </a:p>
        </p:txBody>
      </p:sp>
      <p:sp>
        <p:nvSpPr>
          <p:cNvPr id="22534" name="Rectangle 3"/>
          <p:cNvSpPr>
            <a:spLocks noGrp="1" noChangeArrowheads="1"/>
          </p:cNvSpPr>
          <p:nvPr>
            <p:ph type="body" idx="1"/>
          </p:nvPr>
        </p:nvSpPr>
        <p:spPr/>
        <p:txBody>
          <a:bodyPr/>
          <a:lstStyle/>
          <a:p>
            <a:r>
              <a:rPr lang="en-US" sz="2600" smtClean="0"/>
              <a:t>During the FTR, a reviewer (the recorder) actively records all issues that have been raised. These are summarized at the end of the review meeting and a review issues list is produced. In addition, a formal technical review summary report is completed.</a:t>
            </a:r>
          </a:p>
          <a:p>
            <a:r>
              <a:rPr lang="en-US" sz="2600" smtClean="0"/>
              <a:t>A </a:t>
            </a:r>
            <a:r>
              <a:rPr lang="en-US" sz="2600" i="1" smtClean="0"/>
              <a:t>review summary report </a:t>
            </a:r>
            <a:r>
              <a:rPr lang="en-US" sz="2600" smtClean="0"/>
              <a:t>answers three questions:</a:t>
            </a:r>
          </a:p>
          <a:p>
            <a:pPr lvl="1"/>
            <a:r>
              <a:rPr lang="en-US" sz="2200" smtClean="0"/>
              <a:t>What was reviewed?</a:t>
            </a:r>
          </a:p>
          <a:p>
            <a:pPr lvl="1"/>
            <a:r>
              <a:rPr lang="en-US" sz="2200" smtClean="0"/>
              <a:t>Who reviewed it?</a:t>
            </a:r>
          </a:p>
          <a:p>
            <a:pPr lvl="1"/>
            <a:r>
              <a:rPr lang="en-US" sz="2200" smtClean="0"/>
              <a:t>What were the findings and conclusions?</a:t>
            </a:r>
          </a:p>
          <a:p>
            <a:endParaRPr lang="en-US" sz="26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p>
            <a:r>
              <a:rPr lang="en-US" smtClean="0"/>
              <a:t>ACB</a:t>
            </a:r>
            <a:endParaRPr lang="en-US" altLang="en-US" smtClean="0"/>
          </a:p>
        </p:txBody>
      </p:sp>
      <p:sp>
        <p:nvSpPr>
          <p:cNvPr id="23555" name="Footer Placeholder 4"/>
          <p:cNvSpPr>
            <a:spLocks noGrp="1"/>
          </p:cNvSpPr>
          <p:nvPr>
            <p:ph type="ftr" sz="quarter" idx="11"/>
          </p:nvPr>
        </p:nvSpPr>
        <p:spPr>
          <a:noFill/>
        </p:spPr>
        <p:txBody>
          <a:bodyPr/>
          <a:lstStyle/>
          <a:p>
            <a:r>
              <a:rPr lang="en-US" altLang="en-US" smtClean="0"/>
              <a:t>SQA: Software Reviews and FTR</a:t>
            </a:r>
          </a:p>
        </p:txBody>
      </p:sp>
      <p:sp>
        <p:nvSpPr>
          <p:cNvPr id="23556" name="Slide Number Placeholder 5"/>
          <p:cNvSpPr>
            <a:spLocks noGrp="1"/>
          </p:cNvSpPr>
          <p:nvPr>
            <p:ph type="sldNum" sz="quarter" idx="12"/>
          </p:nvPr>
        </p:nvSpPr>
        <p:spPr>
          <a:noFill/>
        </p:spPr>
        <p:txBody>
          <a:bodyPr/>
          <a:lstStyle/>
          <a:p>
            <a:fld id="{284710EA-B67A-40A3-B78D-7A684ECFAFCF}" type="slidenum">
              <a:rPr lang="en-US" altLang="en-US" smtClean="0"/>
              <a:pPr/>
              <a:t>22</a:t>
            </a:fld>
            <a:endParaRPr lang="en-US" altLang="en-US" smtClean="0"/>
          </a:p>
        </p:txBody>
      </p:sp>
      <p:sp>
        <p:nvSpPr>
          <p:cNvPr id="23557" name="Rectangle 2"/>
          <p:cNvSpPr>
            <a:spLocks noGrp="1" noChangeArrowheads="1"/>
          </p:cNvSpPr>
          <p:nvPr>
            <p:ph type="title"/>
          </p:nvPr>
        </p:nvSpPr>
        <p:spPr/>
        <p:txBody>
          <a:bodyPr/>
          <a:lstStyle/>
          <a:p>
            <a:r>
              <a:rPr lang="en-US" sz="3800" smtClean="0"/>
              <a:t>Review Reporting and Record Keeping (2)</a:t>
            </a:r>
          </a:p>
        </p:txBody>
      </p:sp>
      <p:sp>
        <p:nvSpPr>
          <p:cNvPr id="23558" name="Rectangle 3"/>
          <p:cNvSpPr>
            <a:spLocks noGrp="1" noChangeArrowheads="1"/>
          </p:cNvSpPr>
          <p:nvPr>
            <p:ph type="body" idx="1"/>
          </p:nvPr>
        </p:nvSpPr>
        <p:spPr/>
        <p:txBody>
          <a:bodyPr/>
          <a:lstStyle/>
          <a:p>
            <a:r>
              <a:rPr lang="en-US" smtClean="0"/>
              <a:t>The </a:t>
            </a:r>
            <a:r>
              <a:rPr lang="en-US" i="1" smtClean="0"/>
              <a:t>review issues list </a:t>
            </a:r>
            <a:r>
              <a:rPr lang="en-US" smtClean="0"/>
              <a:t>serves two purposes:</a:t>
            </a:r>
          </a:p>
          <a:p>
            <a:pPr lvl="1"/>
            <a:r>
              <a:rPr lang="en-US" smtClean="0"/>
              <a:t>to identify problem areas within the product</a:t>
            </a:r>
          </a:p>
          <a:p>
            <a:pPr lvl="1"/>
            <a:r>
              <a:rPr lang="en-US" smtClean="0"/>
              <a:t>to serve as an action item checklist that guides the producer as corrections are made.</a:t>
            </a:r>
          </a:p>
          <a:p>
            <a:pPr lvl="1"/>
            <a:endParaRPr lang="en-US" smtClean="0"/>
          </a:p>
          <a:p>
            <a:pPr lvl="1"/>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r>
              <a:rPr lang="en-US" smtClean="0"/>
              <a:t>ACB</a:t>
            </a:r>
            <a:endParaRPr lang="en-US" altLang="en-US" smtClean="0"/>
          </a:p>
        </p:txBody>
      </p:sp>
      <p:sp>
        <p:nvSpPr>
          <p:cNvPr id="24579" name="Footer Placeholder 4"/>
          <p:cNvSpPr>
            <a:spLocks noGrp="1"/>
          </p:cNvSpPr>
          <p:nvPr>
            <p:ph type="ftr" sz="quarter" idx="11"/>
          </p:nvPr>
        </p:nvSpPr>
        <p:spPr>
          <a:noFill/>
        </p:spPr>
        <p:txBody>
          <a:bodyPr/>
          <a:lstStyle/>
          <a:p>
            <a:r>
              <a:rPr lang="en-US" altLang="en-US" smtClean="0"/>
              <a:t>SQA: Software Reviews and FTR</a:t>
            </a:r>
          </a:p>
        </p:txBody>
      </p:sp>
      <p:sp>
        <p:nvSpPr>
          <p:cNvPr id="24580" name="Slide Number Placeholder 5"/>
          <p:cNvSpPr>
            <a:spLocks noGrp="1"/>
          </p:cNvSpPr>
          <p:nvPr>
            <p:ph type="sldNum" sz="quarter" idx="12"/>
          </p:nvPr>
        </p:nvSpPr>
        <p:spPr>
          <a:noFill/>
        </p:spPr>
        <p:txBody>
          <a:bodyPr/>
          <a:lstStyle/>
          <a:p>
            <a:fld id="{17F4A7E2-61EA-47E9-8722-4936A4F6462C}" type="slidenum">
              <a:rPr lang="en-US" altLang="en-US" smtClean="0"/>
              <a:pPr/>
              <a:t>23</a:t>
            </a:fld>
            <a:endParaRPr lang="en-US" altLang="en-US" smtClean="0"/>
          </a:p>
        </p:txBody>
      </p:sp>
      <p:sp>
        <p:nvSpPr>
          <p:cNvPr id="24581" name="Rectangle 2"/>
          <p:cNvSpPr>
            <a:spLocks noGrp="1" noChangeArrowheads="1"/>
          </p:cNvSpPr>
          <p:nvPr>
            <p:ph type="title"/>
          </p:nvPr>
        </p:nvSpPr>
        <p:spPr>
          <a:xfrm>
            <a:off x="642938" y="-285750"/>
            <a:ext cx="8229600" cy="1143000"/>
          </a:xfrm>
        </p:spPr>
        <p:txBody>
          <a:bodyPr/>
          <a:lstStyle/>
          <a:p>
            <a:r>
              <a:rPr lang="en-US" smtClean="0"/>
              <a:t>Review guidelines</a:t>
            </a:r>
          </a:p>
        </p:txBody>
      </p:sp>
      <p:sp>
        <p:nvSpPr>
          <p:cNvPr id="24582" name="Rectangle 3"/>
          <p:cNvSpPr>
            <a:spLocks noGrp="1" noChangeArrowheads="1"/>
          </p:cNvSpPr>
          <p:nvPr>
            <p:ph type="body" idx="1"/>
          </p:nvPr>
        </p:nvSpPr>
        <p:spPr>
          <a:xfrm>
            <a:off x="457200" y="1143000"/>
            <a:ext cx="8229600" cy="4987925"/>
          </a:xfrm>
        </p:spPr>
        <p:txBody>
          <a:bodyPr/>
          <a:lstStyle/>
          <a:p>
            <a:pPr>
              <a:lnSpc>
                <a:spcPct val="80000"/>
              </a:lnSpc>
            </a:pPr>
            <a:r>
              <a:rPr lang="en-US" sz="2600" smtClean="0"/>
              <a:t>Review the product, not the producer.</a:t>
            </a:r>
          </a:p>
          <a:p>
            <a:pPr>
              <a:lnSpc>
                <a:spcPct val="80000"/>
              </a:lnSpc>
            </a:pPr>
            <a:r>
              <a:rPr lang="en-US" sz="2600" smtClean="0"/>
              <a:t>Set an agenda and maintain it.</a:t>
            </a:r>
          </a:p>
          <a:p>
            <a:pPr>
              <a:lnSpc>
                <a:spcPct val="80000"/>
              </a:lnSpc>
            </a:pPr>
            <a:r>
              <a:rPr lang="en-US" sz="2600" smtClean="0"/>
              <a:t>Limit debate and disproof.</a:t>
            </a:r>
          </a:p>
          <a:p>
            <a:pPr>
              <a:lnSpc>
                <a:spcPct val="80000"/>
              </a:lnSpc>
            </a:pPr>
            <a:r>
              <a:rPr lang="en-US" sz="2600" smtClean="0"/>
              <a:t>Declare problem areas, but don't attempt to solve every problem noted.</a:t>
            </a:r>
          </a:p>
          <a:p>
            <a:pPr>
              <a:lnSpc>
                <a:spcPct val="80000"/>
              </a:lnSpc>
            </a:pPr>
            <a:r>
              <a:rPr lang="en-US" sz="2600" smtClean="0"/>
              <a:t>Take written notes.</a:t>
            </a:r>
          </a:p>
          <a:p>
            <a:pPr>
              <a:lnSpc>
                <a:spcPct val="80000"/>
              </a:lnSpc>
            </a:pPr>
            <a:r>
              <a:rPr lang="en-US" sz="2600" smtClean="0"/>
              <a:t>Limit the number of participants and insist upon advance preparation.</a:t>
            </a:r>
          </a:p>
          <a:p>
            <a:pPr>
              <a:lnSpc>
                <a:spcPct val="80000"/>
              </a:lnSpc>
            </a:pPr>
            <a:r>
              <a:rPr lang="en-US" sz="2600" smtClean="0"/>
              <a:t>Develop a checklist for each product that is likely to be reviewed.</a:t>
            </a:r>
          </a:p>
          <a:p>
            <a:pPr>
              <a:lnSpc>
                <a:spcPct val="80000"/>
              </a:lnSpc>
            </a:pPr>
            <a:r>
              <a:rPr lang="en-US" sz="2600" smtClean="0"/>
              <a:t>Allocate resources and schedule time for FTRs.</a:t>
            </a:r>
          </a:p>
          <a:p>
            <a:pPr>
              <a:lnSpc>
                <a:spcPct val="80000"/>
              </a:lnSpc>
            </a:pPr>
            <a:r>
              <a:rPr lang="en-US" sz="2600" smtClean="0"/>
              <a:t>Conduct meaningful training for all reviewers.</a:t>
            </a:r>
          </a:p>
          <a:p>
            <a:pPr>
              <a:lnSpc>
                <a:spcPct val="80000"/>
              </a:lnSpc>
            </a:pPr>
            <a:r>
              <a:rPr lang="en-US" sz="2600" smtClean="0"/>
              <a:t>Review your early reviews.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p>
            <a:r>
              <a:rPr lang="en-US" smtClean="0"/>
              <a:t>ACB</a:t>
            </a:r>
            <a:endParaRPr lang="en-US" altLang="en-US" smtClean="0"/>
          </a:p>
        </p:txBody>
      </p:sp>
      <p:sp>
        <p:nvSpPr>
          <p:cNvPr id="25603" name="Footer Placeholder 4"/>
          <p:cNvSpPr>
            <a:spLocks noGrp="1"/>
          </p:cNvSpPr>
          <p:nvPr>
            <p:ph type="ftr" sz="quarter" idx="11"/>
          </p:nvPr>
        </p:nvSpPr>
        <p:spPr>
          <a:noFill/>
        </p:spPr>
        <p:txBody>
          <a:bodyPr/>
          <a:lstStyle/>
          <a:p>
            <a:r>
              <a:rPr lang="en-US" altLang="en-US" smtClean="0"/>
              <a:t>SQA: Software Reviews and FTR</a:t>
            </a:r>
          </a:p>
        </p:txBody>
      </p:sp>
      <p:sp>
        <p:nvSpPr>
          <p:cNvPr id="25604" name="Slide Number Placeholder 5"/>
          <p:cNvSpPr>
            <a:spLocks noGrp="1"/>
          </p:cNvSpPr>
          <p:nvPr>
            <p:ph type="sldNum" sz="quarter" idx="12"/>
          </p:nvPr>
        </p:nvSpPr>
        <p:spPr>
          <a:noFill/>
        </p:spPr>
        <p:txBody>
          <a:bodyPr/>
          <a:lstStyle/>
          <a:p>
            <a:fld id="{0A347BE7-82CF-4B6A-A51F-B4F9DA84306A}" type="slidenum">
              <a:rPr lang="en-US" altLang="en-US" smtClean="0"/>
              <a:pPr/>
              <a:t>24</a:t>
            </a:fld>
            <a:endParaRPr lang="en-US" altLang="en-US" smtClean="0"/>
          </a:p>
        </p:txBody>
      </p:sp>
      <p:sp>
        <p:nvSpPr>
          <p:cNvPr id="25605" name="Rectangle 2"/>
          <p:cNvSpPr>
            <a:spLocks noGrp="1" noChangeArrowheads="1"/>
          </p:cNvSpPr>
          <p:nvPr>
            <p:ph type="title"/>
          </p:nvPr>
        </p:nvSpPr>
        <p:spPr>
          <a:xfrm>
            <a:off x="457200" y="274638"/>
            <a:ext cx="8401050" cy="1143000"/>
          </a:xfrm>
        </p:spPr>
        <p:txBody>
          <a:bodyPr/>
          <a:lstStyle/>
          <a:p>
            <a:r>
              <a:rPr lang="en-US" sz="3600" smtClean="0"/>
              <a:t>Cost impact of software defects (1)</a:t>
            </a:r>
          </a:p>
        </p:txBody>
      </p:sp>
      <p:sp>
        <p:nvSpPr>
          <p:cNvPr id="25606" name="Rectangle 3"/>
          <p:cNvSpPr>
            <a:spLocks noGrp="1" noChangeArrowheads="1"/>
          </p:cNvSpPr>
          <p:nvPr>
            <p:ph type="body" idx="1"/>
          </p:nvPr>
        </p:nvSpPr>
        <p:spPr/>
        <p:txBody>
          <a:bodyPr/>
          <a:lstStyle/>
          <a:p>
            <a:pPr>
              <a:lnSpc>
                <a:spcPct val="80000"/>
              </a:lnSpc>
            </a:pPr>
            <a:r>
              <a:rPr lang="en-US" sz="2600" smtClean="0"/>
              <a:t>A number of industry studies (by TRW, Nippon Electric, Mitre Corp., among others) indicate that design activities introduce between 50 and 65 percent of all errors (and ultimately, all defects) during the software process.</a:t>
            </a:r>
          </a:p>
          <a:p>
            <a:pPr>
              <a:lnSpc>
                <a:spcPct val="80000"/>
              </a:lnSpc>
            </a:pPr>
            <a:r>
              <a:rPr lang="en-US" sz="2600" smtClean="0"/>
              <a:t>However, formal review techniques have been shown to be up to 75 % effective [Jones, 1986] in uncovering design flaws.</a:t>
            </a:r>
          </a:p>
          <a:p>
            <a:pPr>
              <a:lnSpc>
                <a:spcPct val="80000"/>
              </a:lnSpc>
            </a:pPr>
            <a:r>
              <a:rPr lang="en-US" sz="2600" smtClean="0"/>
              <a:t>By detecting and removing a large percentage of these errors, the review process substantially reduces the cost of subsequent steps in the development and support phases occurred if the errors are uncovered.</a:t>
            </a:r>
          </a:p>
          <a:p>
            <a:pPr>
              <a:lnSpc>
                <a:spcPct val="80000"/>
              </a:lnSpc>
            </a:pPr>
            <a:endParaRPr lang="en-US" sz="2600" smtClean="0"/>
          </a:p>
          <a:p>
            <a:pPr>
              <a:lnSpc>
                <a:spcPct val="80000"/>
              </a:lnSpc>
            </a:pPr>
            <a:endParaRPr lang="en-US" sz="26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p>
            <a:r>
              <a:rPr lang="en-US" smtClean="0"/>
              <a:t>ACB</a:t>
            </a:r>
            <a:endParaRPr lang="en-US" altLang="en-US" smtClean="0"/>
          </a:p>
        </p:txBody>
      </p:sp>
      <p:sp>
        <p:nvSpPr>
          <p:cNvPr id="26627" name="Footer Placeholder 4"/>
          <p:cNvSpPr>
            <a:spLocks noGrp="1"/>
          </p:cNvSpPr>
          <p:nvPr>
            <p:ph type="ftr" sz="quarter" idx="11"/>
          </p:nvPr>
        </p:nvSpPr>
        <p:spPr>
          <a:noFill/>
        </p:spPr>
        <p:txBody>
          <a:bodyPr/>
          <a:lstStyle/>
          <a:p>
            <a:r>
              <a:rPr lang="en-US" altLang="en-US" smtClean="0"/>
              <a:t>SQA: Software Reviews and FTR</a:t>
            </a:r>
          </a:p>
        </p:txBody>
      </p:sp>
      <p:sp>
        <p:nvSpPr>
          <p:cNvPr id="26628" name="Slide Number Placeholder 5"/>
          <p:cNvSpPr>
            <a:spLocks noGrp="1"/>
          </p:cNvSpPr>
          <p:nvPr>
            <p:ph type="sldNum" sz="quarter" idx="12"/>
          </p:nvPr>
        </p:nvSpPr>
        <p:spPr>
          <a:noFill/>
        </p:spPr>
        <p:txBody>
          <a:bodyPr/>
          <a:lstStyle/>
          <a:p>
            <a:fld id="{B66968D1-00B5-412F-81D4-FD93A9F413F1}" type="slidenum">
              <a:rPr lang="en-US" altLang="en-US" smtClean="0"/>
              <a:pPr/>
              <a:t>25</a:t>
            </a:fld>
            <a:endParaRPr lang="en-US" altLang="en-US" smtClean="0"/>
          </a:p>
        </p:txBody>
      </p:sp>
      <p:sp>
        <p:nvSpPr>
          <p:cNvPr id="26629" name="Rectangle 2"/>
          <p:cNvSpPr>
            <a:spLocks noGrp="1" noChangeArrowheads="1"/>
          </p:cNvSpPr>
          <p:nvPr>
            <p:ph type="title"/>
          </p:nvPr>
        </p:nvSpPr>
        <p:spPr/>
        <p:txBody>
          <a:bodyPr/>
          <a:lstStyle/>
          <a:p>
            <a:r>
              <a:rPr lang="en-US" smtClean="0"/>
              <a:t>Cost impact of software defects	 (2)</a:t>
            </a:r>
          </a:p>
        </p:txBody>
      </p:sp>
      <p:sp>
        <p:nvSpPr>
          <p:cNvPr id="26630" name="Rectangle 3"/>
          <p:cNvSpPr>
            <a:spLocks noGrp="1" noChangeArrowheads="1"/>
          </p:cNvSpPr>
          <p:nvPr>
            <p:ph type="body" idx="1"/>
          </p:nvPr>
        </p:nvSpPr>
        <p:spPr/>
        <p:txBody>
          <a:bodyPr/>
          <a:lstStyle/>
          <a:p>
            <a:r>
              <a:rPr lang="en-US" sz="2600" smtClean="0"/>
              <a:t>To illustrate the cost impact of early error detection, we consider a series of relative costs that are based on actual cost data collected for large software projects [IBM Corporation, 1981].</a:t>
            </a:r>
          </a:p>
          <a:p>
            <a:r>
              <a:rPr lang="en-US" sz="2600" smtClean="0"/>
              <a:t>Assume that an error uncovered during design will cost 1.0 monetary unit to correct. Relative to this cost, the same error uncovered just before testing commences will cost 6.5 units; during testing, 15 units; and after release, between 60 and 100 units.</a:t>
            </a:r>
          </a:p>
          <a:p>
            <a:endParaRPr lang="en-US" sz="2600" smtClean="0"/>
          </a:p>
          <a:p>
            <a:endParaRPr lang="en-US" sz="26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p>
            <a:r>
              <a:rPr lang="en-US" smtClean="0"/>
              <a:t>ACB</a:t>
            </a:r>
            <a:endParaRPr lang="en-US" altLang="en-US" smtClean="0"/>
          </a:p>
        </p:txBody>
      </p:sp>
      <p:sp>
        <p:nvSpPr>
          <p:cNvPr id="27651" name="Footer Placeholder 5"/>
          <p:cNvSpPr>
            <a:spLocks noGrp="1"/>
          </p:cNvSpPr>
          <p:nvPr>
            <p:ph type="ftr" sz="quarter" idx="11"/>
          </p:nvPr>
        </p:nvSpPr>
        <p:spPr>
          <a:noFill/>
        </p:spPr>
        <p:txBody>
          <a:bodyPr/>
          <a:lstStyle/>
          <a:p>
            <a:r>
              <a:rPr lang="en-US" altLang="en-US" smtClean="0"/>
              <a:t>SQA: Software Reviews and FTR</a:t>
            </a:r>
          </a:p>
        </p:txBody>
      </p:sp>
      <p:sp>
        <p:nvSpPr>
          <p:cNvPr id="27652" name="Slide Number Placeholder 6"/>
          <p:cNvSpPr>
            <a:spLocks noGrp="1"/>
          </p:cNvSpPr>
          <p:nvPr>
            <p:ph type="sldNum" sz="quarter" idx="12"/>
          </p:nvPr>
        </p:nvSpPr>
        <p:spPr>
          <a:noFill/>
        </p:spPr>
        <p:txBody>
          <a:bodyPr/>
          <a:lstStyle/>
          <a:p>
            <a:fld id="{A2A24D39-4AA3-400A-BB8D-9D7BFFD3B299}" type="slidenum">
              <a:rPr lang="en-US" altLang="en-US" smtClean="0"/>
              <a:pPr/>
              <a:t>26</a:t>
            </a:fld>
            <a:endParaRPr lang="en-US" altLang="en-US" smtClean="0"/>
          </a:p>
        </p:txBody>
      </p:sp>
      <p:sp>
        <p:nvSpPr>
          <p:cNvPr id="27653" name="Rectangle 2"/>
          <p:cNvSpPr>
            <a:spLocks noGrp="1" noChangeArrowheads="1"/>
          </p:cNvSpPr>
          <p:nvPr>
            <p:ph type="title"/>
          </p:nvPr>
        </p:nvSpPr>
        <p:spPr/>
        <p:txBody>
          <a:bodyPr/>
          <a:lstStyle/>
          <a:p>
            <a:r>
              <a:rPr lang="en-US" sz="3800" smtClean="0"/>
              <a:t>Defect Amplification and Removal	 (1)</a:t>
            </a:r>
            <a:br>
              <a:rPr lang="en-US" sz="3800" smtClean="0"/>
            </a:br>
            <a:endParaRPr lang="en-US" sz="3800" smtClean="0"/>
          </a:p>
        </p:txBody>
      </p:sp>
      <p:sp>
        <p:nvSpPr>
          <p:cNvPr id="27654" name="Rectangle 3"/>
          <p:cNvSpPr>
            <a:spLocks noGrp="1" noChangeArrowheads="1"/>
          </p:cNvSpPr>
          <p:nvPr>
            <p:ph type="body" sz="half" idx="1"/>
          </p:nvPr>
        </p:nvSpPr>
        <p:spPr>
          <a:xfrm>
            <a:off x="457200" y="990600"/>
            <a:ext cx="8229600" cy="1905000"/>
          </a:xfrm>
        </p:spPr>
        <p:txBody>
          <a:bodyPr/>
          <a:lstStyle/>
          <a:p>
            <a:pPr>
              <a:lnSpc>
                <a:spcPct val="90000"/>
              </a:lnSpc>
            </a:pPr>
            <a:r>
              <a:rPr lang="en-US" sz="2600" smtClean="0"/>
              <a:t>A defect amplification model (IBM Corporation, 1981) can be used to illustrate the generation and detection of errors during the preliminary design, detail design, and coding steps of the software engineering process.</a:t>
            </a:r>
          </a:p>
          <a:p>
            <a:pPr>
              <a:lnSpc>
                <a:spcPct val="90000"/>
              </a:lnSpc>
            </a:pPr>
            <a:endParaRPr lang="en-US" sz="2600" smtClean="0"/>
          </a:p>
        </p:txBody>
      </p:sp>
      <p:pic>
        <p:nvPicPr>
          <p:cNvPr id="27655" name="Picture 4"/>
          <p:cNvPicPr>
            <a:picLocks noGrp="1" noChangeAspect="1" noChangeArrowheads="1"/>
          </p:cNvPicPr>
          <p:nvPr>
            <p:ph sz="half" idx="2"/>
          </p:nvPr>
        </p:nvPicPr>
        <p:blipFill>
          <a:blip r:embed="rId2"/>
          <a:srcRect/>
          <a:stretch>
            <a:fillRect/>
          </a:stretch>
        </p:blipFill>
        <p:spPr>
          <a:xfrm>
            <a:off x="533400" y="3308350"/>
            <a:ext cx="8153400" cy="2787650"/>
          </a:xfr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r>
              <a:rPr lang="en-US" smtClean="0"/>
              <a:t>ACB</a:t>
            </a:r>
            <a:endParaRPr lang="en-US" altLang="en-US" smtClean="0"/>
          </a:p>
        </p:txBody>
      </p:sp>
      <p:sp>
        <p:nvSpPr>
          <p:cNvPr id="28675" name="Footer Placeholder 4"/>
          <p:cNvSpPr>
            <a:spLocks noGrp="1"/>
          </p:cNvSpPr>
          <p:nvPr>
            <p:ph type="ftr" sz="quarter" idx="11"/>
          </p:nvPr>
        </p:nvSpPr>
        <p:spPr>
          <a:noFill/>
        </p:spPr>
        <p:txBody>
          <a:bodyPr/>
          <a:lstStyle/>
          <a:p>
            <a:r>
              <a:rPr lang="en-US" altLang="en-US" smtClean="0"/>
              <a:t>SQA: Software Reviews and FTR</a:t>
            </a:r>
          </a:p>
        </p:txBody>
      </p:sp>
      <p:sp>
        <p:nvSpPr>
          <p:cNvPr id="28676" name="Slide Number Placeholder 5"/>
          <p:cNvSpPr>
            <a:spLocks noGrp="1"/>
          </p:cNvSpPr>
          <p:nvPr>
            <p:ph type="sldNum" sz="quarter" idx="12"/>
          </p:nvPr>
        </p:nvSpPr>
        <p:spPr>
          <a:noFill/>
        </p:spPr>
        <p:txBody>
          <a:bodyPr/>
          <a:lstStyle/>
          <a:p>
            <a:fld id="{63971652-4EE8-4D1E-B52D-3FF1AAB49E03}" type="slidenum">
              <a:rPr lang="en-US" altLang="en-US" smtClean="0"/>
              <a:pPr/>
              <a:t>27</a:t>
            </a:fld>
            <a:endParaRPr lang="en-US" altLang="en-US" smtClean="0"/>
          </a:p>
        </p:txBody>
      </p:sp>
      <p:sp>
        <p:nvSpPr>
          <p:cNvPr id="28677" name="Rectangle 2"/>
          <p:cNvSpPr>
            <a:spLocks noGrp="1" noChangeArrowheads="1"/>
          </p:cNvSpPr>
          <p:nvPr>
            <p:ph type="title"/>
          </p:nvPr>
        </p:nvSpPr>
        <p:spPr/>
        <p:txBody>
          <a:bodyPr/>
          <a:lstStyle/>
          <a:p>
            <a:r>
              <a:rPr lang="en-US" sz="3800" smtClean="0"/>
              <a:t>Example of defect amplification for a software development process: no reviews</a:t>
            </a:r>
          </a:p>
        </p:txBody>
      </p:sp>
      <p:pic>
        <p:nvPicPr>
          <p:cNvPr id="28678" name="Picture 4"/>
          <p:cNvPicPr>
            <a:picLocks noGrp="1" noChangeAspect="1" noChangeArrowheads="1"/>
          </p:cNvPicPr>
          <p:nvPr>
            <p:ph idx="1"/>
          </p:nvPr>
        </p:nvPicPr>
        <p:blipFill>
          <a:blip r:embed="rId2"/>
          <a:srcRect/>
          <a:stretch>
            <a:fillRect/>
          </a:stretch>
        </p:blipFill>
        <p:spPr>
          <a:xfrm>
            <a:off x="762000" y="1600200"/>
            <a:ext cx="7239000" cy="4537075"/>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smtClean="0"/>
              <a:t>ACB</a:t>
            </a:r>
            <a:endParaRPr lang="en-US" altLang="en-US" smtClean="0"/>
          </a:p>
        </p:txBody>
      </p:sp>
      <p:sp>
        <p:nvSpPr>
          <p:cNvPr id="29699" name="Footer Placeholder 4"/>
          <p:cNvSpPr>
            <a:spLocks noGrp="1"/>
          </p:cNvSpPr>
          <p:nvPr>
            <p:ph type="ftr" sz="quarter" idx="11"/>
          </p:nvPr>
        </p:nvSpPr>
        <p:spPr>
          <a:noFill/>
        </p:spPr>
        <p:txBody>
          <a:bodyPr/>
          <a:lstStyle/>
          <a:p>
            <a:r>
              <a:rPr lang="en-US" altLang="en-US" smtClean="0"/>
              <a:t>SQA: Software Reviews and FTR</a:t>
            </a:r>
          </a:p>
        </p:txBody>
      </p:sp>
      <p:sp>
        <p:nvSpPr>
          <p:cNvPr id="29700" name="Slide Number Placeholder 5"/>
          <p:cNvSpPr>
            <a:spLocks noGrp="1"/>
          </p:cNvSpPr>
          <p:nvPr>
            <p:ph type="sldNum" sz="quarter" idx="12"/>
          </p:nvPr>
        </p:nvSpPr>
        <p:spPr>
          <a:noFill/>
        </p:spPr>
        <p:txBody>
          <a:bodyPr/>
          <a:lstStyle/>
          <a:p>
            <a:fld id="{F04A1EA9-F961-4FF4-92A0-15159647D764}" type="slidenum">
              <a:rPr lang="en-US" altLang="en-US" smtClean="0"/>
              <a:pPr/>
              <a:t>28</a:t>
            </a:fld>
            <a:endParaRPr lang="en-US" altLang="en-US" smtClean="0"/>
          </a:p>
        </p:txBody>
      </p:sp>
      <p:sp>
        <p:nvSpPr>
          <p:cNvPr id="29701" name="Rectangle 2"/>
          <p:cNvSpPr>
            <a:spLocks noGrp="1" noChangeArrowheads="1"/>
          </p:cNvSpPr>
          <p:nvPr>
            <p:ph type="title"/>
          </p:nvPr>
        </p:nvSpPr>
        <p:spPr/>
        <p:txBody>
          <a:bodyPr/>
          <a:lstStyle/>
          <a:p>
            <a:r>
              <a:rPr lang="en-US" sz="3600" smtClean="0"/>
              <a:t>Example of defect amplification for a software development process: with reviews</a:t>
            </a:r>
          </a:p>
        </p:txBody>
      </p:sp>
      <p:pic>
        <p:nvPicPr>
          <p:cNvPr id="29702" name="Picture 4"/>
          <p:cNvPicPr>
            <a:picLocks noGrp="1" noChangeAspect="1" noChangeArrowheads="1"/>
          </p:cNvPicPr>
          <p:nvPr>
            <p:ph idx="1"/>
          </p:nvPr>
        </p:nvPicPr>
        <p:blipFill>
          <a:blip r:embed="rId2"/>
          <a:srcRect/>
          <a:stretch>
            <a:fillRect/>
          </a:stretch>
        </p:blipFill>
        <p:spPr>
          <a:xfrm>
            <a:off x="785813" y="1571625"/>
            <a:ext cx="7543800" cy="4791075"/>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r>
              <a:rPr lang="en-US" smtClean="0"/>
              <a:t>ACB</a:t>
            </a:r>
            <a:endParaRPr lang="en-US" altLang="en-US" smtClean="0"/>
          </a:p>
        </p:txBody>
      </p:sp>
      <p:sp>
        <p:nvSpPr>
          <p:cNvPr id="30723" name="Footer Placeholder 4"/>
          <p:cNvSpPr>
            <a:spLocks noGrp="1"/>
          </p:cNvSpPr>
          <p:nvPr>
            <p:ph type="ftr" sz="quarter" idx="11"/>
          </p:nvPr>
        </p:nvSpPr>
        <p:spPr>
          <a:noFill/>
        </p:spPr>
        <p:txBody>
          <a:bodyPr/>
          <a:lstStyle/>
          <a:p>
            <a:r>
              <a:rPr lang="en-US" altLang="en-US" smtClean="0"/>
              <a:t>SQA: Software Reviews and FTR</a:t>
            </a:r>
          </a:p>
        </p:txBody>
      </p:sp>
      <p:sp>
        <p:nvSpPr>
          <p:cNvPr id="30724" name="Slide Number Placeholder 5"/>
          <p:cNvSpPr>
            <a:spLocks noGrp="1"/>
          </p:cNvSpPr>
          <p:nvPr>
            <p:ph type="sldNum" sz="quarter" idx="12"/>
          </p:nvPr>
        </p:nvSpPr>
        <p:spPr>
          <a:noFill/>
        </p:spPr>
        <p:txBody>
          <a:bodyPr/>
          <a:lstStyle/>
          <a:p>
            <a:fld id="{E742B06E-4C58-4960-A535-820122258527}" type="slidenum">
              <a:rPr lang="en-US" altLang="en-US" smtClean="0"/>
              <a:pPr/>
              <a:t>29</a:t>
            </a:fld>
            <a:endParaRPr lang="en-US" altLang="en-US" smtClean="0"/>
          </a:p>
        </p:txBody>
      </p:sp>
      <p:sp>
        <p:nvSpPr>
          <p:cNvPr id="30725" name="Rectangle 2"/>
          <p:cNvSpPr>
            <a:spLocks noGrp="1" noChangeArrowheads="1"/>
          </p:cNvSpPr>
          <p:nvPr>
            <p:ph type="title"/>
          </p:nvPr>
        </p:nvSpPr>
        <p:spPr/>
        <p:txBody>
          <a:bodyPr/>
          <a:lstStyle/>
          <a:p>
            <a:r>
              <a:rPr lang="en-US" sz="3800" smtClean="0"/>
              <a:t>Example of defect amplification: cost impact comparison</a:t>
            </a:r>
          </a:p>
        </p:txBody>
      </p:sp>
      <p:sp>
        <p:nvSpPr>
          <p:cNvPr id="30726" name="Rectangle 3"/>
          <p:cNvSpPr>
            <a:spLocks noGrp="1" noChangeArrowheads="1"/>
          </p:cNvSpPr>
          <p:nvPr>
            <p:ph type="body" idx="1"/>
          </p:nvPr>
        </p:nvSpPr>
        <p:spPr/>
        <p:txBody>
          <a:bodyPr/>
          <a:lstStyle/>
          <a:p>
            <a:pPr>
              <a:lnSpc>
                <a:spcPct val="80000"/>
              </a:lnSpc>
            </a:pPr>
            <a:r>
              <a:rPr lang="en-US" sz="2600" smtClean="0"/>
              <a:t>Recalling the relative costs associated with the discovery and correction of errors, overall cost (with and without review for our example) can be established. </a:t>
            </a:r>
          </a:p>
          <a:p>
            <a:pPr>
              <a:lnSpc>
                <a:spcPct val="80000"/>
              </a:lnSpc>
            </a:pPr>
            <a:r>
              <a:rPr lang="en-US" sz="2600" smtClean="0"/>
              <a:t>The number of errors uncovered during each of the steps noted is multiplied by the cost to remove an error (1.5 cost units for design, 6.5 cost units before test, 15 cost units during test, and 67 cost units after release).</a:t>
            </a:r>
          </a:p>
          <a:p>
            <a:pPr>
              <a:lnSpc>
                <a:spcPct val="80000"/>
              </a:lnSpc>
            </a:pPr>
            <a:r>
              <a:rPr lang="en-US" sz="2600" smtClean="0"/>
              <a:t>Using these data, the total cost for development and maintenance when reviews are conducted is 783 cost units. When no reviews are conducted, total cost is 2177 units—nearly three times more costly.</a:t>
            </a:r>
          </a:p>
          <a:p>
            <a:pPr>
              <a:lnSpc>
                <a:spcPct val="80000"/>
              </a:lnSpc>
            </a:pPr>
            <a:endParaRPr lang="en-US" sz="2600" smtClean="0"/>
          </a:p>
          <a:p>
            <a:pPr>
              <a:lnSpc>
                <a:spcPct val="80000"/>
              </a:lnSpc>
            </a:pPr>
            <a:endParaRPr lang="en-US" sz="26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fld id="{F1E4E2B3-1147-498E-9725-7930D6680884}" type="datetime1">
              <a:rPr lang="en-US" smtClean="0"/>
              <a:pPr/>
              <a:t>3/19/2020</a:t>
            </a:fld>
            <a:endParaRPr lang="en-US" smtClean="0"/>
          </a:p>
        </p:txBody>
      </p:sp>
      <p:sp>
        <p:nvSpPr>
          <p:cNvPr id="4099" name="Slide Number Placeholder 5"/>
          <p:cNvSpPr>
            <a:spLocks noGrp="1"/>
          </p:cNvSpPr>
          <p:nvPr>
            <p:ph type="sldNum" sz="quarter" idx="12"/>
          </p:nvPr>
        </p:nvSpPr>
        <p:spPr>
          <a:noFill/>
        </p:spPr>
        <p:txBody>
          <a:bodyPr/>
          <a:lstStyle/>
          <a:p>
            <a:fld id="{F9DACEDD-70FF-4CE2-A059-9C906A8E82A2}" type="slidenum">
              <a:rPr lang="en-US" smtClean="0"/>
              <a:pPr/>
              <a:t>3</a:t>
            </a:fld>
            <a:endParaRPr lang="en-US" smtClean="0"/>
          </a:p>
        </p:txBody>
      </p:sp>
      <p:sp>
        <p:nvSpPr>
          <p:cNvPr id="4100" name="Rectangle 2"/>
          <p:cNvSpPr>
            <a:spLocks noGrp="1" noRot="1" noChangeArrowheads="1"/>
          </p:cNvSpPr>
          <p:nvPr>
            <p:ph type="title"/>
          </p:nvPr>
        </p:nvSpPr>
        <p:spPr/>
        <p:txBody>
          <a:bodyPr/>
          <a:lstStyle/>
          <a:p>
            <a:r>
              <a:rPr lang="en-US" smtClean="0"/>
              <a:t>Important Points in SQA</a:t>
            </a:r>
          </a:p>
        </p:txBody>
      </p:sp>
      <p:sp>
        <p:nvSpPr>
          <p:cNvPr id="4101" name="Rectangle 3"/>
          <p:cNvSpPr>
            <a:spLocks noGrp="1" noRot="1" noChangeArrowheads="1"/>
          </p:cNvSpPr>
          <p:nvPr>
            <p:ph type="body" idx="1"/>
          </p:nvPr>
        </p:nvSpPr>
        <p:spPr/>
        <p:txBody>
          <a:bodyPr/>
          <a:lstStyle/>
          <a:p>
            <a:pPr>
              <a:lnSpc>
                <a:spcPct val="80000"/>
              </a:lnSpc>
            </a:pPr>
            <a:r>
              <a:rPr lang="en-US" sz="2800" smtClean="0"/>
              <a:t>The definition emphasizes three important points:</a:t>
            </a:r>
          </a:p>
          <a:p>
            <a:pPr lvl="1">
              <a:lnSpc>
                <a:spcPct val="80000"/>
              </a:lnSpc>
            </a:pPr>
            <a:r>
              <a:rPr lang="en-US" sz="2000" smtClean="0">
                <a:solidFill>
                  <a:schemeClr val="accent2"/>
                </a:solidFill>
              </a:rPr>
              <a:t>Software requirements </a:t>
            </a:r>
            <a:r>
              <a:rPr lang="en-US" sz="2000" smtClean="0"/>
              <a:t>are the foundation from which quality is measured. </a:t>
            </a:r>
          </a:p>
          <a:p>
            <a:pPr lvl="2">
              <a:lnSpc>
                <a:spcPct val="80000"/>
              </a:lnSpc>
            </a:pPr>
            <a:r>
              <a:rPr lang="en-US" sz="1600" smtClean="0"/>
              <a:t>Lack of conformance to requirements is lack of quality.</a:t>
            </a:r>
          </a:p>
          <a:p>
            <a:pPr lvl="1">
              <a:lnSpc>
                <a:spcPct val="80000"/>
              </a:lnSpc>
            </a:pPr>
            <a:r>
              <a:rPr lang="en-US" sz="2000" smtClean="0">
                <a:solidFill>
                  <a:schemeClr val="accent2"/>
                </a:solidFill>
              </a:rPr>
              <a:t>Specified standards </a:t>
            </a:r>
            <a:r>
              <a:rPr lang="en-US" sz="2000" smtClean="0"/>
              <a:t>define a set of development criteria that guide the manner in which software is engineered.</a:t>
            </a:r>
          </a:p>
          <a:p>
            <a:pPr lvl="2">
              <a:lnSpc>
                <a:spcPct val="80000"/>
              </a:lnSpc>
            </a:pPr>
            <a:r>
              <a:rPr lang="en-US" sz="1600" smtClean="0"/>
              <a:t>If the criteria are not followed, lack of quality will almost surely result.</a:t>
            </a:r>
          </a:p>
          <a:p>
            <a:pPr lvl="1">
              <a:lnSpc>
                <a:spcPct val="80000"/>
              </a:lnSpc>
            </a:pPr>
            <a:r>
              <a:rPr lang="en-US" sz="2000" smtClean="0">
                <a:solidFill>
                  <a:schemeClr val="accent2"/>
                </a:solidFill>
              </a:rPr>
              <a:t>A set of implicit requirements </a:t>
            </a:r>
            <a:r>
              <a:rPr lang="en-US" sz="2000" smtClean="0"/>
              <a:t>often goes unmentioned (e.g., the desire for ease of use and good maintainability).</a:t>
            </a:r>
          </a:p>
          <a:p>
            <a:pPr lvl="2">
              <a:lnSpc>
                <a:spcPct val="80000"/>
              </a:lnSpc>
            </a:pPr>
            <a:r>
              <a:rPr lang="en-US" sz="1600" smtClean="0"/>
              <a:t>If software conforms to its explicit requirements but fails to meet implicit requirements, software quality is suspect.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r>
              <a:rPr lang="en-US" smtClean="0"/>
              <a:t>ACB</a:t>
            </a:r>
            <a:endParaRPr lang="en-US" altLang="en-US" smtClean="0"/>
          </a:p>
        </p:txBody>
      </p:sp>
      <p:sp>
        <p:nvSpPr>
          <p:cNvPr id="31747" name="Footer Placeholder 4"/>
          <p:cNvSpPr>
            <a:spLocks noGrp="1"/>
          </p:cNvSpPr>
          <p:nvPr>
            <p:ph type="ftr" sz="quarter" idx="11"/>
          </p:nvPr>
        </p:nvSpPr>
        <p:spPr>
          <a:noFill/>
        </p:spPr>
        <p:txBody>
          <a:bodyPr/>
          <a:lstStyle/>
          <a:p>
            <a:r>
              <a:rPr lang="en-US" altLang="en-US" smtClean="0"/>
              <a:t>SQA: Software Reviews and FTR</a:t>
            </a:r>
          </a:p>
        </p:txBody>
      </p:sp>
      <p:sp>
        <p:nvSpPr>
          <p:cNvPr id="31748" name="Slide Number Placeholder 5"/>
          <p:cNvSpPr>
            <a:spLocks noGrp="1"/>
          </p:cNvSpPr>
          <p:nvPr>
            <p:ph type="sldNum" sz="quarter" idx="12"/>
          </p:nvPr>
        </p:nvSpPr>
        <p:spPr>
          <a:noFill/>
        </p:spPr>
        <p:txBody>
          <a:bodyPr/>
          <a:lstStyle/>
          <a:p>
            <a:fld id="{FF8D686E-1BB0-4ECF-8785-4837E79D8DBE}" type="slidenum">
              <a:rPr lang="en-US" altLang="en-US" smtClean="0"/>
              <a:pPr/>
              <a:t>30</a:t>
            </a:fld>
            <a:endParaRPr lang="en-US" altLang="en-US" smtClean="0"/>
          </a:p>
        </p:txBody>
      </p:sp>
      <p:sp>
        <p:nvSpPr>
          <p:cNvPr id="31749" name="Rectangle 2"/>
          <p:cNvSpPr>
            <a:spLocks noGrp="1" noChangeArrowheads="1"/>
          </p:cNvSpPr>
          <p:nvPr>
            <p:ph type="title"/>
          </p:nvPr>
        </p:nvSpPr>
        <p:spPr/>
        <p:txBody>
          <a:bodyPr/>
          <a:lstStyle/>
          <a:p>
            <a:r>
              <a:rPr lang="en-US" smtClean="0"/>
              <a:t>References</a:t>
            </a:r>
          </a:p>
        </p:txBody>
      </p:sp>
      <p:sp>
        <p:nvSpPr>
          <p:cNvPr id="31750" name="Rectangle 3"/>
          <p:cNvSpPr>
            <a:spLocks noGrp="1" noChangeArrowheads="1"/>
          </p:cNvSpPr>
          <p:nvPr>
            <p:ph type="body" idx="1"/>
          </p:nvPr>
        </p:nvSpPr>
        <p:spPr/>
        <p:txBody>
          <a:bodyPr/>
          <a:lstStyle/>
          <a:p>
            <a:r>
              <a:rPr lang="en-US" smtClean="0"/>
              <a:t>Pressman., Roger S., Software Engineering (Fifth Edition), McGraw-Hill International Editions, 2001</a:t>
            </a:r>
          </a:p>
          <a:p>
            <a:r>
              <a:rPr lang="en-US" smtClean="0"/>
              <a:t>IBM Corporation, “Implementing Software Inspections,” course notes, IBM Systems Sciences Institute, IBM Corporation, 1981.</a:t>
            </a:r>
          </a:p>
          <a:p>
            <a:r>
              <a:rPr lang="en-US" smtClean="0"/>
              <a:t>Jones, T.C., </a:t>
            </a:r>
            <a:r>
              <a:rPr lang="en-US" i="1" smtClean="0"/>
              <a:t>Programming Productivity, </a:t>
            </a:r>
            <a:r>
              <a:rPr lang="en-US" smtClean="0"/>
              <a:t>McGraw-Hill, 1986.</a:t>
            </a:r>
          </a:p>
          <a:p>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History of SQA</a:t>
            </a:r>
          </a:p>
        </p:txBody>
      </p:sp>
      <p:sp>
        <p:nvSpPr>
          <p:cNvPr id="3" name="Content Placeholder 2"/>
          <p:cNvSpPr>
            <a:spLocks noGrp="1"/>
          </p:cNvSpPr>
          <p:nvPr>
            <p:ph idx="1"/>
          </p:nvPr>
        </p:nvSpPr>
        <p:spPr>
          <a:xfrm>
            <a:off x="457200" y="1143000"/>
            <a:ext cx="8229600" cy="4983163"/>
          </a:xfrm>
        </p:spPr>
        <p:txBody>
          <a:bodyPr/>
          <a:lstStyle/>
          <a:p>
            <a:pPr>
              <a:defRPr/>
            </a:pPr>
            <a:r>
              <a:rPr lang="en-US" sz="2400" dirty="0" smtClean="0"/>
              <a:t>General</a:t>
            </a:r>
          </a:p>
          <a:p>
            <a:pPr lvl="1">
              <a:defRPr/>
            </a:pPr>
            <a:r>
              <a:rPr lang="en-US" sz="2000" dirty="0" smtClean="0"/>
              <a:t>Pre-20</a:t>
            </a:r>
            <a:r>
              <a:rPr lang="en-US" sz="2000" baseline="30000" dirty="0" smtClean="0"/>
              <a:t>th</a:t>
            </a:r>
            <a:r>
              <a:rPr lang="en-US" sz="2000" dirty="0" smtClean="0"/>
              <a:t> history: sole responsibility of craftsman</a:t>
            </a:r>
          </a:p>
          <a:p>
            <a:pPr lvl="1">
              <a:defRPr/>
            </a:pPr>
            <a:r>
              <a:rPr lang="en-US" sz="2000" dirty="0" smtClean="0"/>
              <a:t>1916: Bell Labs introduced formal QA and control function</a:t>
            </a:r>
          </a:p>
          <a:p>
            <a:pPr lvl="1">
              <a:defRPr/>
            </a:pPr>
            <a:r>
              <a:rPr lang="en-US" sz="2000" dirty="0" smtClean="0"/>
              <a:t>Post-1916: formal QA and control function were spread throughout manufacturing world</a:t>
            </a:r>
          </a:p>
          <a:p>
            <a:pPr lvl="1">
              <a:defRPr/>
            </a:pPr>
            <a:r>
              <a:rPr lang="en-US" sz="2000" dirty="0" smtClean="0"/>
              <a:t>1940s: more formal QA approaches</a:t>
            </a:r>
          </a:p>
          <a:p>
            <a:pPr>
              <a:defRPr/>
            </a:pPr>
            <a:r>
              <a:rPr lang="en-US" sz="2400" dirty="0" smtClean="0"/>
              <a:t>Software world</a:t>
            </a:r>
          </a:p>
          <a:p>
            <a:pPr lvl="1">
              <a:defRPr/>
            </a:pPr>
            <a:r>
              <a:rPr lang="en-US" sz="2000" dirty="0" smtClean="0"/>
              <a:t>1950-1960s: quality was sole responsibility of programmers</a:t>
            </a:r>
          </a:p>
          <a:p>
            <a:pPr lvl="1">
              <a:defRPr/>
            </a:pPr>
            <a:r>
              <a:rPr lang="en-US" sz="2000" dirty="0" smtClean="0"/>
              <a:t>1970s: standards for QA was in military contract software development </a:t>
            </a:r>
          </a:p>
          <a:p>
            <a:pPr lvl="1">
              <a:defRPr/>
            </a:pPr>
            <a:r>
              <a:rPr lang="en-US" sz="2000" dirty="0" smtClean="0"/>
              <a:t>Now: QA is a must !</a:t>
            </a:r>
          </a:p>
          <a:p>
            <a:pPr lvl="2">
              <a:defRPr/>
            </a:pPr>
            <a:r>
              <a:rPr lang="en-US" sz="1400" dirty="0" smtClean="0"/>
              <a:t>Responsibility of software engineers, project managers, customers, salespeople, and the individuals who serve within an SQA group.</a:t>
            </a:r>
            <a:endParaRPr lang="en-US" sz="1400" dirty="0" smtClean="0">
              <a:ea typeface="+mn-ea"/>
              <a:cs typeface="+mn-cs"/>
            </a:endParaRPr>
          </a:p>
          <a:p>
            <a:pPr>
              <a:defRPr/>
            </a:pPr>
            <a:endParaRPr lang="en-US" dirty="0" smtClean="0"/>
          </a:p>
          <a:p>
            <a:pPr>
              <a:defRPr/>
            </a:pPr>
            <a:endParaRPr lang="en-US" dirty="0"/>
          </a:p>
        </p:txBody>
      </p:sp>
      <p:sp>
        <p:nvSpPr>
          <p:cNvPr id="5124" name="Date Placeholder 3"/>
          <p:cNvSpPr>
            <a:spLocks noGrp="1"/>
          </p:cNvSpPr>
          <p:nvPr>
            <p:ph type="dt" sz="quarter" idx="10"/>
          </p:nvPr>
        </p:nvSpPr>
        <p:spPr>
          <a:noFill/>
        </p:spPr>
        <p:txBody>
          <a:bodyPr/>
          <a:lstStyle/>
          <a:p>
            <a:fld id="{6868D9C0-201E-445F-8ED3-186A2A988F8C}" type="datetime1">
              <a:rPr lang="en-US" smtClean="0"/>
              <a:pPr/>
              <a:t>3/19/2020</a:t>
            </a:fld>
            <a:endParaRPr lang="en-US" smtClean="0"/>
          </a:p>
        </p:txBody>
      </p:sp>
      <p:sp>
        <p:nvSpPr>
          <p:cNvPr id="5125" name="Slide Number Placeholder 5"/>
          <p:cNvSpPr>
            <a:spLocks noGrp="1"/>
          </p:cNvSpPr>
          <p:nvPr>
            <p:ph type="sldNum" sz="quarter" idx="12"/>
          </p:nvPr>
        </p:nvSpPr>
        <p:spPr>
          <a:noFill/>
        </p:spPr>
        <p:txBody>
          <a:bodyPr/>
          <a:lstStyle/>
          <a:p>
            <a:fld id="{BB237D34-D6D0-46AA-AB0F-43454E775FC9}" type="slidenum">
              <a:rPr lang="en-US" smtClean="0"/>
              <a:pPr/>
              <a:t>4</a:t>
            </a:fld>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fld id="{04A2E2FD-603B-44E8-B72C-9AEDADDD0BF2}" type="datetime1">
              <a:rPr lang="en-US" smtClean="0"/>
              <a:pPr/>
              <a:t>3/19/2020</a:t>
            </a:fld>
            <a:endParaRPr lang="en-US" smtClean="0"/>
          </a:p>
        </p:txBody>
      </p:sp>
      <p:sp>
        <p:nvSpPr>
          <p:cNvPr id="6147" name="Slide Number Placeholder 5"/>
          <p:cNvSpPr>
            <a:spLocks noGrp="1"/>
          </p:cNvSpPr>
          <p:nvPr>
            <p:ph type="sldNum" sz="quarter" idx="12"/>
          </p:nvPr>
        </p:nvSpPr>
        <p:spPr>
          <a:noFill/>
        </p:spPr>
        <p:txBody>
          <a:bodyPr/>
          <a:lstStyle/>
          <a:p>
            <a:fld id="{5282A760-E4B4-40A2-9609-5026396665CE}" type="slidenum">
              <a:rPr lang="en-US" smtClean="0"/>
              <a:pPr/>
              <a:t>5</a:t>
            </a:fld>
            <a:endParaRPr lang="en-US" smtClean="0"/>
          </a:p>
        </p:txBody>
      </p:sp>
      <p:sp>
        <p:nvSpPr>
          <p:cNvPr id="6148" name="Rectangle 2"/>
          <p:cNvSpPr>
            <a:spLocks noGrp="1" noRot="1" noChangeArrowheads="1"/>
          </p:cNvSpPr>
          <p:nvPr>
            <p:ph type="title"/>
          </p:nvPr>
        </p:nvSpPr>
        <p:spPr/>
        <p:txBody>
          <a:bodyPr/>
          <a:lstStyle/>
          <a:p>
            <a:r>
              <a:rPr lang="en-US" smtClean="0"/>
              <a:t>SQA Activities </a:t>
            </a:r>
          </a:p>
        </p:txBody>
      </p:sp>
      <p:sp>
        <p:nvSpPr>
          <p:cNvPr id="5125" name="Rectangle 3"/>
          <p:cNvSpPr>
            <a:spLocks noGrp="1" noRot="1" noChangeArrowheads="1"/>
          </p:cNvSpPr>
          <p:nvPr>
            <p:ph type="body" idx="1"/>
          </p:nvPr>
        </p:nvSpPr>
        <p:spPr/>
        <p:txBody>
          <a:bodyPr/>
          <a:lstStyle/>
          <a:p>
            <a:pPr>
              <a:defRPr/>
            </a:pPr>
            <a:r>
              <a:rPr lang="en-US" sz="2800" dirty="0" smtClean="0"/>
              <a:t>SQA  activities are composed of variety of tasks associated with two different constituencies:</a:t>
            </a:r>
          </a:p>
          <a:p>
            <a:pPr lvl="1">
              <a:defRPr/>
            </a:pPr>
            <a:r>
              <a:rPr lang="en-US" sz="2400" dirty="0" smtClean="0">
                <a:ea typeface="+mn-ea"/>
                <a:cs typeface="+mn-cs"/>
              </a:rPr>
              <a:t>software engineers: perform quality assurance and quality control activities</a:t>
            </a:r>
            <a:r>
              <a:rPr lang="en-US" sz="1600" dirty="0" smtClean="0">
                <a:ea typeface="+mn-ea"/>
                <a:cs typeface="+mn-cs"/>
              </a:rPr>
              <a:t> </a:t>
            </a:r>
          </a:p>
          <a:p>
            <a:pPr lvl="2">
              <a:defRPr/>
            </a:pPr>
            <a:r>
              <a:rPr lang="en-US" sz="2000" dirty="0" smtClean="0">
                <a:ea typeface="+mn-ea"/>
                <a:cs typeface="+mn-cs"/>
              </a:rPr>
              <a:t>applying solid technical methods and measures, </a:t>
            </a:r>
          </a:p>
          <a:p>
            <a:pPr lvl="2">
              <a:defRPr/>
            </a:pPr>
            <a:r>
              <a:rPr lang="en-US" sz="2000" dirty="0" smtClean="0">
                <a:ea typeface="+mn-ea"/>
                <a:cs typeface="+mn-cs"/>
              </a:rPr>
              <a:t>conducting formal technical reviews, and performing well-planned software testing.</a:t>
            </a:r>
          </a:p>
          <a:p>
            <a:pPr lvl="1">
              <a:defRPr/>
            </a:pPr>
            <a:r>
              <a:rPr lang="en-US" sz="2400" dirty="0" smtClean="0">
                <a:ea typeface="+mn-ea"/>
                <a:cs typeface="+mn-cs"/>
              </a:rPr>
              <a:t>SQA group </a:t>
            </a:r>
          </a:p>
          <a:p>
            <a:pPr lvl="2">
              <a:defRPr/>
            </a:pPr>
            <a:r>
              <a:rPr lang="en-US" sz="2000" dirty="0" smtClean="0">
                <a:ea typeface="+mn-ea"/>
                <a:cs typeface="+mn-cs"/>
              </a:rPr>
              <a:t>has responsibility for quality assurance planning, oversight, record keeping, analysis, and reporting.</a:t>
            </a:r>
          </a:p>
          <a:p>
            <a:pPr>
              <a:lnSpc>
                <a:spcPct val="80000"/>
              </a:lnSpc>
              <a:defRPr/>
            </a:pPr>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CD14F621-CEFF-44D8-B73A-70CBA1B5D74E}" type="datetime1">
              <a:rPr lang="en-US" smtClean="0"/>
              <a:pPr/>
              <a:t>3/19/2020</a:t>
            </a:fld>
            <a:endParaRPr lang="en-US" smtClean="0"/>
          </a:p>
        </p:txBody>
      </p:sp>
      <p:sp>
        <p:nvSpPr>
          <p:cNvPr id="7171" name="Slide Number Placeholder 5"/>
          <p:cNvSpPr>
            <a:spLocks noGrp="1"/>
          </p:cNvSpPr>
          <p:nvPr>
            <p:ph type="sldNum" sz="quarter" idx="12"/>
          </p:nvPr>
        </p:nvSpPr>
        <p:spPr>
          <a:noFill/>
        </p:spPr>
        <p:txBody>
          <a:bodyPr/>
          <a:lstStyle/>
          <a:p>
            <a:fld id="{FC095136-BF20-4561-BDF8-364CD2A06729}" type="slidenum">
              <a:rPr lang="en-US" smtClean="0"/>
              <a:pPr/>
              <a:t>6</a:t>
            </a:fld>
            <a:endParaRPr lang="en-US" smtClean="0"/>
          </a:p>
        </p:txBody>
      </p:sp>
      <p:sp>
        <p:nvSpPr>
          <p:cNvPr id="7172" name="Rectangle 2"/>
          <p:cNvSpPr>
            <a:spLocks noGrp="1" noRot="1" noChangeArrowheads="1"/>
          </p:cNvSpPr>
          <p:nvPr>
            <p:ph type="title"/>
          </p:nvPr>
        </p:nvSpPr>
        <p:spPr/>
        <p:txBody>
          <a:bodyPr/>
          <a:lstStyle/>
          <a:p>
            <a:r>
              <a:rPr lang="en-US" smtClean="0"/>
              <a:t>SQA Group</a:t>
            </a:r>
          </a:p>
        </p:txBody>
      </p:sp>
      <p:sp>
        <p:nvSpPr>
          <p:cNvPr id="7173" name="Rectangle 3"/>
          <p:cNvSpPr>
            <a:spLocks noGrp="1" noRot="1" noChangeArrowheads="1"/>
          </p:cNvSpPr>
          <p:nvPr>
            <p:ph type="body" idx="1"/>
          </p:nvPr>
        </p:nvSpPr>
        <p:spPr/>
        <p:txBody>
          <a:bodyPr/>
          <a:lstStyle/>
          <a:p>
            <a:pPr>
              <a:lnSpc>
                <a:spcPct val="90000"/>
              </a:lnSpc>
            </a:pPr>
            <a:r>
              <a:rPr lang="en-US" sz="2400" smtClean="0"/>
              <a:t>SQA group serves as the customer's in-house representative. </a:t>
            </a:r>
          </a:p>
          <a:p>
            <a:pPr lvl="1">
              <a:lnSpc>
                <a:spcPct val="90000"/>
              </a:lnSpc>
            </a:pPr>
            <a:r>
              <a:rPr lang="en-US" sz="2000" smtClean="0"/>
              <a:t>people who perform SQA must look at the software from the customer's point of view.</a:t>
            </a:r>
          </a:p>
          <a:p>
            <a:pPr>
              <a:lnSpc>
                <a:spcPct val="90000"/>
              </a:lnSpc>
            </a:pPr>
            <a:r>
              <a:rPr lang="en-US" sz="2400" smtClean="0"/>
              <a:t>SQA group attempt to answer these questions:</a:t>
            </a:r>
          </a:p>
          <a:p>
            <a:pPr lvl="1">
              <a:lnSpc>
                <a:spcPct val="90000"/>
              </a:lnSpc>
            </a:pPr>
            <a:r>
              <a:rPr lang="en-US" sz="2000" smtClean="0"/>
              <a:t>Does the software adequately meet the quality factors?</a:t>
            </a:r>
          </a:p>
          <a:p>
            <a:pPr lvl="1">
              <a:lnSpc>
                <a:spcPct val="90000"/>
              </a:lnSpc>
            </a:pPr>
            <a:r>
              <a:rPr lang="en-US" sz="2000" smtClean="0"/>
              <a:t>Has software development been conducted according to pre-established standards?</a:t>
            </a:r>
          </a:p>
          <a:p>
            <a:pPr lvl="1">
              <a:lnSpc>
                <a:spcPct val="90000"/>
              </a:lnSpc>
            </a:pPr>
            <a:r>
              <a:rPr lang="en-US" sz="2000" smtClean="0"/>
              <a:t>Have technical disciplines properly performed their roles as part of the SQA activity?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fld id="{25C1467D-F645-41BE-B723-4FFEA04748DF}" type="datetime1">
              <a:rPr lang="en-US" smtClean="0"/>
              <a:pPr/>
              <a:t>3/19/2020</a:t>
            </a:fld>
            <a:endParaRPr lang="en-US" smtClean="0"/>
          </a:p>
        </p:txBody>
      </p:sp>
      <p:sp>
        <p:nvSpPr>
          <p:cNvPr id="8195" name="Slide Number Placeholder 5"/>
          <p:cNvSpPr>
            <a:spLocks noGrp="1"/>
          </p:cNvSpPr>
          <p:nvPr>
            <p:ph type="sldNum" sz="quarter" idx="12"/>
          </p:nvPr>
        </p:nvSpPr>
        <p:spPr>
          <a:noFill/>
        </p:spPr>
        <p:txBody>
          <a:bodyPr/>
          <a:lstStyle/>
          <a:p>
            <a:fld id="{D87F5A69-811C-4D29-9AC1-E5739FD1484A}" type="slidenum">
              <a:rPr lang="en-US" smtClean="0"/>
              <a:pPr/>
              <a:t>7</a:t>
            </a:fld>
            <a:endParaRPr lang="en-US" smtClean="0"/>
          </a:p>
        </p:txBody>
      </p:sp>
      <p:sp>
        <p:nvSpPr>
          <p:cNvPr id="8196" name="Rectangle 2"/>
          <p:cNvSpPr>
            <a:spLocks noGrp="1" noRot="1" noChangeArrowheads="1"/>
          </p:cNvSpPr>
          <p:nvPr>
            <p:ph type="title"/>
          </p:nvPr>
        </p:nvSpPr>
        <p:spPr/>
        <p:txBody>
          <a:bodyPr/>
          <a:lstStyle/>
          <a:p>
            <a:r>
              <a:rPr lang="en-US" smtClean="0"/>
              <a:t>SQA Group Activities </a:t>
            </a:r>
          </a:p>
        </p:txBody>
      </p:sp>
      <p:sp>
        <p:nvSpPr>
          <p:cNvPr id="8197" name="Rectangle 3"/>
          <p:cNvSpPr>
            <a:spLocks noGrp="1" noRot="1" noChangeArrowheads="1"/>
          </p:cNvSpPr>
          <p:nvPr>
            <p:ph type="body" idx="1"/>
          </p:nvPr>
        </p:nvSpPr>
        <p:spPr>
          <a:xfrm>
            <a:off x="571500" y="1357313"/>
            <a:ext cx="8229600" cy="4525962"/>
          </a:xfrm>
        </p:spPr>
        <p:txBody>
          <a:bodyPr/>
          <a:lstStyle/>
          <a:p>
            <a:pPr marL="514350" indent="-514350">
              <a:lnSpc>
                <a:spcPct val="80000"/>
              </a:lnSpc>
              <a:buFontTx/>
              <a:buAutoNum type="arabicPeriod"/>
            </a:pPr>
            <a:r>
              <a:rPr lang="en-US" sz="2200" u="sng" smtClean="0"/>
              <a:t>Prepares an SQA plan </a:t>
            </a:r>
            <a:r>
              <a:rPr lang="en-US" sz="2200" smtClean="0"/>
              <a:t>for a project.</a:t>
            </a:r>
          </a:p>
          <a:p>
            <a:pPr marL="514350" indent="-514350">
              <a:lnSpc>
                <a:spcPct val="80000"/>
              </a:lnSpc>
              <a:buFontTx/>
              <a:buAutoNum type="arabicPeriod"/>
            </a:pPr>
            <a:r>
              <a:rPr lang="en-US" sz="2200" smtClean="0"/>
              <a:t>Participates in the </a:t>
            </a:r>
            <a:r>
              <a:rPr lang="en-US" sz="2200" u="sng" smtClean="0"/>
              <a:t>development of the project’s software process description</a:t>
            </a:r>
            <a:r>
              <a:rPr lang="en-US" sz="2200" smtClean="0"/>
              <a:t>.</a:t>
            </a:r>
          </a:p>
          <a:p>
            <a:pPr marL="514350" indent="-514350">
              <a:lnSpc>
                <a:spcPct val="90000"/>
              </a:lnSpc>
              <a:buFontTx/>
              <a:buAutoNum type="arabicPeriod" startAt="3"/>
            </a:pPr>
            <a:r>
              <a:rPr lang="en-US" sz="2200" u="sng" smtClean="0"/>
              <a:t>Reviews software engineering activities </a:t>
            </a:r>
            <a:r>
              <a:rPr lang="en-US" sz="2200" smtClean="0"/>
              <a:t>to verify compliance with the defined software process </a:t>
            </a:r>
          </a:p>
          <a:p>
            <a:pPr marL="514350" indent="-514350">
              <a:lnSpc>
                <a:spcPct val="90000"/>
              </a:lnSpc>
              <a:buFontTx/>
              <a:buAutoNum type="arabicPeriod" startAt="3"/>
            </a:pPr>
            <a:r>
              <a:rPr lang="en-US" sz="2200" u="sng" smtClean="0"/>
              <a:t>Audits designated software work products </a:t>
            </a:r>
            <a:r>
              <a:rPr lang="en-US" sz="2200" smtClean="0"/>
              <a:t>to verify compliance with those defined as part of the software process.</a:t>
            </a:r>
          </a:p>
          <a:p>
            <a:pPr marL="514350" indent="-514350">
              <a:lnSpc>
                <a:spcPct val="90000"/>
              </a:lnSpc>
              <a:buFontTx/>
              <a:buAutoNum type="arabicPeriod" startAt="3"/>
            </a:pPr>
            <a:r>
              <a:rPr lang="en-US" sz="2200" u="sng" smtClean="0"/>
              <a:t>Ensures</a:t>
            </a:r>
            <a:r>
              <a:rPr lang="en-US" sz="2200" smtClean="0"/>
              <a:t> that deviations in software work and work products are </a:t>
            </a:r>
            <a:r>
              <a:rPr lang="en-US" sz="2200" u="sng" smtClean="0"/>
              <a:t>documented and handled </a:t>
            </a:r>
            <a:r>
              <a:rPr lang="en-US" sz="2200" smtClean="0"/>
              <a:t>according to a documented procedure</a:t>
            </a:r>
          </a:p>
          <a:p>
            <a:pPr marL="514350" indent="-514350">
              <a:lnSpc>
                <a:spcPct val="90000"/>
              </a:lnSpc>
              <a:buFontTx/>
              <a:buAutoNum type="arabicPeriod" startAt="3"/>
            </a:pPr>
            <a:r>
              <a:rPr lang="en-US" sz="2200" u="sng" smtClean="0"/>
              <a:t>Records</a:t>
            </a:r>
            <a:r>
              <a:rPr lang="en-US" sz="2200" smtClean="0"/>
              <a:t> any noncompliance and </a:t>
            </a:r>
            <a:r>
              <a:rPr lang="en-US" sz="2200" u="sng" smtClean="0"/>
              <a:t>reports</a:t>
            </a:r>
            <a:r>
              <a:rPr lang="en-US" sz="2200" smtClean="0"/>
              <a:t> to senior management</a:t>
            </a:r>
          </a:p>
          <a:p>
            <a:pPr marL="514350" indent="-514350">
              <a:lnSpc>
                <a:spcPct val="80000"/>
              </a:lnSpc>
              <a:buFontTx/>
              <a:buNone/>
            </a:pPr>
            <a:endParaRPr lang="en-US" sz="2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3600" smtClean="0"/>
              <a:t>1. Prepares an SQA plan for a project</a:t>
            </a:r>
          </a:p>
        </p:txBody>
      </p:sp>
      <p:sp>
        <p:nvSpPr>
          <p:cNvPr id="3" name="Content Placeholder 2"/>
          <p:cNvSpPr>
            <a:spLocks noGrp="1"/>
          </p:cNvSpPr>
          <p:nvPr>
            <p:ph idx="1"/>
          </p:nvPr>
        </p:nvSpPr>
        <p:spPr/>
        <p:txBody>
          <a:bodyPr/>
          <a:lstStyle/>
          <a:p>
            <a:pPr marL="514350" indent="-514350">
              <a:lnSpc>
                <a:spcPct val="80000"/>
              </a:lnSpc>
              <a:buFontTx/>
              <a:buNone/>
              <a:defRPr/>
            </a:pPr>
            <a:r>
              <a:rPr lang="en-US" sz="2800" dirty="0" smtClean="0"/>
              <a:t> The plan should identify:</a:t>
            </a:r>
          </a:p>
          <a:p>
            <a:pPr lvl="1">
              <a:lnSpc>
                <a:spcPct val="80000"/>
              </a:lnSpc>
              <a:defRPr/>
            </a:pPr>
            <a:r>
              <a:rPr lang="en-US" sz="2400" dirty="0" smtClean="0"/>
              <a:t>evaluations to be performed</a:t>
            </a:r>
          </a:p>
          <a:p>
            <a:pPr lvl="1">
              <a:lnSpc>
                <a:spcPct val="80000"/>
              </a:lnSpc>
              <a:defRPr/>
            </a:pPr>
            <a:r>
              <a:rPr lang="en-US" sz="2400" dirty="0" smtClean="0"/>
              <a:t>audits and reviews to be performed</a:t>
            </a:r>
          </a:p>
          <a:p>
            <a:pPr lvl="1">
              <a:lnSpc>
                <a:spcPct val="80000"/>
              </a:lnSpc>
              <a:defRPr/>
            </a:pPr>
            <a:r>
              <a:rPr lang="en-US" sz="2400" dirty="0" smtClean="0"/>
              <a:t>standards that are applicable to the project</a:t>
            </a:r>
          </a:p>
          <a:p>
            <a:pPr lvl="1">
              <a:lnSpc>
                <a:spcPct val="80000"/>
              </a:lnSpc>
              <a:defRPr/>
            </a:pPr>
            <a:r>
              <a:rPr lang="en-US" sz="2400" dirty="0" smtClean="0"/>
              <a:t>procedures for error reporting and tracking</a:t>
            </a:r>
          </a:p>
          <a:p>
            <a:pPr lvl="1">
              <a:lnSpc>
                <a:spcPct val="80000"/>
              </a:lnSpc>
              <a:defRPr/>
            </a:pPr>
            <a:r>
              <a:rPr lang="en-US" sz="2400" dirty="0" smtClean="0"/>
              <a:t>documents to be produced by the SQA group</a:t>
            </a:r>
          </a:p>
          <a:p>
            <a:pPr lvl="1">
              <a:lnSpc>
                <a:spcPct val="80000"/>
              </a:lnSpc>
              <a:defRPr/>
            </a:pPr>
            <a:r>
              <a:rPr lang="en-US" sz="2400" dirty="0" smtClean="0"/>
              <a:t>amount of feedback provided to the software project team</a:t>
            </a:r>
          </a:p>
          <a:p>
            <a:pPr>
              <a:defRPr/>
            </a:pPr>
            <a:endParaRPr lang="en-US" dirty="0"/>
          </a:p>
        </p:txBody>
      </p:sp>
      <p:sp>
        <p:nvSpPr>
          <p:cNvPr id="9220" name="Date Placeholder 3"/>
          <p:cNvSpPr>
            <a:spLocks noGrp="1"/>
          </p:cNvSpPr>
          <p:nvPr>
            <p:ph type="dt" sz="quarter" idx="10"/>
          </p:nvPr>
        </p:nvSpPr>
        <p:spPr>
          <a:noFill/>
        </p:spPr>
        <p:txBody>
          <a:bodyPr/>
          <a:lstStyle/>
          <a:p>
            <a:fld id="{0B732C9F-894E-4A7C-B576-4D7D3759C828}" type="datetime1">
              <a:rPr lang="en-US" smtClean="0"/>
              <a:pPr/>
              <a:t>3/19/2020</a:t>
            </a:fld>
            <a:endParaRPr lang="en-US" smtClean="0"/>
          </a:p>
        </p:txBody>
      </p:sp>
      <p:sp>
        <p:nvSpPr>
          <p:cNvPr id="9221" name="Slide Number Placeholder 5"/>
          <p:cNvSpPr>
            <a:spLocks noGrp="1"/>
          </p:cNvSpPr>
          <p:nvPr>
            <p:ph type="sldNum" sz="quarter" idx="12"/>
          </p:nvPr>
        </p:nvSpPr>
        <p:spPr>
          <a:noFill/>
        </p:spPr>
        <p:txBody>
          <a:bodyPr/>
          <a:lstStyle/>
          <a:p>
            <a:fld id="{270BF8DB-706D-489B-9598-89E21B2DF490}" type="slidenum">
              <a:rPr lang="en-US" smtClean="0"/>
              <a:pPr/>
              <a:t>8</a:t>
            </a:fld>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28625" y="571500"/>
            <a:ext cx="8229600" cy="1143000"/>
          </a:xfrm>
        </p:spPr>
        <p:txBody>
          <a:bodyPr/>
          <a:lstStyle/>
          <a:p>
            <a:r>
              <a:rPr lang="en-US" sz="3200" smtClean="0"/>
              <a:t>2. Participates in the development of the project’s software process description.</a:t>
            </a:r>
            <a:br>
              <a:rPr lang="en-US" sz="3200" smtClean="0"/>
            </a:br>
            <a:endParaRPr lang="en-US" sz="3200" smtClean="0"/>
          </a:p>
        </p:txBody>
      </p:sp>
      <p:sp>
        <p:nvSpPr>
          <p:cNvPr id="10243" name="Content Placeholder 2"/>
          <p:cNvSpPr>
            <a:spLocks noGrp="1"/>
          </p:cNvSpPr>
          <p:nvPr>
            <p:ph idx="1"/>
          </p:nvPr>
        </p:nvSpPr>
        <p:spPr>
          <a:xfrm>
            <a:off x="500063" y="1785938"/>
            <a:ext cx="8229600" cy="4525962"/>
          </a:xfrm>
        </p:spPr>
        <p:txBody>
          <a:bodyPr/>
          <a:lstStyle/>
          <a:p>
            <a:r>
              <a:rPr lang="en-US" sz="2400" smtClean="0"/>
              <a:t>The software team selects a process for the work to be performed. </a:t>
            </a:r>
          </a:p>
          <a:p>
            <a:r>
              <a:rPr lang="en-US" sz="2400" smtClean="0"/>
              <a:t>The SQA group reviews the process description for compliance with organizational policy, internal software standards, externally imposed standards (e.g., ISO-9001), and other parts of the software project plan.</a:t>
            </a:r>
          </a:p>
          <a:p>
            <a:endParaRPr lang="en-US" smtClean="0"/>
          </a:p>
        </p:txBody>
      </p:sp>
      <p:sp>
        <p:nvSpPr>
          <p:cNvPr id="10244" name="Date Placeholder 3"/>
          <p:cNvSpPr>
            <a:spLocks noGrp="1"/>
          </p:cNvSpPr>
          <p:nvPr>
            <p:ph type="dt" sz="quarter" idx="10"/>
          </p:nvPr>
        </p:nvSpPr>
        <p:spPr>
          <a:noFill/>
        </p:spPr>
        <p:txBody>
          <a:bodyPr/>
          <a:lstStyle/>
          <a:p>
            <a:fld id="{16ED2D10-FC4A-464C-803C-0672EC225487}" type="datetime1">
              <a:rPr lang="en-US" smtClean="0"/>
              <a:pPr/>
              <a:t>3/19/2020</a:t>
            </a:fld>
            <a:endParaRPr lang="en-US" smtClean="0"/>
          </a:p>
        </p:txBody>
      </p:sp>
      <p:sp>
        <p:nvSpPr>
          <p:cNvPr id="10245" name="Slide Number Placeholder 5"/>
          <p:cNvSpPr>
            <a:spLocks noGrp="1"/>
          </p:cNvSpPr>
          <p:nvPr>
            <p:ph type="sldNum" sz="quarter" idx="12"/>
          </p:nvPr>
        </p:nvSpPr>
        <p:spPr>
          <a:noFill/>
        </p:spPr>
        <p:txBody>
          <a:bodyPr/>
          <a:lstStyle/>
          <a:p>
            <a:fld id="{13160FBD-374F-4A89-A446-B8F6AEC62872}" type="slidenum">
              <a:rPr lang="en-US" smtClean="0"/>
              <a:pPr/>
              <a:t>9</a:t>
            </a:fld>
            <a:endParaRPr lang="en-US" smtClean="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2092</Words>
  <Application>Microsoft Office PowerPoint</Application>
  <PresentationFormat>On-screen Show (4:3)</PresentationFormat>
  <Paragraphs>242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Franklin Gothic Medium</vt:lpstr>
      <vt:lpstr>Palatino Linotype</vt:lpstr>
      <vt:lpstr>Times New Roman</vt:lpstr>
      <vt:lpstr>Default Design</vt:lpstr>
      <vt:lpstr>Software Quality Assurance    Week 14</vt:lpstr>
      <vt:lpstr>Software Quality Assurance (SQA)</vt:lpstr>
      <vt:lpstr>Important Points in SQA</vt:lpstr>
      <vt:lpstr>History of SQA</vt:lpstr>
      <vt:lpstr>SQA Activities </vt:lpstr>
      <vt:lpstr>SQA Group</vt:lpstr>
      <vt:lpstr>SQA Group Activities </vt:lpstr>
      <vt:lpstr>1. Prepares an SQA plan for a project</vt:lpstr>
      <vt:lpstr>2. Participates in the development of the project’s software process description. </vt:lpstr>
      <vt:lpstr>3. Reviews software engineering activities to verify compliance with the defined software process   </vt:lpstr>
      <vt:lpstr>4. Audits designated software work products to verify compliance with those defined as part of the software process. </vt:lpstr>
      <vt:lpstr>5. Ensures that deviations in software work and work products are documented and handled according to a documented procedure </vt:lpstr>
      <vt:lpstr>6. Records any noncompliance and reports to senior management </vt:lpstr>
      <vt:lpstr>Formal Technical Review (FTR)</vt:lpstr>
      <vt:lpstr>Formal technical reviews</vt:lpstr>
      <vt:lpstr>The review meeting (1)</vt:lpstr>
      <vt:lpstr>The review meeting (2)</vt:lpstr>
      <vt:lpstr>Steps of the FTR</vt:lpstr>
      <vt:lpstr>Steps of the FTR(2)</vt:lpstr>
      <vt:lpstr>Steps of the FTR(3)</vt:lpstr>
      <vt:lpstr>Review Reporting and Record Keeping (1)</vt:lpstr>
      <vt:lpstr>Review Reporting and Record Keeping (2)</vt:lpstr>
      <vt:lpstr>Review guidelines</vt:lpstr>
      <vt:lpstr>Cost impact of software defects (1)</vt:lpstr>
      <vt:lpstr>Cost impact of software defects  (2)</vt:lpstr>
      <vt:lpstr>Defect Amplification and Removal  (1) </vt:lpstr>
      <vt:lpstr>Example of defect amplification for a software development process: no reviews</vt:lpstr>
      <vt:lpstr>Example of defect amplification for a software development process: with reviews</vt:lpstr>
      <vt:lpstr>Example of defect amplification: cost impact comparison</vt:lpstr>
      <vt:lpstr>References</vt:lpstr>
    </vt:vector>
  </TitlesOfParts>
  <Company>PI-Del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Project Management Context and Processes</dc:title>
  <dc:creator>arlinta</dc:creator>
  <cp:lastModifiedBy>Windows User</cp:lastModifiedBy>
  <cp:revision>90</cp:revision>
  <dcterms:created xsi:type="dcterms:W3CDTF">2003-09-16T00:26:43Z</dcterms:created>
  <dcterms:modified xsi:type="dcterms:W3CDTF">2020-03-19T01:46:41Z</dcterms:modified>
</cp:coreProperties>
</file>