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ACC970-1C7A-447D-AF50-F876755A846D}" v="1600" dt="2020-10-21T18:38:33.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1T18:36:52.496"/>
    </inkml:context>
    <inkml:brush xml:id="br0">
      <inkml:brushProperty name="width" value="0.1" units="cm"/>
      <inkml:brushProperty name="height" value="0.1" units="cm"/>
      <inkml:brushProperty name="color" value="#E71224"/>
    </inkml:brush>
  </inkml:definitions>
  <inkml:trace contextRef="#ctx0" brushRef="#br0">12621 11509 16383 0 0,'3'0'0'0'0,"4"4"0"0"0,5 3 0 0 0,2 4 0 0 0,3 1 0 0 0,2-2 0 0 0,0-3 0 0 0,1-3 0 0 0,-1-1 0 0 0,1-2 0 0 0,-1-1 0 0 0,0 0 0 0 0,0-1 0 0 0,0 1 0 0 0,-1-1 0 0 0,1 1 0 0 0,0 0 0 0 0,0 0 0 0 0,-1-1 0 0 0,1 1 0 0 0,0 4 0 0 0,-4 3 0 0 0,0 1 0 0 0,-1 0 0 0 0,2-3 0 0 0,0-1 0 0 0,2-2 0 0 0,0-1 0 0 0,0 0 0 0 0,1-1 0 0 0,0-1 0 0 0,-1 1 0 0 0,1 0 0 0 0,0-1 0 0 0,0 1 0 0 0,0 0 0 0 0,0 0 0 0 0,-1 0 0 0 0,1 0 0 0 0,0 0 0 0 0,0 0 0 0 0,-1 0 0 0 0,1 0 0 0 0,0 0 0 0 0,-1 0 0 0 0,1 0 0 0 0,0 0 0 0 0,0 0 0 0 0,-1 0 0 0 0,1 0 0 0 0,0 0 0 0 0,-4 3 0 0 0,0 1 0 0 0,0 0 0 0 0,0 0 0 0 0,1-2 0 0 0,2 0 0 0 0,0-2 0 0 0,0 1 0 0 0,1-1 0 0 0,0-1 0 0 0,0 1 0 0 0,0 0 0 0 0,-1 0 0 0 0,1 0 0 0 0,0 0 0 0 0,-3 3 0 0 0,-5 4 0 0 0,-4 2-16383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1T18:36:52.497"/>
    </inkml:context>
    <inkml:brush xml:id="br0">
      <inkml:brushProperty name="width" value="0.1" units="cm"/>
      <inkml:brushProperty name="height" value="0.1" units="cm"/>
      <inkml:brushProperty name="color" value="#E71224"/>
    </inkml:brush>
  </inkml:definitions>
  <inkml:trace contextRef="#ctx0" brushRef="#br0">19883 11727 16383 0 0,'7'0'0'0'0,"4"0"0"0"0,5 0 0 0 0,5 0 0 0 0,6 0 0 0 0,1 0 0 0 0,22-3 0 0 0,11-2 0 0 0,9 1 0 0 0,-2 1 0 0 0,-6 1 0 0 0,-7 0 0 0 0,-6 2 0 0 0,-9-1 0 0 0,-7 1 0 0 0,-4 0 0 0 0,-3 1 0 0 0,0-1 0 0 0,-1 0 0 0 0,-1 0 0 0 0,1 0 0 0 0,-1 0 0 0 0,0 0 0 0 0,-2 0 0 0 0,-1 0 0 0 0,-1 0 0 0 0,-1 0 0 0 0,0 0 0 0 0,6 0 0 0 0,2 0 0 0 0,2 0 0 0 0,4 0 0 0 0,-2 0 0 0 0,-2 0 0 0 0,0 0 0 0 0,2 0 0 0 0,-2 0 0 0 0,-2 0 0 0 0,0 0 0 0 0,-1 0 0 0 0,-1 0 0 0 0,0 0 0 0 0,1 0 0 0 0,1 0 0 0 0,-1 0 0 0 0,-1 0 0 0 0,1 0 0 0 0,0 0 0 0 0,-2 0 0 0 0,2 0 0 0 0,2 0 0 0 0,0 0 0 0 0,-1 0 0 0 0,-3 0 0 0 0,-2 0 0 0 0,2 0 0 0 0,3 0 0 0 0,0 0 0 0 0,2 0 0 0 0,-1 0 0 0 0,-2 0 0 0 0,-2 0 0 0 0,-2 0 0 0 0,-2 0 0 0 0,0 0 0 0 0,-2 0 0 0 0,1 0 0 0 0,2 0 0 0 0,2 0 0 0 0,2 0 0 0 0,1 0 0 0 0,-1 0 0 0 0,-1 0 0 0 0,-3 0 0 0 0,0 0 0 0 0,-2 0 0 0 0,0 0 0 0 0,0 0 0 0 0,-1 0 0 0 0,1 0 0 0 0,-1 0 0 0 0,4 0 0 0 0,1 0 0 0 0,0 0 0 0 0,2 0 0 0 0,0 0 0 0 0,-1 0 0 0 0,-1 0 0 0 0,-2 0 0 0 0,-1 0 0 0 0,0 0 0 0 0,-1 0 0 0 0,-1 0 0 0 0,1 0 0 0 0,-1 0 0 0 0,-3 0-16383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1T18:36:52.498"/>
    </inkml:context>
    <inkml:brush xml:id="br0">
      <inkml:brushProperty name="width" value="0.1" units="cm"/>
      <inkml:brushProperty name="height" value="0.1" units="cm"/>
      <inkml:brushProperty name="color" value="#E71224"/>
    </inkml:brush>
  </inkml:definitions>
  <inkml:trace contextRef="#ctx0" brushRef="#br0">5437 5398 16383 0 0,'0'0'-16383'0'0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ata.census.gov/cedsci/"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ata.census.gov/cedsci/"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Using </a:t>
            </a:r>
            <a:r>
              <a:rPr lang="en-US" dirty="0">
                <a:cs typeface="Calibri Light"/>
                <a:hlinkClick r:id="rId2"/>
              </a:rPr>
              <a:t>data.census.gov</a:t>
            </a:r>
            <a:endParaRPr lang="en-US"/>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C1E4-2449-42BF-A2F5-B3DA7C14B39D}"/>
              </a:ext>
            </a:extLst>
          </p:cNvPr>
          <p:cNvSpPr>
            <a:spLocks noGrp="1"/>
          </p:cNvSpPr>
          <p:nvPr>
            <p:ph type="title"/>
          </p:nvPr>
        </p:nvSpPr>
        <p:spPr/>
        <p:txBody>
          <a:bodyPr/>
          <a:lstStyle/>
          <a:p>
            <a:r>
              <a:rPr lang="en-US" dirty="0">
                <a:cs typeface="Calibri Light"/>
              </a:rPr>
              <a:t>Find relevant data tables</a:t>
            </a:r>
            <a:endParaRPr lang="en-US" dirty="0"/>
          </a:p>
        </p:txBody>
      </p:sp>
      <p:pic>
        <p:nvPicPr>
          <p:cNvPr id="5" name="Picture 5" descr="Graphical user interface, text, application, email&#10;&#10;Description automatically generated">
            <a:extLst>
              <a:ext uri="{FF2B5EF4-FFF2-40B4-BE49-F238E27FC236}">
                <a16:creationId xmlns:a16="http://schemas.microsoft.com/office/drawing/2014/main" id="{2B1B5BA7-3DD6-4F5C-82CD-B19C517B71B6}"/>
              </a:ext>
            </a:extLst>
          </p:cNvPr>
          <p:cNvPicPr>
            <a:picLocks noGrp="1" noChangeAspect="1"/>
          </p:cNvPicPr>
          <p:nvPr>
            <p:ph idx="1"/>
          </p:nvPr>
        </p:nvPicPr>
        <p:blipFill>
          <a:blip r:embed="rId2"/>
          <a:stretch>
            <a:fillRect/>
          </a:stretch>
        </p:blipFill>
        <p:spPr>
          <a:xfrm>
            <a:off x="4724640" y="1293113"/>
            <a:ext cx="7143244" cy="4275736"/>
          </a:xfrm>
        </p:spPr>
      </p:pic>
      <p:sp>
        <p:nvSpPr>
          <p:cNvPr id="4" name="Text Placeholder 3">
            <a:extLst>
              <a:ext uri="{FF2B5EF4-FFF2-40B4-BE49-F238E27FC236}">
                <a16:creationId xmlns:a16="http://schemas.microsoft.com/office/drawing/2014/main" id="{AFCAA227-FFF4-4517-8C7E-5A42BF223C9B}"/>
              </a:ext>
            </a:extLst>
          </p:cNvPr>
          <p:cNvSpPr>
            <a:spLocks noGrp="1"/>
          </p:cNvSpPr>
          <p:nvPr>
            <p:ph type="body" sz="half" idx="2"/>
          </p:nvPr>
        </p:nvSpPr>
        <p:spPr/>
        <p:txBody>
          <a:bodyPr vert="horz" lIns="91440" tIns="45720" rIns="91440" bIns="45720" rtlCol="0" anchor="t">
            <a:normAutofit/>
          </a:bodyPr>
          <a:lstStyle/>
          <a:p>
            <a:r>
              <a:rPr lang="en-US">
                <a:cs typeface="Calibri"/>
              </a:rPr>
              <a:t>In the search bar on </a:t>
            </a:r>
            <a:r>
              <a:rPr lang="en-US" dirty="0">
                <a:cs typeface="Calibri"/>
                <a:hlinkClick r:id="rId3"/>
              </a:rPr>
              <a:t>the home page</a:t>
            </a:r>
            <a:r>
              <a:rPr lang="en-US">
                <a:cs typeface="Calibri"/>
              </a:rPr>
              <a:t>, enter a term of interest to you. I searched "race", which brought me to this page of data tables (pictured right) with not much detail about what they contain. If you scroll down and click  "VIEW ALL TABLES", you'll be brought to a page where you can click between detailed views of the tables. </a:t>
            </a:r>
            <a:endParaRPr lang="en-US"/>
          </a:p>
        </p:txBody>
      </p:sp>
    </p:spTree>
    <p:extLst>
      <p:ext uri="{BB962C8B-B14F-4D97-AF65-F5344CB8AC3E}">
        <p14:creationId xmlns:p14="http://schemas.microsoft.com/office/powerpoint/2010/main" val="40030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8F0A-7CD5-452E-A30A-A207475508A3}"/>
              </a:ext>
            </a:extLst>
          </p:cNvPr>
          <p:cNvSpPr>
            <a:spLocks noGrp="1"/>
          </p:cNvSpPr>
          <p:nvPr>
            <p:ph type="title"/>
          </p:nvPr>
        </p:nvSpPr>
        <p:spPr/>
        <p:txBody>
          <a:bodyPr/>
          <a:lstStyle/>
          <a:p>
            <a:r>
              <a:rPr lang="en-US" dirty="0">
                <a:cs typeface="Calibri Light"/>
              </a:rPr>
              <a:t>Select your geographies</a:t>
            </a:r>
            <a:endParaRPr lang="en-US" dirty="0"/>
          </a:p>
        </p:txBody>
      </p:sp>
      <p:pic>
        <p:nvPicPr>
          <p:cNvPr id="5" name="Picture 5" descr="Table&#10;&#10;Description automatically generated">
            <a:extLst>
              <a:ext uri="{FF2B5EF4-FFF2-40B4-BE49-F238E27FC236}">
                <a16:creationId xmlns:a16="http://schemas.microsoft.com/office/drawing/2014/main" id="{C945C029-7F46-438B-A779-56745137C6AE}"/>
              </a:ext>
            </a:extLst>
          </p:cNvPr>
          <p:cNvPicPr>
            <a:picLocks noGrp="1" noChangeAspect="1"/>
          </p:cNvPicPr>
          <p:nvPr>
            <p:ph idx="1"/>
          </p:nvPr>
        </p:nvPicPr>
        <p:blipFill rotWithShape="1">
          <a:blip r:embed="rId2"/>
          <a:srcRect l="-181" t="677" r="58951" b="61252"/>
          <a:stretch/>
        </p:blipFill>
        <p:spPr>
          <a:xfrm>
            <a:off x="4839277" y="500184"/>
            <a:ext cx="3075818" cy="1517872"/>
          </a:xfrm>
        </p:spPr>
      </p:pic>
      <p:sp>
        <p:nvSpPr>
          <p:cNvPr id="4" name="Text Placeholder 3">
            <a:extLst>
              <a:ext uri="{FF2B5EF4-FFF2-40B4-BE49-F238E27FC236}">
                <a16:creationId xmlns:a16="http://schemas.microsoft.com/office/drawing/2014/main" id="{2835BFA4-1503-4268-B7A1-540262613547}"/>
              </a:ext>
            </a:extLst>
          </p:cNvPr>
          <p:cNvSpPr>
            <a:spLocks noGrp="1"/>
          </p:cNvSpPr>
          <p:nvPr>
            <p:ph type="body" sz="half" idx="2"/>
          </p:nvPr>
        </p:nvSpPr>
        <p:spPr/>
        <p:txBody>
          <a:bodyPr vert="horz" lIns="91440" tIns="45720" rIns="91440" bIns="45720" rtlCol="0" anchor="t">
            <a:normAutofit/>
          </a:bodyPr>
          <a:lstStyle/>
          <a:p>
            <a:r>
              <a:rPr lang="en-US" dirty="0">
                <a:cs typeface="Calibri"/>
              </a:rPr>
              <a:t>In the upper-left corner of this page, click "filter" to select your geographies.</a:t>
            </a:r>
          </a:p>
          <a:p>
            <a:r>
              <a:rPr lang="en-US" dirty="0">
                <a:cs typeface="Calibri"/>
              </a:rPr>
              <a:t>In the pop-up, select Geography &gt; Tract &gt; Louisiana &gt; Orleans Parish &gt; All tracts in Orleans Parish (or whatever specific tracts you may have identified to study).</a:t>
            </a:r>
          </a:p>
          <a:p>
            <a:r>
              <a:rPr lang="en-US" dirty="0">
                <a:cs typeface="Calibri"/>
              </a:rPr>
              <a:t>Click "DONE" in the top-right corner of this pop-up to hide it.</a:t>
            </a:r>
          </a:p>
          <a:p>
            <a:r>
              <a:rPr lang="en-US" dirty="0">
                <a:cs typeface="Calibri"/>
              </a:rPr>
              <a:t>New Orleans and Orleans Parish are the exact same geography – Orleans Parish is New Orleans and New Orleans is Orleans Parish. </a:t>
            </a:r>
          </a:p>
          <a:p>
            <a:endParaRPr lang="en-US" dirty="0">
              <a:cs typeface="Calibri"/>
            </a:endParaRPr>
          </a:p>
        </p:txBody>
      </p:sp>
      <p:pic>
        <p:nvPicPr>
          <p:cNvPr id="6" name="Picture 6" descr="Graphical user interface, application&#10;&#10;Description automatically generated">
            <a:extLst>
              <a:ext uri="{FF2B5EF4-FFF2-40B4-BE49-F238E27FC236}">
                <a16:creationId xmlns:a16="http://schemas.microsoft.com/office/drawing/2014/main" id="{DC86480A-F78A-41D3-AC8E-E83D4B17ED6C}"/>
              </a:ext>
            </a:extLst>
          </p:cNvPr>
          <p:cNvPicPr>
            <a:picLocks noChangeAspect="1"/>
          </p:cNvPicPr>
          <p:nvPr/>
        </p:nvPicPr>
        <p:blipFill rotWithShape="1">
          <a:blip r:embed="rId3"/>
          <a:srcRect l="23244" t="13616" r="84" b="-151"/>
          <a:stretch/>
        </p:blipFill>
        <p:spPr>
          <a:xfrm>
            <a:off x="5391994" y="2255371"/>
            <a:ext cx="6560263" cy="4093716"/>
          </a:xfrm>
          <a:prstGeom prst="rect">
            <a:avLst/>
          </a:prstGeom>
        </p:spPr>
      </p:pic>
    </p:spTree>
    <p:extLst>
      <p:ext uri="{BB962C8B-B14F-4D97-AF65-F5344CB8AC3E}">
        <p14:creationId xmlns:p14="http://schemas.microsoft.com/office/powerpoint/2010/main" val="215225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99E3-18B3-4D40-9B8E-D83677FB9EB5}"/>
              </a:ext>
            </a:extLst>
          </p:cNvPr>
          <p:cNvSpPr>
            <a:spLocks noGrp="1"/>
          </p:cNvSpPr>
          <p:nvPr>
            <p:ph type="title"/>
          </p:nvPr>
        </p:nvSpPr>
        <p:spPr/>
        <p:txBody>
          <a:bodyPr/>
          <a:lstStyle/>
          <a:p>
            <a:r>
              <a:rPr lang="en-US" dirty="0">
                <a:cs typeface="Calibri Light"/>
              </a:rPr>
              <a:t>Data product/year + downloading</a:t>
            </a:r>
          </a:p>
        </p:txBody>
      </p:sp>
      <p:pic>
        <p:nvPicPr>
          <p:cNvPr id="5" name="Picture 5" descr="Table&#10;&#10;Description automatically generated">
            <a:extLst>
              <a:ext uri="{FF2B5EF4-FFF2-40B4-BE49-F238E27FC236}">
                <a16:creationId xmlns:a16="http://schemas.microsoft.com/office/drawing/2014/main" id="{499F8FA8-66B6-42AD-BE92-5054538BB38F}"/>
              </a:ext>
            </a:extLst>
          </p:cNvPr>
          <p:cNvPicPr>
            <a:picLocks noGrp="1" noChangeAspect="1"/>
          </p:cNvPicPr>
          <p:nvPr>
            <p:ph idx="1"/>
          </p:nvPr>
        </p:nvPicPr>
        <p:blipFill>
          <a:blip r:embed="rId2"/>
          <a:stretch>
            <a:fillRect/>
          </a:stretch>
        </p:blipFill>
        <p:spPr>
          <a:xfrm>
            <a:off x="806746" y="4090740"/>
            <a:ext cx="10582359" cy="2106109"/>
          </a:xfrm>
        </p:spPr>
      </p:pic>
      <p:sp>
        <p:nvSpPr>
          <p:cNvPr id="4" name="Text Placeholder 3">
            <a:extLst>
              <a:ext uri="{FF2B5EF4-FFF2-40B4-BE49-F238E27FC236}">
                <a16:creationId xmlns:a16="http://schemas.microsoft.com/office/drawing/2014/main" id="{A838818F-569D-4F77-BAB3-0AC03112E713}"/>
              </a:ext>
            </a:extLst>
          </p:cNvPr>
          <p:cNvSpPr>
            <a:spLocks noGrp="1"/>
          </p:cNvSpPr>
          <p:nvPr>
            <p:ph type="body" sz="half" idx="2"/>
          </p:nvPr>
        </p:nvSpPr>
        <p:spPr/>
        <p:txBody>
          <a:bodyPr vert="horz" lIns="91440" tIns="45720" rIns="91440" bIns="45720" rtlCol="0" anchor="t">
            <a:normAutofit/>
          </a:bodyPr>
          <a:lstStyle/>
          <a:p>
            <a:r>
              <a:rPr lang="en-US" dirty="0">
                <a:cs typeface="Calibri"/>
              </a:rPr>
              <a:t>The "product" dropdown underlined below lets you select which survey or resource you'd like to get your data from. Most tract-level data will come from 5-year averages of ACS data, and this is the product we recommend using.  This dropdown is also where you'll select the year you want the data to be from. </a:t>
            </a:r>
            <a:endParaRPr lang="en-US"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7B4B14F6-8922-4994-A3AC-006209F73710}"/>
                  </a:ext>
                </a:extLst>
              </p14:cNvPr>
              <p14:cNvContentPartPr/>
              <p14:nvPr/>
            </p14:nvContentPartPr>
            <p14:xfrm>
              <a:off x="6325273" y="4895681"/>
              <a:ext cx="428625" cy="47624"/>
            </p14:xfrm>
          </p:contentPart>
        </mc:Choice>
        <mc:Fallback xmlns="">
          <p:pic>
            <p:nvPicPr>
              <p:cNvPr id="8" name="Ink 7">
                <a:extLst>
                  <a:ext uri="{FF2B5EF4-FFF2-40B4-BE49-F238E27FC236}">
                    <a16:creationId xmlns:a16="http://schemas.microsoft.com/office/drawing/2014/main" id="{7B4B14F6-8922-4994-A3AC-006209F73710}"/>
                  </a:ext>
                </a:extLst>
              </p:cNvPr>
              <p:cNvPicPr/>
              <p:nvPr/>
            </p:nvPicPr>
            <p:blipFill>
              <a:blip r:embed="rId4"/>
              <a:stretch>
                <a:fillRect/>
              </a:stretch>
            </p:blipFill>
            <p:spPr>
              <a:xfrm>
                <a:off x="6307742" y="4877642"/>
                <a:ext cx="464046" cy="8334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6EA8A7F-1D2C-434D-82BC-F66ABC7160CD}"/>
                  </a:ext>
                </a:extLst>
              </p14:cNvPr>
              <p14:cNvContentPartPr/>
              <p14:nvPr/>
            </p14:nvContentPartPr>
            <p14:xfrm>
              <a:off x="10027380" y="4996538"/>
              <a:ext cx="914400" cy="9524"/>
            </p14:xfrm>
          </p:contentPart>
        </mc:Choice>
        <mc:Fallback xmlns="">
          <p:pic>
            <p:nvPicPr>
              <p:cNvPr id="9" name="Ink 8">
                <a:extLst>
                  <a:ext uri="{FF2B5EF4-FFF2-40B4-BE49-F238E27FC236}">
                    <a16:creationId xmlns:a16="http://schemas.microsoft.com/office/drawing/2014/main" id="{66EA8A7F-1D2C-434D-82BC-F66ABC7160CD}"/>
                  </a:ext>
                </a:extLst>
              </p:cNvPr>
              <p:cNvPicPr/>
              <p:nvPr/>
            </p:nvPicPr>
            <p:blipFill>
              <a:blip r:embed="rId6"/>
              <a:stretch>
                <a:fillRect/>
              </a:stretch>
            </p:blipFill>
            <p:spPr>
              <a:xfrm>
                <a:off x="10009295" y="4973862"/>
                <a:ext cx="950209" cy="5442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35DC0C0-9AE8-4855-8474-D3E8ACF6EE88}"/>
                  </a:ext>
                </a:extLst>
              </p14:cNvPr>
              <p14:cNvContentPartPr/>
              <p14:nvPr/>
            </p14:nvContentPartPr>
            <p14:xfrm>
              <a:off x="2663628" y="1780248"/>
              <a:ext cx="9524" cy="9524"/>
            </p14:xfrm>
          </p:contentPart>
        </mc:Choice>
        <mc:Fallback xmlns="">
          <p:pic>
            <p:nvPicPr>
              <p:cNvPr id="13" name="Ink 12">
                <a:extLst>
                  <a:ext uri="{FF2B5EF4-FFF2-40B4-BE49-F238E27FC236}">
                    <a16:creationId xmlns:a16="http://schemas.microsoft.com/office/drawing/2014/main" id="{D35DC0C0-9AE8-4855-8474-D3E8ACF6EE88}"/>
                  </a:ext>
                </a:extLst>
              </p:cNvPr>
              <p:cNvPicPr/>
              <p:nvPr/>
            </p:nvPicPr>
            <p:blipFill>
              <a:blip r:embed="rId8"/>
              <a:stretch>
                <a:fillRect/>
              </a:stretch>
            </p:blipFill>
            <p:spPr>
              <a:xfrm>
                <a:off x="2187428" y="1313572"/>
                <a:ext cx="952400" cy="952400"/>
              </a:xfrm>
              <a:prstGeom prst="rect">
                <a:avLst/>
              </a:prstGeom>
            </p:spPr>
          </p:pic>
        </mc:Fallback>
      </mc:AlternateContent>
      <p:sp>
        <p:nvSpPr>
          <p:cNvPr id="15" name="TextBox 14">
            <a:extLst>
              <a:ext uri="{FF2B5EF4-FFF2-40B4-BE49-F238E27FC236}">
                <a16:creationId xmlns:a16="http://schemas.microsoft.com/office/drawing/2014/main" id="{D59207F1-B8D2-43EA-A957-E8FA27E8BBCD}"/>
              </a:ext>
            </a:extLst>
          </p:cNvPr>
          <p:cNvSpPr txBox="1"/>
          <p:nvPr/>
        </p:nvSpPr>
        <p:spPr>
          <a:xfrm>
            <a:off x="8772946" y="3432202"/>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To download the data, click "CUSTOMIZE TABLE"</a:t>
            </a:r>
          </a:p>
        </p:txBody>
      </p:sp>
    </p:spTree>
    <p:extLst>
      <p:ext uri="{BB962C8B-B14F-4D97-AF65-F5344CB8AC3E}">
        <p14:creationId xmlns:p14="http://schemas.microsoft.com/office/powerpoint/2010/main" val="2543091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D07F-F733-419D-9A36-811073908C10}"/>
              </a:ext>
            </a:extLst>
          </p:cNvPr>
          <p:cNvSpPr>
            <a:spLocks noGrp="1"/>
          </p:cNvSpPr>
          <p:nvPr>
            <p:ph type="title"/>
          </p:nvPr>
        </p:nvSpPr>
        <p:spPr/>
        <p:txBody>
          <a:bodyPr/>
          <a:lstStyle/>
          <a:p>
            <a:r>
              <a:rPr lang="en-US" dirty="0">
                <a:cs typeface="Calibri Light"/>
              </a:rPr>
              <a:t>Edit your selection </a:t>
            </a:r>
            <a:endParaRPr lang="en-US" dirty="0"/>
          </a:p>
        </p:txBody>
      </p:sp>
      <p:pic>
        <p:nvPicPr>
          <p:cNvPr id="5" name="Picture 5" descr="Graphical user interface, application&#10;&#10;Description automatically generated">
            <a:extLst>
              <a:ext uri="{FF2B5EF4-FFF2-40B4-BE49-F238E27FC236}">
                <a16:creationId xmlns:a16="http://schemas.microsoft.com/office/drawing/2014/main" id="{F27B66AE-4607-495E-BD01-1205F7B52BDD}"/>
              </a:ext>
            </a:extLst>
          </p:cNvPr>
          <p:cNvPicPr>
            <a:picLocks noGrp="1" noChangeAspect="1"/>
          </p:cNvPicPr>
          <p:nvPr>
            <p:ph idx="1"/>
          </p:nvPr>
        </p:nvPicPr>
        <p:blipFill>
          <a:blip r:embed="rId2"/>
          <a:stretch>
            <a:fillRect/>
          </a:stretch>
        </p:blipFill>
        <p:spPr>
          <a:xfrm>
            <a:off x="5183188" y="2593561"/>
            <a:ext cx="6172200" cy="1661353"/>
          </a:xfrm>
        </p:spPr>
      </p:pic>
      <p:sp>
        <p:nvSpPr>
          <p:cNvPr id="4" name="Text Placeholder 3">
            <a:extLst>
              <a:ext uri="{FF2B5EF4-FFF2-40B4-BE49-F238E27FC236}">
                <a16:creationId xmlns:a16="http://schemas.microsoft.com/office/drawing/2014/main" id="{60F70153-8C1D-4A70-B4A9-24B6CC2851E6}"/>
              </a:ext>
            </a:extLst>
          </p:cNvPr>
          <p:cNvSpPr>
            <a:spLocks noGrp="1"/>
          </p:cNvSpPr>
          <p:nvPr>
            <p:ph type="body" sz="half" idx="2"/>
          </p:nvPr>
        </p:nvSpPr>
        <p:spPr/>
        <p:txBody>
          <a:bodyPr vert="horz" lIns="91440" tIns="45720" rIns="91440" bIns="45720" rtlCol="0" anchor="t">
            <a:normAutofit/>
          </a:bodyPr>
          <a:lstStyle/>
          <a:p>
            <a:r>
              <a:rPr lang="en-US" dirty="0">
                <a:cs typeface="Calibri"/>
              </a:rPr>
              <a:t>From this page, you can change your </a:t>
            </a:r>
            <a:r>
              <a:rPr lang="en-US">
                <a:cs typeface="Calibri"/>
              </a:rPr>
              <a:t>geographies and dates, look at a map of the data, and download the data as a spreadsheet. </a:t>
            </a:r>
            <a:endParaRPr lang="en-US"/>
          </a:p>
        </p:txBody>
      </p:sp>
    </p:spTree>
    <p:extLst>
      <p:ext uri="{BB962C8B-B14F-4D97-AF65-F5344CB8AC3E}">
        <p14:creationId xmlns:p14="http://schemas.microsoft.com/office/powerpoint/2010/main" val="16521299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Using data.census.gov</vt:lpstr>
      <vt:lpstr>Find relevant data tables</vt:lpstr>
      <vt:lpstr>Select your geographies</vt:lpstr>
      <vt:lpstr>Data product/year + downloading</vt:lpstr>
      <vt:lpstr>Edit your selection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174</cp:revision>
  <dcterms:created xsi:type="dcterms:W3CDTF">2020-10-21T16:34:11Z</dcterms:created>
  <dcterms:modified xsi:type="dcterms:W3CDTF">2020-10-21T18:39:46Z</dcterms:modified>
</cp:coreProperties>
</file>