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1" r:id="rId18"/>
    <p:sldId id="277" r:id="rId19"/>
    <p:sldId id="278" r:id="rId20"/>
    <p:sldId id="279" r:id="rId21"/>
    <p:sldId id="263" r:id="rId22"/>
  </p:sldIdLst>
  <p:sldSz cx="18288000" cy="10287000"/>
  <p:notesSz cx="6858000" cy="9144000"/>
  <p:embeddedFontLst>
    <p:embeddedFont>
      <p:font typeface="Aileron Bold" panose="020B0604020202020204" charset="0"/>
      <p:regular r:id="rId24"/>
    </p:embeddedFont>
    <p:embeddedFont>
      <p:font typeface="Cambria Math" panose="02040503050406030204" pitchFamily="18" charset="0"/>
      <p:regular r:id="rId25"/>
    </p:embeddedFont>
    <p:embeddedFont>
      <p:font typeface="Kollektif" panose="020B0604020202020204" charset="0"/>
      <p:regular r:id="rId26"/>
    </p:embeddedFont>
    <p:embeddedFont>
      <p:font typeface="Kollektif Bold" panose="020B0604020202020204" charset="0"/>
      <p:regular r:id="rId27"/>
    </p:embeddedFont>
    <p:embeddedFont>
      <p:font typeface="Public Sans Bold" panose="020B0604020202020204" charset="0"/>
      <p:regular r:id="rId28"/>
    </p:embeddedFont>
    <p:embeddedFont>
      <p:font typeface="Public Sans Heavy" panose="020B0604020202020204" charset="0"/>
      <p:regular r:id="rId29"/>
    </p:embeddedFont>
    <p:embeddedFont>
      <p:font typeface="Roboto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61EE"/>
    <a:srgbClr val="8068EE"/>
    <a:srgbClr val="91B645"/>
    <a:srgbClr val="E37D26"/>
    <a:srgbClr val="BD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0582-3D72-4F6F-BCF6-201D9AACB0A7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A15AC-03C2-4A70-8027-98F0D8988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0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A15AC-03C2-4A70-8027-98F0D8988A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97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APRENDIZADO NÃO SUPERVIZIONADO</a:t>
            </a:r>
          </a:p>
          <a:p>
            <a:r>
              <a:rPr lang="pt-BR" dirty="0"/>
              <a:t>AMPLAMENTE USADO EM IDENTIFICAÇÃO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A15AC-03C2-4A70-8027-98F0D8988A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5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png"/><Relationship Id="rId1" Type="http://schemas.openxmlformats.org/officeDocument/2006/relationships/tags" Target="../tags/tag10.xml"/><Relationship Id="rId11" Type="http://schemas.openxmlformats.org/officeDocument/2006/relationships/image" Target="../media/image6.svg"/><Relationship Id="rId1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10.sv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11" Type="http://schemas.openxmlformats.org/officeDocument/2006/relationships/image" Target="../media/image6.svg"/><Relationship Id="rId15" Type="http://schemas.openxmlformats.org/officeDocument/2006/relationships/image" Target="../media/image27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10.sv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.png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png"/><Relationship Id="rId1" Type="http://schemas.openxmlformats.org/officeDocument/2006/relationships/tags" Target="../tags/tag12.xml"/><Relationship Id="rId11" Type="http://schemas.openxmlformats.org/officeDocument/2006/relationships/image" Target="../media/image6.svg"/><Relationship Id="rId1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10.sv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3827" y="-248630"/>
            <a:ext cx="8681329" cy="10784260"/>
          </a:xfrm>
          <a:custGeom>
            <a:avLst/>
            <a:gdLst/>
            <a:ahLst/>
            <a:cxnLst/>
            <a:rect l="l" t="t" r="r" b="b"/>
            <a:pathLst>
              <a:path w="8681329" h="10784260">
                <a:moveTo>
                  <a:pt x="0" y="0"/>
                </a:moveTo>
                <a:lnTo>
                  <a:pt x="8681329" y="0"/>
                </a:lnTo>
                <a:lnTo>
                  <a:pt x="8681329" y="10784260"/>
                </a:lnTo>
                <a:lnTo>
                  <a:pt x="0" y="10784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3950176"/>
            <a:ext cx="9657581" cy="85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9"/>
              </a:lnSpc>
            </a:pPr>
            <a:r>
              <a:rPr lang="en-US" sz="5280" b="1" spc="2624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CLUSTERING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60447" y="4854913"/>
            <a:ext cx="13695775" cy="2272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27"/>
              </a:lnSpc>
            </a:pPr>
            <a:r>
              <a:rPr lang="en-US" sz="15842" b="1" spc="1695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K-MEANS</a:t>
            </a:r>
          </a:p>
        </p:txBody>
      </p:sp>
      <p:sp>
        <p:nvSpPr>
          <p:cNvPr id="5" name="Freeform 5"/>
          <p:cNvSpPr/>
          <p:nvPr/>
        </p:nvSpPr>
        <p:spPr>
          <a:xfrm>
            <a:off x="-928092" y="7365586"/>
            <a:ext cx="12832964" cy="303325"/>
          </a:xfrm>
          <a:custGeom>
            <a:avLst/>
            <a:gdLst/>
            <a:ahLst/>
            <a:cxnLst/>
            <a:rect l="l" t="t" r="r" b="b"/>
            <a:pathLst>
              <a:path w="12832964" h="303325">
                <a:moveTo>
                  <a:pt x="0" y="0"/>
                </a:moveTo>
                <a:lnTo>
                  <a:pt x="12832964" y="0"/>
                </a:lnTo>
                <a:lnTo>
                  <a:pt x="12832964" y="303325"/>
                </a:lnTo>
                <a:lnTo>
                  <a:pt x="0" y="3033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141131" y="8718627"/>
            <a:ext cx="4280584" cy="361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sz="2199" b="1" spc="31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OUTUBRO 2024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344D57E2-EDF1-3603-2663-FE2079F5CF47}"/>
              </a:ext>
            </a:extLst>
          </p:cNvPr>
          <p:cNvSpPr txBox="1"/>
          <p:nvPr/>
        </p:nvSpPr>
        <p:spPr>
          <a:xfrm>
            <a:off x="1535766" y="785950"/>
            <a:ext cx="3032398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64CE5A-B217-DD1B-1C18-21E4B4C3294F}"/>
              </a:ext>
            </a:extLst>
          </p:cNvPr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91E53E63-73FF-0A17-F349-580A0A51EB8B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B9B3687-EFB6-8D35-4A88-DB9043ACCC72}"/>
              </a:ext>
            </a:extLst>
          </p:cNvPr>
          <p:cNvSpPr/>
          <p:nvPr/>
        </p:nvSpPr>
        <p:spPr>
          <a:xfrm>
            <a:off x="8453362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3B59D3B-499C-0C77-98A1-FEE4EF6EFCF1}"/>
              </a:ext>
            </a:extLst>
          </p:cNvPr>
          <p:cNvSpPr/>
          <p:nvPr/>
        </p:nvSpPr>
        <p:spPr>
          <a:xfrm>
            <a:off x="1034868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EC81560-A953-72E5-DF3B-952F52C02418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1670A5-E025-A815-8B3E-A819A960C53B}"/>
              </a:ext>
            </a:extLst>
          </p:cNvPr>
          <p:cNvSpPr/>
          <p:nvPr/>
        </p:nvSpPr>
        <p:spPr>
          <a:xfrm>
            <a:off x="11752973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F4B82BF-31B3-5674-7EBF-B4ABD535CB0A}"/>
              </a:ext>
            </a:extLst>
          </p:cNvPr>
          <p:cNvSpPr/>
          <p:nvPr/>
        </p:nvSpPr>
        <p:spPr>
          <a:xfrm>
            <a:off x="15012300" y="5041200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4B393C2-B23D-C317-8BA7-0FB9AF57503C}"/>
              </a:ext>
            </a:extLst>
          </p:cNvPr>
          <p:cNvSpPr/>
          <p:nvPr/>
        </p:nvSpPr>
        <p:spPr>
          <a:xfrm>
            <a:off x="15456114" y="502246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EDAF015-3F0B-DBF9-49F7-00273BAF7FAB}"/>
              </a:ext>
            </a:extLst>
          </p:cNvPr>
          <p:cNvSpPr/>
          <p:nvPr/>
        </p:nvSpPr>
        <p:spPr>
          <a:xfrm>
            <a:off x="1674856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9102DA4-AAB9-A005-01D7-E80FB2755FE5}"/>
              </a:ext>
            </a:extLst>
          </p:cNvPr>
          <p:cNvSpPr/>
          <p:nvPr/>
        </p:nvSpPr>
        <p:spPr>
          <a:xfrm>
            <a:off x="17345468" y="503768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1D7098C-FF4D-5080-8D33-65C6ED4E2428}"/>
              </a:ext>
            </a:extLst>
          </p:cNvPr>
          <p:cNvCxnSpPr>
            <a:cxnSpLocks/>
          </p:cNvCxnSpPr>
          <p:nvPr/>
        </p:nvCxnSpPr>
        <p:spPr>
          <a:xfrm>
            <a:off x="8077200" y="4686300"/>
            <a:ext cx="0" cy="114300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26447F0A-4FDC-0454-3D26-11367077B445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4B8C6F6-C02A-6782-0727-65513A9E6C4C}"/>
              </a:ext>
            </a:extLst>
          </p:cNvPr>
          <p:cNvCxnSpPr>
            <a:cxnSpLocks/>
          </p:cNvCxnSpPr>
          <p:nvPr/>
        </p:nvCxnSpPr>
        <p:spPr>
          <a:xfrm>
            <a:off x="11201400" y="4686300"/>
            <a:ext cx="0" cy="114300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3F71FFF-DAB7-055F-5FD3-24F4B25B4B13}"/>
              </a:ext>
            </a:extLst>
          </p:cNvPr>
          <p:cNvCxnSpPr>
            <a:cxnSpLocks/>
          </p:cNvCxnSpPr>
          <p:nvPr/>
        </p:nvCxnSpPr>
        <p:spPr>
          <a:xfrm>
            <a:off x="16459200" y="4686300"/>
            <a:ext cx="0" cy="114300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8576104-9019-0C62-ACBB-E905EEE00A29}"/>
              </a:ext>
            </a:extLst>
          </p:cNvPr>
          <p:cNvSpPr/>
          <p:nvPr/>
        </p:nvSpPr>
        <p:spPr>
          <a:xfrm>
            <a:off x="1635059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olchete Esquerdo 42">
            <a:extLst>
              <a:ext uri="{FF2B5EF4-FFF2-40B4-BE49-F238E27FC236}">
                <a16:creationId xmlns:a16="http://schemas.microsoft.com/office/drawing/2014/main" id="{0A8CB568-4466-C991-1848-5F6E8F26C20A}"/>
              </a:ext>
            </a:extLst>
          </p:cNvPr>
          <p:cNvSpPr/>
          <p:nvPr/>
        </p:nvSpPr>
        <p:spPr>
          <a:xfrm rot="5400000" flipV="1">
            <a:off x="9246489" y="3222625"/>
            <a:ext cx="99824" cy="2438402"/>
          </a:xfrm>
          <a:prstGeom prst="leftBracket">
            <a:avLst/>
          </a:prstGeom>
          <a:ln w="5715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olchete Esquerdo 43">
            <a:extLst>
              <a:ext uri="{FF2B5EF4-FFF2-40B4-BE49-F238E27FC236}">
                <a16:creationId xmlns:a16="http://schemas.microsoft.com/office/drawing/2014/main" id="{1D15B768-DE7D-6297-55FE-0962E2317A16}"/>
              </a:ext>
            </a:extLst>
          </p:cNvPr>
          <p:cNvSpPr/>
          <p:nvPr/>
        </p:nvSpPr>
        <p:spPr>
          <a:xfrm rot="5400000">
            <a:off x="10811445" y="3895505"/>
            <a:ext cx="99824" cy="680084"/>
          </a:xfrm>
          <a:prstGeom prst="leftBracket">
            <a:avLst/>
          </a:prstGeom>
          <a:ln w="5715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olchete Esquerdo 44">
            <a:extLst>
              <a:ext uri="{FF2B5EF4-FFF2-40B4-BE49-F238E27FC236}">
                <a16:creationId xmlns:a16="http://schemas.microsoft.com/office/drawing/2014/main" id="{70CF2971-10DD-202F-A4FB-EB95DA6187EF}"/>
              </a:ext>
            </a:extLst>
          </p:cNvPr>
          <p:cNvSpPr/>
          <p:nvPr/>
        </p:nvSpPr>
        <p:spPr>
          <a:xfrm rot="5400000">
            <a:off x="13437488" y="1047931"/>
            <a:ext cx="99824" cy="5943600"/>
          </a:xfrm>
          <a:prstGeom prst="leftBracket">
            <a:avLst/>
          </a:prstGeom>
          <a:ln w="5715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E4D674D6-5C49-C032-D4B0-776B4FB9075B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24D6231-B1EC-01EB-529F-B2D372447F07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extLst>
      <p:ext uri="{BB962C8B-B14F-4D97-AF65-F5344CB8AC3E}">
        <p14:creationId xmlns:p14="http://schemas.microsoft.com/office/powerpoint/2010/main" val="9858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B9B3687-EFB6-8D35-4A88-DB9043ACCC72}"/>
              </a:ext>
            </a:extLst>
          </p:cNvPr>
          <p:cNvSpPr/>
          <p:nvPr/>
        </p:nvSpPr>
        <p:spPr>
          <a:xfrm>
            <a:off x="8453362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3B59D3B-499C-0C77-98A1-FEE4EF6EFCF1}"/>
              </a:ext>
            </a:extLst>
          </p:cNvPr>
          <p:cNvSpPr/>
          <p:nvPr/>
        </p:nvSpPr>
        <p:spPr>
          <a:xfrm>
            <a:off x="1034868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EC81560-A953-72E5-DF3B-952F52C02418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1670A5-E025-A815-8B3E-A819A960C53B}"/>
              </a:ext>
            </a:extLst>
          </p:cNvPr>
          <p:cNvSpPr/>
          <p:nvPr/>
        </p:nvSpPr>
        <p:spPr>
          <a:xfrm>
            <a:off x="11752973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F4B82BF-31B3-5674-7EBF-B4ABD535CB0A}"/>
              </a:ext>
            </a:extLst>
          </p:cNvPr>
          <p:cNvSpPr/>
          <p:nvPr/>
        </p:nvSpPr>
        <p:spPr>
          <a:xfrm>
            <a:off x="15012300" y="5041200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4B393C2-B23D-C317-8BA7-0FB9AF57503C}"/>
              </a:ext>
            </a:extLst>
          </p:cNvPr>
          <p:cNvSpPr/>
          <p:nvPr/>
        </p:nvSpPr>
        <p:spPr>
          <a:xfrm>
            <a:off x="15456114" y="502246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EDAF015-3F0B-DBF9-49F7-00273BAF7FAB}"/>
              </a:ext>
            </a:extLst>
          </p:cNvPr>
          <p:cNvSpPr/>
          <p:nvPr/>
        </p:nvSpPr>
        <p:spPr>
          <a:xfrm>
            <a:off x="1674856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9102DA4-AAB9-A005-01D7-E80FB2755FE5}"/>
              </a:ext>
            </a:extLst>
          </p:cNvPr>
          <p:cNvSpPr/>
          <p:nvPr/>
        </p:nvSpPr>
        <p:spPr>
          <a:xfrm>
            <a:off x="17345468" y="503768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1D7098C-FF4D-5080-8D33-65C6ED4E2428}"/>
              </a:ext>
            </a:extLst>
          </p:cNvPr>
          <p:cNvCxnSpPr>
            <a:cxnSpLocks/>
          </p:cNvCxnSpPr>
          <p:nvPr/>
        </p:nvCxnSpPr>
        <p:spPr>
          <a:xfrm>
            <a:off x="8077200" y="4686300"/>
            <a:ext cx="0" cy="114300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26447F0A-4FDC-0454-3D26-11367077B445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4B8C6F6-C02A-6782-0727-65513A9E6C4C}"/>
              </a:ext>
            </a:extLst>
          </p:cNvPr>
          <p:cNvCxnSpPr>
            <a:cxnSpLocks/>
          </p:cNvCxnSpPr>
          <p:nvPr/>
        </p:nvCxnSpPr>
        <p:spPr>
          <a:xfrm>
            <a:off x="11201400" y="4686300"/>
            <a:ext cx="0" cy="114300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3F71FFF-DAB7-055F-5FD3-24F4B25B4B13}"/>
              </a:ext>
            </a:extLst>
          </p:cNvPr>
          <p:cNvCxnSpPr>
            <a:cxnSpLocks/>
          </p:cNvCxnSpPr>
          <p:nvPr/>
        </p:nvCxnSpPr>
        <p:spPr>
          <a:xfrm>
            <a:off x="16459200" y="4686300"/>
            <a:ext cx="0" cy="114300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8576104-9019-0C62-ACBB-E905EEE00A29}"/>
              </a:ext>
            </a:extLst>
          </p:cNvPr>
          <p:cNvSpPr/>
          <p:nvPr/>
        </p:nvSpPr>
        <p:spPr>
          <a:xfrm>
            <a:off x="1635059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006A0E-BB4F-0C14-40A7-61602FF125B0}"/>
              </a:ext>
            </a:extLst>
          </p:cNvPr>
          <p:cNvCxnSpPr>
            <a:cxnSpLocks/>
          </p:cNvCxnSpPr>
          <p:nvPr/>
        </p:nvCxnSpPr>
        <p:spPr>
          <a:xfrm>
            <a:off x="7416177" y="5676900"/>
            <a:ext cx="1423023" cy="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4A0D948-0BC2-CCCC-6677-F23A6F64E000}"/>
              </a:ext>
            </a:extLst>
          </p:cNvPr>
          <p:cNvCxnSpPr>
            <a:cxnSpLocks/>
          </p:cNvCxnSpPr>
          <p:nvPr/>
        </p:nvCxnSpPr>
        <p:spPr>
          <a:xfrm flipH="1">
            <a:off x="10363200" y="5676900"/>
            <a:ext cx="1776341" cy="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BB60201-A4A0-B942-1EF2-2EE8A649ED2D}"/>
              </a:ext>
            </a:extLst>
          </p:cNvPr>
          <p:cNvCxnSpPr>
            <a:cxnSpLocks/>
          </p:cNvCxnSpPr>
          <p:nvPr/>
        </p:nvCxnSpPr>
        <p:spPr>
          <a:xfrm>
            <a:off x="15012300" y="5676900"/>
            <a:ext cx="2712691" cy="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9F561B5A-99F3-F102-2EDF-33647434ED12}"/>
              </a:ext>
            </a:extLst>
          </p:cNvPr>
          <p:cNvCxnSpPr>
            <a:cxnSpLocks/>
          </p:cNvCxnSpPr>
          <p:nvPr/>
        </p:nvCxnSpPr>
        <p:spPr>
          <a:xfrm>
            <a:off x="8077200" y="5873669"/>
            <a:ext cx="2514600" cy="239403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F804844C-314E-D6DF-3E47-09A132CD98F0}"/>
              </a:ext>
            </a:extLst>
          </p:cNvPr>
          <p:cNvCxnSpPr>
            <a:cxnSpLocks/>
          </p:cNvCxnSpPr>
          <p:nvPr/>
        </p:nvCxnSpPr>
        <p:spPr>
          <a:xfrm>
            <a:off x="11201400" y="5905500"/>
            <a:ext cx="1143000" cy="23622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BADE7C5-5A1F-3064-1EBC-131F9318ACD9}"/>
              </a:ext>
            </a:extLst>
          </p:cNvPr>
          <p:cNvCxnSpPr>
            <a:cxnSpLocks/>
          </p:cNvCxnSpPr>
          <p:nvPr/>
        </p:nvCxnSpPr>
        <p:spPr>
          <a:xfrm flipH="1">
            <a:off x="14478000" y="5873669"/>
            <a:ext cx="1981200" cy="239403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4F693B0-954B-D1A2-13C2-C32088897B68}"/>
              </a:ext>
            </a:extLst>
          </p:cNvPr>
          <p:cNvCxnSpPr>
            <a:cxnSpLocks/>
          </p:cNvCxnSpPr>
          <p:nvPr/>
        </p:nvCxnSpPr>
        <p:spPr>
          <a:xfrm>
            <a:off x="10018173" y="8450178"/>
            <a:ext cx="1423023" cy="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5F5C856E-28F8-B941-44A0-99F4ADCEB42C}"/>
              </a:ext>
            </a:extLst>
          </p:cNvPr>
          <p:cNvCxnSpPr>
            <a:cxnSpLocks/>
          </p:cNvCxnSpPr>
          <p:nvPr/>
        </p:nvCxnSpPr>
        <p:spPr>
          <a:xfrm flipH="1">
            <a:off x="11441196" y="8450178"/>
            <a:ext cx="1776341" cy="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708DD87B-BAC0-F8E5-F3E1-13240187CBCC}"/>
              </a:ext>
            </a:extLst>
          </p:cNvPr>
          <p:cNvCxnSpPr>
            <a:cxnSpLocks/>
          </p:cNvCxnSpPr>
          <p:nvPr/>
        </p:nvCxnSpPr>
        <p:spPr>
          <a:xfrm>
            <a:off x="13217537" y="8450178"/>
            <a:ext cx="2712691" cy="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have Esquerda 69">
            <a:extLst>
              <a:ext uri="{FF2B5EF4-FFF2-40B4-BE49-F238E27FC236}">
                <a16:creationId xmlns:a16="http://schemas.microsoft.com/office/drawing/2014/main" id="{5EC3326C-0F34-B97C-3C83-E622FD5B85F3}"/>
              </a:ext>
            </a:extLst>
          </p:cNvPr>
          <p:cNvSpPr/>
          <p:nvPr/>
        </p:nvSpPr>
        <p:spPr>
          <a:xfrm rot="16200000">
            <a:off x="12839788" y="5796879"/>
            <a:ext cx="268827" cy="591205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304B4A01-4284-88C9-8501-A34394759F4D}"/>
              </a:ext>
            </a:extLst>
          </p:cNvPr>
          <p:cNvSpPr txBox="1"/>
          <p:nvPr/>
        </p:nvSpPr>
        <p:spPr>
          <a:xfrm>
            <a:off x="11100043" y="8975188"/>
            <a:ext cx="374831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3000" b="1" spc="-150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Variação total dentro dos clusters</a:t>
            </a:r>
            <a:endParaRPr lang="en-US" sz="3000" b="1" spc="-150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B8E86771-9A9D-5330-481D-F8FF7D986963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0" name="TextBox 12">
            <a:extLst>
              <a:ext uri="{FF2B5EF4-FFF2-40B4-BE49-F238E27FC236}">
                <a16:creationId xmlns:a16="http://schemas.microsoft.com/office/drawing/2014/main" id="{297F36A5-CFAE-31AA-D974-5185CF00274D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78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4312A0-66E9-8675-6163-7447CBF8D287}"/>
              </a:ext>
            </a:extLst>
          </p:cNvPr>
          <p:cNvSpPr/>
          <p:nvPr/>
        </p:nvSpPr>
        <p:spPr>
          <a:xfrm>
            <a:off x="9883957" y="5104812"/>
            <a:ext cx="25200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4E04C25-CF2B-87F2-6DA6-4E7B1E2426D7}"/>
              </a:ext>
            </a:extLst>
          </p:cNvPr>
          <p:cNvSpPr/>
          <p:nvPr/>
        </p:nvSpPr>
        <p:spPr>
          <a:xfrm>
            <a:off x="13140062" y="5097828"/>
            <a:ext cx="2520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20697" y="5033328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AE7242C-3592-1D10-0C1B-4F4F729201F1}"/>
              </a:ext>
            </a:extLst>
          </p:cNvPr>
          <p:cNvSpPr/>
          <p:nvPr/>
        </p:nvSpPr>
        <p:spPr>
          <a:xfrm>
            <a:off x="7980851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2982E51-20FD-74AF-4682-9AC306BBE96D}"/>
              </a:ext>
            </a:extLst>
          </p:cNvPr>
          <p:cNvSpPr/>
          <p:nvPr/>
        </p:nvSpPr>
        <p:spPr>
          <a:xfrm>
            <a:off x="8448163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9BCFD54-F9E9-119E-BF64-7D52B7DB9F83}"/>
              </a:ext>
            </a:extLst>
          </p:cNvPr>
          <p:cNvSpPr/>
          <p:nvPr/>
        </p:nvSpPr>
        <p:spPr>
          <a:xfrm>
            <a:off x="10351454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4553C35-84A1-10BD-E94A-FCDF3572261B}"/>
              </a:ext>
            </a:extLst>
          </p:cNvPr>
          <p:cNvSpPr/>
          <p:nvPr/>
        </p:nvSpPr>
        <p:spPr>
          <a:xfrm>
            <a:off x="1134050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C539EA6-8F94-E7F7-68EF-05CB97823684}"/>
              </a:ext>
            </a:extLst>
          </p:cNvPr>
          <p:cNvSpPr/>
          <p:nvPr/>
        </p:nvSpPr>
        <p:spPr>
          <a:xfrm>
            <a:off x="1174157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87A62B0-D3B3-B678-88FC-451CD86B93B8}"/>
              </a:ext>
            </a:extLst>
          </p:cNvPr>
          <p:cNvSpPr/>
          <p:nvPr/>
        </p:nvSpPr>
        <p:spPr>
          <a:xfrm>
            <a:off x="15016170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6DD8AC0-870E-331D-2B32-680882247841}"/>
              </a:ext>
            </a:extLst>
          </p:cNvPr>
          <p:cNvSpPr/>
          <p:nvPr/>
        </p:nvSpPr>
        <p:spPr>
          <a:xfrm>
            <a:off x="15458126" y="502246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5BD1D7D-EDBC-2BA2-18C8-C0C89E411EC3}"/>
              </a:ext>
            </a:extLst>
          </p:cNvPr>
          <p:cNvSpPr/>
          <p:nvPr/>
        </p:nvSpPr>
        <p:spPr>
          <a:xfrm>
            <a:off x="1635626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50DCB8E-5634-07DE-523F-C84FF83433A3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661B3D7-3561-7A14-88F9-172A3078A3F6}"/>
              </a:ext>
            </a:extLst>
          </p:cNvPr>
          <p:cNvSpPr/>
          <p:nvPr/>
        </p:nvSpPr>
        <p:spPr>
          <a:xfrm>
            <a:off x="17344029" y="503332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A96A2E-9AE1-688E-B29D-AEF47B95E0F3}"/>
              </a:ext>
            </a:extLst>
          </p:cNvPr>
          <p:cNvSpPr/>
          <p:nvPr/>
        </p:nvSpPr>
        <p:spPr>
          <a:xfrm>
            <a:off x="17117732" y="5104812"/>
            <a:ext cx="25200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410444C-00CF-184A-EFCA-EF785B6C01D0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3122F26A-50DB-014E-AFD0-568719BFBFDC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9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9" grpId="0" animBg="1"/>
      <p:bldP spid="22" grpId="0" animBg="1"/>
      <p:bldP spid="23" grpId="0" animBg="1"/>
      <p:bldP spid="2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4312A0-66E9-8675-6163-7447CBF8D287}"/>
              </a:ext>
            </a:extLst>
          </p:cNvPr>
          <p:cNvSpPr/>
          <p:nvPr/>
        </p:nvSpPr>
        <p:spPr>
          <a:xfrm>
            <a:off x="9883957" y="5104812"/>
            <a:ext cx="25200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4E04C25-CF2B-87F2-6DA6-4E7B1E2426D7}"/>
              </a:ext>
            </a:extLst>
          </p:cNvPr>
          <p:cNvSpPr/>
          <p:nvPr/>
        </p:nvSpPr>
        <p:spPr>
          <a:xfrm>
            <a:off x="13140062" y="5097828"/>
            <a:ext cx="2520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20697" y="5033328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AE7242C-3592-1D10-0C1B-4F4F729201F1}"/>
              </a:ext>
            </a:extLst>
          </p:cNvPr>
          <p:cNvSpPr/>
          <p:nvPr/>
        </p:nvSpPr>
        <p:spPr>
          <a:xfrm>
            <a:off x="7980851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2982E51-20FD-74AF-4682-9AC306BBE96D}"/>
              </a:ext>
            </a:extLst>
          </p:cNvPr>
          <p:cNvSpPr/>
          <p:nvPr/>
        </p:nvSpPr>
        <p:spPr>
          <a:xfrm>
            <a:off x="8448163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9BCFD54-F9E9-119E-BF64-7D52B7DB9F83}"/>
              </a:ext>
            </a:extLst>
          </p:cNvPr>
          <p:cNvSpPr/>
          <p:nvPr/>
        </p:nvSpPr>
        <p:spPr>
          <a:xfrm>
            <a:off x="10351454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4553C35-84A1-10BD-E94A-FCDF3572261B}"/>
              </a:ext>
            </a:extLst>
          </p:cNvPr>
          <p:cNvSpPr/>
          <p:nvPr/>
        </p:nvSpPr>
        <p:spPr>
          <a:xfrm>
            <a:off x="1134050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C539EA6-8F94-E7F7-68EF-05CB97823684}"/>
              </a:ext>
            </a:extLst>
          </p:cNvPr>
          <p:cNvSpPr/>
          <p:nvPr/>
        </p:nvSpPr>
        <p:spPr>
          <a:xfrm>
            <a:off x="1174157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87A62B0-D3B3-B678-88FC-451CD86B93B8}"/>
              </a:ext>
            </a:extLst>
          </p:cNvPr>
          <p:cNvSpPr/>
          <p:nvPr/>
        </p:nvSpPr>
        <p:spPr>
          <a:xfrm>
            <a:off x="15016170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6DD8AC0-870E-331D-2B32-680882247841}"/>
              </a:ext>
            </a:extLst>
          </p:cNvPr>
          <p:cNvSpPr/>
          <p:nvPr/>
        </p:nvSpPr>
        <p:spPr>
          <a:xfrm>
            <a:off x="15458126" y="502246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50DCB8E-5634-07DE-523F-C84FF83433A3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661B3D7-3561-7A14-88F9-172A3078A3F6}"/>
              </a:ext>
            </a:extLst>
          </p:cNvPr>
          <p:cNvSpPr/>
          <p:nvPr/>
        </p:nvSpPr>
        <p:spPr>
          <a:xfrm>
            <a:off x="17344029" y="503332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A96A2E-9AE1-688E-B29D-AEF47B95E0F3}"/>
              </a:ext>
            </a:extLst>
          </p:cNvPr>
          <p:cNvSpPr/>
          <p:nvPr/>
        </p:nvSpPr>
        <p:spPr>
          <a:xfrm>
            <a:off x="17117732" y="5104812"/>
            <a:ext cx="25200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D6DD72D-3151-AC1E-E5AA-927486F3CF92}"/>
              </a:ext>
            </a:extLst>
          </p:cNvPr>
          <p:cNvCxnSpPr>
            <a:cxnSpLocks/>
          </p:cNvCxnSpPr>
          <p:nvPr/>
        </p:nvCxnSpPr>
        <p:spPr>
          <a:xfrm>
            <a:off x="9574160" y="4778328"/>
            <a:ext cx="0" cy="114300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42F9F42-2480-4CDE-367D-9EC47B4E97C0}"/>
              </a:ext>
            </a:extLst>
          </p:cNvPr>
          <p:cNvCxnSpPr>
            <a:cxnSpLocks/>
          </p:cNvCxnSpPr>
          <p:nvPr/>
        </p:nvCxnSpPr>
        <p:spPr>
          <a:xfrm>
            <a:off x="13563600" y="4778328"/>
            <a:ext cx="0" cy="114300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CC643B0D-53AC-AC6F-6179-CDEBA60B8AC2}"/>
              </a:ext>
            </a:extLst>
          </p:cNvPr>
          <p:cNvCxnSpPr>
            <a:cxnSpLocks/>
          </p:cNvCxnSpPr>
          <p:nvPr/>
        </p:nvCxnSpPr>
        <p:spPr>
          <a:xfrm>
            <a:off x="16613540" y="4785312"/>
            <a:ext cx="0" cy="114300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E5BD1D7D-EDBC-2BA2-18C8-C0C89E411EC3}"/>
              </a:ext>
            </a:extLst>
          </p:cNvPr>
          <p:cNvSpPr/>
          <p:nvPr/>
        </p:nvSpPr>
        <p:spPr>
          <a:xfrm>
            <a:off x="1635626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4F73A541-010D-F782-594C-98AB7F8636B3}"/>
              </a:ext>
            </a:extLst>
          </p:cNvPr>
          <p:cNvCxnSpPr>
            <a:cxnSpLocks/>
          </p:cNvCxnSpPr>
          <p:nvPr/>
        </p:nvCxnSpPr>
        <p:spPr>
          <a:xfrm flipH="1">
            <a:off x="7543800" y="5829300"/>
            <a:ext cx="3933725" cy="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9A054D20-C8B6-608D-2F06-3D6423BE2FB5}"/>
              </a:ext>
            </a:extLst>
          </p:cNvPr>
          <p:cNvCxnSpPr>
            <a:cxnSpLocks/>
          </p:cNvCxnSpPr>
          <p:nvPr/>
        </p:nvCxnSpPr>
        <p:spPr>
          <a:xfrm flipH="1">
            <a:off x="11905401" y="5829300"/>
            <a:ext cx="3297399" cy="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D2BEC0D-8186-F794-E598-574ACE436930}"/>
              </a:ext>
            </a:extLst>
          </p:cNvPr>
          <p:cNvCxnSpPr>
            <a:cxnSpLocks/>
          </p:cNvCxnSpPr>
          <p:nvPr/>
        </p:nvCxnSpPr>
        <p:spPr>
          <a:xfrm flipH="1">
            <a:off x="15648626" y="5829300"/>
            <a:ext cx="1885865" cy="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have Esquerda 52">
            <a:extLst>
              <a:ext uri="{FF2B5EF4-FFF2-40B4-BE49-F238E27FC236}">
                <a16:creationId xmlns:a16="http://schemas.microsoft.com/office/drawing/2014/main" id="{430558FE-45A0-B499-AB1B-B783AD43DA16}"/>
              </a:ext>
            </a:extLst>
          </p:cNvPr>
          <p:cNvSpPr/>
          <p:nvPr/>
        </p:nvSpPr>
        <p:spPr>
          <a:xfrm rot="16200000">
            <a:off x="12398781" y="3560808"/>
            <a:ext cx="268827" cy="9116989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extBox 2">
            <a:extLst>
              <a:ext uri="{FF2B5EF4-FFF2-40B4-BE49-F238E27FC236}">
                <a16:creationId xmlns:a16="http://schemas.microsoft.com/office/drawing/2014/main" id="{46428E98-3409-9D78-D89F-26652F1F9189}"/>
              </a:ext>
            </a:extLst>
          </p:cNvPr>
          <p:cNvSpPr txBox="1"/>
          <p:nvPr/>
        </p:nvSpPr>
        <p:spPr>
          <a:xfrm>
            <a:off x="10659036" y="8400811"/>
            <a:ext cx="374831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3000" b="1" spc="-150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Variação total dentro dos clusters</a:t>
            </a:r>
            <a:endParaRPr lang="en-US" sz="3000" b="1" spc="-150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750F8BD-2936-4C6B-A8BB-836BE44D91AB}"/>
              </a:ext>
            </a:extLst>
          </p:cNvPr>
          <p:cNvCxnSpPr>
            <a:cxnSpLocks/>
          </p:cNvCxnSpPr>
          <p:nvPr/>
        </p:nvCxnSpPr>
        <p:spPr>
          <a:xfrm flipH="1">
            <a:off x="7974699" y="7710296"/>
            <a:ext cx="3933725" cy="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7ADF4579-CAE9-9D0B-5392-CE6D2A4E998C}"/>
              </a:ext>
            </a:extLst>
          </p:cNvPr>
          <p:cNvCxnSpPr>
            <a:cxnSpLocks/>
          </p:cNvCxnSpPr>
          <p:nvPr/>
        </p:nvCxnSpPr>
        <p:spPr>
          <a:xfrm flipH="1">
            <a:off x="11908424" y="7710296"/>
            <a:ext cx="3297399" cy="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2B9C81C-69FC-366E-B22B-1ED91C1E941D}"/>
              </a:ext>
            </a:extLst>
          </p:cNvPr>
          <p:cNvCxnSpPr>
            <a:cxnSpLocks/>
          </p:cNvCxnSpPr>
          <p:nvPr/>
        </p:nvCxnSpPr>
        <p:spPr>
          <a:xfrm flipH="1">
            <a:off x="15205823" y="7710296"/>
            <a:ext cx="1885865" cy="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11">
            <a:extLst>
              <a:ext uri="{FF2B5EF4-FFF2-40B4-BE49-F238E27FC236}">
                <a16:creationId xmlns:a16="http://schemas.microsoft.com/office/drawing/2014/main" id="{C0290A87-5143-5702-FCD5-AF784FEF3530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325BD330-5134-078C-51E1-393C8377CBDB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extLst>
      <p:ext uri="{BB962C8B-B14F-4D97-AF65-F5344CB8AC3E}">
        <p14:creationId xmlns:p14="http://schemas.microsoft.com/office/powerpoint/2010/main" val="4311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4312A0-66E9-8675-6163-7447CBF8D287}"/>
              </a:ext>
            </a:extLst>
          </p:cNvPr>
          <p:cNvSpPr/>
          <p:nvPr/>
        </p:nvSpPr>
        <p:spPr>
          <a:xfrm>
            <a:off x="10944339" y="5097828"/>
            <a:ext cx="25200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20697" y="5033328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A96A2E-9AE1-688E-B29D-AEF47B95E0F3}"/>
              </a:ext>
            </a:extLst>
          </p:cNvPr>
          <p:cNvSpPr/>
          <p:nvPr/>
        </p:nvSpPr>
        <p:spPr>
          <a:xfrm>
            <a:off x="14528124" y="5104812"/>
            <a:ext cx="25200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392A5D5-A674-ADFA-43D5-8C755FDEFA73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727132B-514C-EE17-3069-91A496AA82DD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BFB8428-B1B2-1AB6-5F46-766C274A4D2E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BCD65C-7644-2DC6-E777-94E0FF761D6F}"/>
              </a:ext>
            </a:extLst>
          </p:cNvPr>
          <p:cNvSpPr/>
          <p:nvPr/>
        </p:nvSpPr>
        <p:spPr>
          <a:xfrm>
            <a:off x="1134102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5982A8F-5539-A21A-9C29-2FFCA3AFB070}"/>
              </a:ext>
            </a:extLst>
          </p:cNvPr>
          <p:cNvSpPr/>
          <p:nvPr/>
        </p:nvSpPr>
        <p:spPr>
          <a:xfrm>
            <a:off x="11745473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4AF7564-882B-C891-1FDF-84FFAADE524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E364833-37C4-2BF1-229A-EF5E0249A229}"/>
              </a:ext>
            </a:extLst>
          </p:cNvPr>
          <p:cNvSpPr/>
          <p:nvPr/>
        </p:nvSpPr>
        <p:spPr>
          <a:xfrm>
            <a:off x="15461682" y="5027613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FB2C259-28E0-901D-385D-155E3F0F781C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3C5130-B416-0EAC-D20B-C3C3C200CBC5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4E04C25-CF2B-87F2-6DA6-4E7B1E2426D7}"/>
              </a:ext>
            </a:extLst>
          </p:cNvPr>
          <p:cNvSpPr/>
          <p:nvPr/>
        </p:nvSpPr>
        <p:spPr>
          <a:xfrm>
            <a:off x="16786953" y="5104812"/>
            <a:ext cx="2520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26EEC79-68B6-A4DD-8A82-9498DA020FE0}"/>
              </a:ext>
            </a:extLst>
          </p:cNvPr>
          <p:cNvSpPr/>
          <p:nvPr/>
        </p:nvSpPr>
        <p:spPr>
          <a:xfrm>
            <a:off x="1734398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D70A61D9-A022-01DA-8261-807B1B0FE509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5336501B-B909-61A8-407B-00ED96F71376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8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7" grpId="0" animBg="1"/>
      <p:bldP spid="38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4312A0-66E9-8675-6163-7447CBF8D287}"/>
              </a:ext>
            </a:extLst>
          </p:cNvPr>
          <p:cNvSpPr/>
          <p:nvPr/>
        </p:nvSpPr>
        <p:spPr>
          <a:xfrm>
            <a:off x="10944339" y="5097828"/>
            <a:ext cx="25200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20697" y="5033328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A96A2E-9AE1-688E-B29D-AEF47B95E0F3}"/>
              </a:ext>
            </a:extLst>
          </p:cNvPr>
          <p:cNvSpPr/>
          <p:nvPr/>
        </p:nvSpPr>
        <p:spPr>
          <a:xfrm>
            <a:off x="14528124" y="5104812"/>
            <a:ext cx="25200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392A5D5-A674-ADFA-43D5-8C755FDEFA73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727132B-514C-EE17-3069-91A496AA82DD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BFB8428-B1B2-1AB6-5F46-766C274A4D2E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BCD65C-7644-2DC6-E777-94E0FF761D6F}"/>
              </a:ext>
            </a:extLst>
          </p:cNvPr>
          <p:cNvSpPr/>
          <p:nvPr/>
        </p:nvSpPr>
        <p:spPr>
          <a:xfrm>
            <a:off x="1134102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5982A8F-5539-A21A-9C29-2FFCA3AFB070}"/>
              </a:ext>
            </a:extLst>
          </p:cNvPr>
          <p:cNvSpPr/>
          <p:nvPr/>
        </p:nvSpPr>
        <p:spPr>
          <a:xfrm>
            <a:off x="11745473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FB2C259-28E0-901D-385D-155E3F0F781C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26EEC79-68B6-A4DD-8A82-9498DA020FE0}"/>
              </a:ext>
            </a:extLst>
          </p:cNvPr>
          <p:cNvSpPr/>
          <p:nvPr/>
        </p:nvSpPr>
        <p:spPr>
          <a:xfrm>
            <a:off x="1734398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74BABC8-78DC-2EA8-10BC-76EAEF8D043D}"/>
              </a:ext>
            </a:extLst>
          </p:cNvPr>
          <p:cNvCxnSpPr>
            <a:cxnSpLocks/>
          </p:cNvCxnSpPr>
          <p:nvPr/>
        </p:nvCxnSpPr>
        <p:spPr>
          <a:xfrm>
            <a:off x="9780000" y="4785312"/>
            <a:ext cx="0" cy="114300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F85AFDC-21A7-5A3E-27DE-CBA5A5F5A0A0}"/>
              </a:ext>
            </a:extLst>
          </p:cNvPr>
          <p:cNvCxnSpPr>
            <a:cxnSpLocks/>
          </p:cNvCxnSpPr>
          <p:nvPr/>
        </p:nvCxnSpPr>
        <p:spPr>
          <a:xfrm flipH="1">
            <a:off x="7620000" y="5829300"/>
            <a:ext cx="4343400" cy="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ED3261E-12DF-8547-7AB1-16E2F27CBC65}"/>
              </a:ext>
            </a:extLst>
          </p:cNvPr>
          <p:cNvCxnSpPr>
            <a:cxnSpLocks/>
          </p:cNvCxnSpPr>
          <p:nvPr/>
        </p:nvCxnSpPr>
        <p:spPr>
          <a:xfrm>
            <a:off x="15430500" y="4766262"/>
            <a:ext cx="0" cy="114300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913951E-A3F7-5CDC-D9FC-27BDDC3E355B}"/>
              </a:ext>
            </a:extLst>
          </p:cNvPr>
          <p:cNvCxnSpPr>
            <a:cxnSpLocks/>
          </p:cNvCxnSpPr>
          <p:nvPr/>
        </p:nvCxnSpPr>
        <p:spPr>
          <a:xfrm flipH="1">
            <a:off x="15183985" y="5813742"/>
            <a:ext cx="513215" cy="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6E364833-37C4-2BF1-229A-EF5E0249A229}"/>
              </a:ext>
            </a:extLst>
          </p:cNvPr>
          <p:cNvSpPr/>
          <p:nvPr/>
        </p:nvSpPr>
        <p:spPr>
          <a:xfrm>
            <a:off x="15461682" y="5027613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4AF7564-882B-C891-1FDF-84FFAADE524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678F0C-9643-36B5-1A26-09F5899EE913}"/>
              </a:ext>
            </a:extLst>
          </p:cNvPr>
          <p:cNvCxnSpPr>
            <a:cxnSpLocks/>
          </p:cNvCxnSpPr>
          <p:nvPr/>
        </p:nvCxnSpPr>
        <p:spPr>
          <a:xfrm>
            <a:off x="17038953" y="4766262"/>
            <a:ext cx="0" cy="114300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823B3E7-C966-BAF4-FB19-D9536B06A998}"/>
              </a:ext>
            </a:extLst>
          </p:cNvPr>
          <p:cNvCxnSpPr>
            <a:cxnSpLocks/>
          </p:cNvCxnSpPr>
          <p:nvPr/>
        </p:nvCxnSpPr>
        <p:spPr>
          <a:xfrm flipH="1">
            <a:off x="16535400" y="5790564"/>
            <a:ext cx="990600" cy="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7D3C5130-B416-0EAC-D20B-C3C3C200CBC5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CF76AC6-02C6-FE96-571B-72B62BEADD92}"/>
              </a:ext>
            </a:extLst>
          </p:cNvPr>
          <p:cNvSpPr/>
          <p:nvPr/>
        </p:nvSpPr>
        <p:spPr>
          <a:xfrm>
            <a:off x="16786953" y="5104812"/>
            <a:ext cx="2520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16B1BFB-5018-3839-15FE-EFA69777A2BA}"/>
              </a:ext>
            </a:extLst>
          </p:cNvPr>
          <p:cNvGrpSpPr/>
          <p:nvPr/>
        </p:nvGrpSpPr>
        <p:grpSpPr>
          <a:xfrm>
            <a:off x="10218580" y="7167277"/>
            <a:ext cx="5847215" cy="1723181"/>
            <a:chOff x="8686800" y="7581900"/>
            <a:chExt cx="5847215" cy="1723181"/>
          </a:xfrm>
        </p:grpSpPr>
        <p:sp>
          <p:nvSpPr>
            <p:cNvPr id="49" name="Chave Esquerda 48">
              <a:extLst>
                <a:ext uri="{FF2B5EF4-FFF2-40B4-BE49-F238E27FC236}">
                  <a16:creationId xmlns:a16="http://schemas.microsoft.com/office/drawing/2014/main" id="{38A73AD8-CC97-B951-6C69-DAF676E643B2}"/>
                </a:ext>
              </a:extLst>
            </p:cNvPr>
            <p:cNvSpPr/>
            <p:nvPr/>
          </p:nvSpPr>
          <p:spPr>
            <a:xfrm rot="16200000">
              <a:off x="11473049" y="5198638"/>
              <a:ext cx="268827" cy="58413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extBox 2">
              <a:extLst>
                <a:ext uri="{FF2B5EF4-FFF2-40B4-BE49-F238E27FC236}">
                  <a16:creationId xmlns:a16="http://schemas.microsoft.com/office/drawing/2014/main" id="{1CEEDA06-F241-A32A-2CDE-5D0C739A8D98}"/>
                </a:ext>
              </a:extLst>
            </p:cNvPr>
            <p:cNvSpPr txBox="1"/>
            <p:nvPr/>
          </p:nvSpPr>
          <p:spPr>
            <a:xfrm>
              <a:off x="9751458" y="8381751"/>
              <a:ext cx="3748316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3000" b="1" spc="-150" dirty="0">
                  <a:solidFill>
                    <a:schemeClr val="bg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Variação total dentro dos clusters</a:t>
              </a:r>
              <a:endParaRPr lang="en-US" sz="3000" b="1" spc="-150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DCC06791-CA27-4EE1-04A2-47BE00251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6800" y="7581900"/>
              <a:ext cx="4343400" cy="0"/>
            </a:xfrm>
            <a:prstGeom prst="line">
              <a:avLst/>
            </a:prstGeom>
            <a:ln w="76200">
              <a:solidFill>
                <a:srgbClr val="BD3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5A5F6B1E-9027-BE0D-609E-73116C171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30200" y="7581900"/>
              <a:ext cx="513215" cy="0"/>
            </a:xfrm>
            <a:prstGeom prst="line">
              <a:avLst/>
            </a:prstGeom>
            <a:ln w="76200">
              <a:solidFill>
                <a:srgbClr val="E37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9D4AB51D-F9E5-2579-A9B8-D3B4CB18E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43415" y="7581900"/>
              <a:ext cx="990600" cy="0"/>
            </a:xfrm>
            <a:prstGeom prst="line">
              <a:avLst/>
            </a:prstGeom>
            <a:ln w="76200">
              <a:solidFill>
                <a:srgbClr val="91B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F8C6429E-F6DB-3F1F-8482-652ECE1FD39F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1B582F8B-9B28-FBE3-A9AA-F6AB6D434776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extLst>
      <p:ext uri="{BB962C8B-B14F-4D97-AF65-F5344CB8AC3E}">
        <p14:creationId xmlns:p14="http://schemas.microsoft.com/office/powerpoint/2010/main" val="8219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3">
            <a:extLst>
              <a:ext uri="{FF2B5EF4-FFF2-40B4-BE49-F238E27FC236}">
                <a16:creationId xmlns:a16="http://schemas.microsoft.com/office/drawing/2014/main" id="{A9DD0676-1E77-C159-2D0A-6D92D6A5A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37C5D96-E07F-0C9F-E656-99E6E45B457E}"/>
              </a:ext>
            </a:extLst>
          </p:cNvPr>
          <p:cNvGrpSpPr/>
          <p:nvPr/>
        </p:nvGrpSpPr>
        <p:grpSpPr>
          <a:xfrm>
            <a:off x="8763000" y="4672215"/>
            <a:ext cx="5912055" cy="0"/>
            <a:chOff x="9068836" y="4484847"/>
            <a:chExt cx="5912055" cy="0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22A1ECC-1746-C168-A54E-05E7A5FE6F44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36" y="4484847"/>
              <a:ext cx="1423023" cy="0"/>
            </a:xfrm>
            <a:prstGeom prst="line">
              <a:avLst/>
            </a:prstGeom>
            <a:ln w="76200">
              <a:solidFill>
                <a:srgbClr val="BD3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D8C90D4-2BFF-E0DA-232E-7C62BFE6A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1859" y="4484847"/>
              <a:ext cx="1776341" cy="0"/>
            </a:xfrm>
            <a:prstGeom prst="line">
              <a:avLst/>
            </a:prstGeom>
            <a:ln w="76200">
              <a:solidFill>
                <a:srgbClr val="91B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1CD06D6-3622-D612-078B-6B203D6FF97F}"/>
                </a:ext>
              </a:extLst>
            </p:cNvPr>
            <p:cNvCxnSpPr>
              <a:cxnSpLocks/>
            </p:cNvCxnSpPr>
            <p:nvPr/>
          </p:nvCxnSpPr>
          <p:spPr>
            <a:xfrm>
              <a:off x="12268200" y="4484847"/>
              <a:ext cx="2712691" cy="0"/>
            </a:xfrm>
            <a:prstGeom prst="line">
              <a:avLst/>
            </a:prstGeom>
            <a:ln w="76200">
              <a:solidFill>
                <a:srgbClr val="E37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2D91F67-0872-C86C-96FE-F2FBCC7F85E3}"/>
              </a:ext>
            </a:extLst>
          </p:cNvPr>
          <p:cNvGrpSpPr/>
          <p:nvPr/>
        </p:nvGrpSpPr>
        <p:grpSpPr>
          <a:xfrm>
            <a:off x="8760214" y="5559468"/>
            <a:ext cx="9116989" cy="0"/>
            <a:chOff x="9020275" y="5372100"/>
            <a:chExt cx="9116989" cy="0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79D644B-A02E-99EF-1085-60F77FE87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0275" y="5372100"/>
              <a:ext cx="3933725" cy="0"/>
            </a:xfrm>
            <a:prstGeom prst="line">
              <a:avLst/>
            </a:prstGeom>
            <a:ln w="76200">
              <a:solidFill>
                <a:srgbClr val="BD3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9FE667D-E112-5F7F-59CC-AC563A7B3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54000" y="5372100"/>
              <a:ext cx="3297399" cy="0"/>
            </a:xfrm>
            <a:prstGeom prst="line">
              <a:avLst/>
            </a:prstGeom>
            <a:ln w="76200">
              <a:solidFill>
                <a:srgbClr val="91B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787E77A-D24F-C372-E061-AB6B443F5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51399" y="5372100"/>
              <a:ext cx="1885865" cy="0"/>
            </a:xfrm>
            <a:prstGeom prst="line">
              <a:avLst/>
            </a:prstGeom>
            <a:ln w="76200">
              <a:solidFill>
                <a:srgbClr val="E37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2AE7E8E5-40C4-7ADD-97A0-55F39BB5616B}"/>
              </a:ext>
            </a:extLst>
          </p:cNvPr>
          <p:cNvGrpSpPr/>
          <p:nvPr/>
        </p:nvGrpSpPr>
        <p:grpSpPr>
          <a:xfrm>
            <a:off x="8763000" y="6473868"/>
            <a:ext cx="5847215" cy="0"/>
            <a:chOff x="9068836" y="6286500"/>
            <a:chExt cx="5847215" cy="0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84E0B898-2310-00DB-DFDC-25F7F3724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836" y="6286500"/>
              <a:ext cx="4343400" cy="0"/>
            </a:xfrm>
            <a:prstGeom prst="line">
              <a:avLst/>
            </a:prstGeom>
            <a:ln w="76200">
              <a:solidFill>
                <a:srgbClr val="BD3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C48869F7-C787-D866-1780-37A42A7F4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2236" y="6286500"/>
              <a:ext cx="513215" cy="0"/>
            </a:xfrm>
            <a:prstGeom prst="line">
              <a:avLst/>
            </a:prstGeom>
            <a:ln w="76200">
              <a:solidFill>
                <a:srgbClr val="E37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1213AAE-9643-2213-443E-265AAF316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25451" y="6286500"/>
              <a:ext cx="990600" cy="0"/>
            </a:xfrm>
            <a:prstGeom prst="line">
              <a:avLst/>
            </a:prstGeom>
            <a:ln w="76200">
              <a:solidFill>
                <a:srgbClr val="91B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2">
            <a:extLst>
              <a:ext uri="{FF2B5EF4-FFF2-40B4-BE49-F238E27FC236}">
                <a16:creationId xmlns:a16="http://schemas.microsoft.com/office/drawing/2014/main" id="{B8465A00-9373-5B2D-D6FB-08064CEDB6FA}"/>
              </a:ext>
            </a:extLst>
          </p:cNvPr>
          <p:cNvSpPr txBox="1"/>
          <p:nvPr/>
        </p:nvSpPr>
        <p:spPr>
          <a:xfrm>
            <a:off x="7232328" y="4395216"/>
            <a:ext cx="145016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1° </a:t>
            </a:r>
            <a:r>
              <a:rPr lang="en-US" b="1" dirty="0" err="1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tentativa</a:t>
            </a:r>
            <a:r>
              <a:rPr lang="en-US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 de cluster:   </a:t>
            </a:r>
          </a:p>
        </p:txBody>
      </p:sp>
      <p:sp>
        <p:nvSpPr>
          <p:cNvPr id="61" name="TextBox 2">
            <a:extLst>
              <a:ext uri="{FF2B5EF4-FFF2-40B4-BE49-F238E27FC236}">
                <a16:creationId xmlns:a16="http://schemas.microsoft.com/office/drawing/2014/main" id="{819D33A0-FCE9-E681-6F1E-41D190B26E9A}"/>
              </a:ext>
            </a:extLst>
          </p:cNvPr>
          <p:cNvSpPr txBox="1"/>
          <p:nvPr/>
        </p:nvSpPr>
        <p:spPr>
          <a:xfrm>
            <a:off x="7232328" y="5282469"/>
            <a:ext cx="145016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2° </a:t>
            </a:r>
            <a:r>
              <a:rPr lang="en-US" b="1" dirty="0" err="1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tentativa</a:t>
            </a:r>
            <a:r>
              <a:rPr lang="en-US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 de cluster:   </a:t>
            </a:r>
          </a:p>
        </p:txBody>
      </p:sp>
      <p:sp>
        <p:nvSpPr>
          <p:cNvPr id="62" name="TextBox 2">
            <a:extLst>
              <a:ext uri="{FF2B5EF4-FFF2-40B4-BE49-F238E27FC236}">
                <a16:creationId xmlns:a16="http://schemas.microsoft.com/office/drawing/2014/main" id="{260585A0-586C-EFFA-425F-7844DCD26335}"/>
              </a:ext>
            </a:extLst>
          </p:cNvPr>
          <p:cNvSpPr txBox="1"/>
          <p:nvPr/>
        </p:nvSpPr>
        <p:spPr>
          <a:xfrm>
            <a:off x="7232328" y="6369770"/>
            <a:ext cx="145016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3° </a:t>
            </a:r>
            <a:r>
              <a:rPr lang="en-US" sz="1600" b="1" dirty="0" err="1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tentativa</a:t>
            </a:r>
            <a:r>
              <a:rPr lang="en-US" sz="1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rPr>
              <a:t> de cluster:   </a:t>
            </a: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A0D9B07D-F345-F1EC-590A-E6BD84ABE4C6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4" name="TextBox 12">
            <a:extLst>
              <a:ext uri="{FF2B5EF4-FFF2-40B4-BE49-F238E27FC236}">
                <a16:creationId xmlns:a16="http://schemas.microsoft.com/office/drawing/2014/main" id="{9C853DEC-281A-A538-F598-9A24037EEA53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426B6301-6D0C-779C-A371-C1D2A8DF9A1B}"/>
              </a:ext>
            </a:extLst>
          </p:cNvPr>
          <p:cNvCxnSpPr>
            <a:cxnSpLocks/>
          </p:cNvCxnSpPr>
          <p:nvPr/>
        </p:nvCxnSpPr>
        <p:spPr>
          <a:xfrm>
            <a:off x="14663725" y="-4457700"/>
            <a:ext cx="31545" cy="18000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2FA19137-05B8-CEDA-966D-C01CCF0C9582}"/>
              </a:ext>
            </a:extLst>
          </p:cNvPr>
          <p:cNvCxnSpPr>
            <a:cxnSpLocks/>
          </p:cNvCxnSpPr>
          <p:nvPr/>
        </p:nvCxnSpPr>
        <p:spPr>
          <a:xfrm>
            <a:off x="14610215" y="-4610100"/>
            <a:ext cx="0" cy="18000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599B8921-307A-DBFE-01BA-2354D764C2E1}"/>
              </a:ext>
            </a:extLst>
          </p:cNvPr>
          <p:cNvCxnSpPr>
            <a:cxnSpLocks/>
          </p:cNvCxnSpPr>
          <p:nvPr/>
        </p:nvCxnSpPr>
        <p:spPr>
          <a:xfrm>
            <a:off x="17879989" y="-4327785"/>
            <a:ext cx="0" cy="18000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41D633B-5B3B-BB1C-11F0-CB355E72699B}"/>
              </a:ext>
            </a:extLst>
          </p:cNvPr>
          <p:cNvCxnSpPr>
            <a:cxnSpLocks/>
            <a:stCxn id="77" idx="2"/>
          </p:cNvCxnSpPr>
          <p:nvPr/>
        </p:nvCxnSpPr>
        <p:spPr>
          <a:xfrm flipV="1">
            <a:off x="10840289" y="6473868"/>
            <a:ext cx="3781335" cy="2109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8BCB87A9-E071-E765-BB5A-2EE6CFDB5338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13978090" y="6473868"/>
            <a:ext cx="643534" cy="2109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49246C1-A3EF-478E-65CA-371F40E87EA3}"/>
              </a:ext>
            </a:extLst>
          </p:cNvPr>
          <p:cNvGrpSpPr/>
          <p:nvPr/>
        </p:nvGrpSpPr>
        <p:grpSpPr>
          <a:xfrm>
            <a:off x="10820401" y="7048500"/>
            <a:ext cx="3157689" cy="3069513"/>
            <a:chOff x="12166679" y="7217484"/>
            <a:chExt cx="1811409" cy="1800000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50EAE6B-AE92-A87E-7CEA-D1A390CEDB5A}"/>
                </a:ext>
              </a:extLst>
            </p:cNvPr>
            <p:cNvSpPr/>
            <p:nvPr/>
          </p:nvSpPr>
          <p:spPr>
            <a:xfrm>
              <a:off x="12178088" y="7217484"/>
              <a:ext cx="1800000" cy="1800000"/>
            </a:xfrm>
            <a:prstGeom prst="ellipse">
              <a:avLst/>
            </a:prstGeom>
            <a:solidFill>
              <a:srgbClr val="806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49E6D29-7005-D0F8-E154-2D1CDB43E643}"/>
                </a:ext>
              </a:extLst>
            </p:cNvPr>
            <p:cNvGrpSpPr/>
            <p:nvPr/>
          </p:nvGrpSpPr>
          <p:grpSpPr>
            <a:xfrm>
              <a:off x="12166679" y="7217484"/>
              <a:ext cx="1800000" cy="1800000"/>
              <a:chOff x="12166679" y="7217484"/>
              <a:chExt cx="1800000" cy="1800000"/>
            </a:xfrm>
          </p:grpSpPr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0E0386AB-6068-E502-935D-ADBB02EE0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6680" y="8267700"/>
                <a:ext cx="990600" cy="0"/>
              </a:xfrm>
              <a:prstGeom prst="line">
                <a:avLst/>
              </a:prstGeom>
              <a:ln w="76200">
                <a:solidFill>
                  <a:srgbClr val="91B6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CA039AF8-DE5E-185C-6409-5ADE255982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68134" y="7240321"/>
                <a:ext cx="15900" cy="177716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5A750400-0456-94FA-B6D4-BB2391B9FF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33176" y="7304011"/>
                <a:ext cx="15900" cy="1649489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43150D4-6C32-59C1-63C0-5B41F667A374}"/>
                  </a:ext>
                </a:extLst>
              </p:cNvPr>
              <p:cNvSpPr/>
              <p:nvPr/>
            </p:nvSpPr>
            <p:spPr>
              <a:xfrm>
                <a:off x="12166679" y="7217484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41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42495"/>
            <a:ext cx="9547799" cy="11860619"/>
          </a:xfrm>
          <a:custGeom>
            <a:avLst/>
            <a:gdLst/>
            <a:ahLst/>
            <a:cxnLst/>
            <a:rect l="l" t="t" r="r" b="b"/>
            <a:pathLst>
              <a:path w="9547799" h="11860619">
                <a:moveTo>
                  <a:pt x="0" y="0"/>
                </a:moveTo>
                <a:lnTo>
                  <a:pt x="9547799" y="0"/>
                </a:lnTo>
                <a:lnTo>
                  <a:pt x="9547799" y="11860620"/>
                </a:lnTo>
                <a:lnTo>
                  <a:pt x="0" y="1186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152400" y="237120"/>
            <a:ext cx="18135600" cy="1004988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115"/>
              </a:lnSpc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EEA0FD-DAE2-1E34-C0F4-FDE2DD462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7" y="1028700"/>
            <a:ext cx="17461967" cy="8229600"/>
          </a:xfrm>
          <a:prstGeom prst="rect">
            <a:avLst/>
          </a:prstGeom>
        </p:spPr>
      </p:pic>
      <p:pic>
        <p:nvPicPr>
          <p:cNvPr id="11" name="Imagem 10" descr="Gráfico, Gráfico de dispersão">
            <a:extLst>
              <a:ext uri="{FF2B5EF4-FFF2-40B4-BE49-F238E27FC236}">
                <a16:creationId xmlns:a16="http://schemas.microsoft.com/office/drawing/2014/main" id="{E77B2106-668F-0760-7479-4062C3DE3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95" y="237119"/>
            <a:ext cx="8160000" cy="61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m 1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0D76B93-5C9D-1876-E37A-B6DC98C96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963" y="237119"/>
            <a:ext cx="8160000" cy="61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m 1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50AF85B-3709-521E-83FE-32963A002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31" y="211308"/>
            <a:ext cx="8159999" cy="612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DE4784-FA3B-A9FE-59F1-B335FFAFCD3C}"/>
                  </a:ext>
                </a:extLst>
              </p:cNvPr>
              <p:cNvSpPr txBox="1"/>
              <p:nvPr/>
            </p:nvSpPr>
            <p:spPr>
              <a:xfrm>
                <a:off x="10210800" y="402078"/>
                <a:ext cx="1025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DE4784-FA3B-A9FE-59F1-B335FFAF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0" y="402078"/>
                <a:ext cx="102566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2B56DC8-4B79-5CEC-92E2-D1B0122A5D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962" y="237118"/>
            <a:ext cx="8160000" cy="612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AA6AB7D-9A0B-5053-BE51-D56AFCE6B151}"/>
                  </a:ext>
                </a:extLst>
              </p:cNvPr>
              <p:cNvSpPr txBox="1"/>
              <p:nvPr/>
            </p:nvSpPr>
            <p:spPr>
              <a:xfrm>
                <a:off x="10223827" y="402077"/>
                <a:ext cx="1025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AA6AB7D-9A0B-5053-BE51-D56AFCE6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827" y="402077"/>
                <a:ext cx="102566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V="1">
            <a:off x="-8566433" y="-5834901"/>
            <a:ext cx="14581663" cy="18113867"/>
          </a:xfrm>
          <a:custGeom>
            <a:avLst/>
            <a:gdLst/>
            <a:ahLst/>
            <a:cxnLst/>
            <a:rect l="l" t="t" r="r" b="b"/>
            <a:pathLst>
              <a:path w="14581663" h="18113867">
                <a:moveTo>
                  <a:pt x="0" y="18113867"/>
                </a:moveTo>
                <a:lnTo>
                  <a:pt x="14581663" y="18113867"/>
                </a:lnTo>
                <a:lnTo>
                  <a:pt x="14581663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 flipV="1">
            <a:off x="12399278" y="-2219025"/>
            <a:ext cx="14581663" cy="18113867"/>
          </a:xfrm>
          <a:custGeom>
            <a:avLst/>
            <a:gdLst/>
            <a:ahLst/>
            <a:cxnLst/>
            <a:rect l="l" t="t" r="r" b="b"/>
            <a:pathLst>
              <a:path w="14581663" h="18113867">
                <a:moveTo>
                  <a:pt x="0" y="18113867"/>
                </a:moveTo>
                <a:lnTo>
                  <a:pt x="14581664" y="18113867"/>
                </a:lnTo>
                <a:lnTo>
                  <a:pt x="14581664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0"/>
              <p:cNvSpPr txBox="1"/>
              <p:nvPr/>
            </p:nvSpPr>
            <p:spPr>
              <a:xfrm>
                <a:off x="2361234" y="1586350"/>
                <a:ext cx="13644136" cy="113486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443"/>
                  </a:lnSpc>
                </a:pPr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Como saber o </a:t>
                </a:r>
                <a:r>
                  <a:rPr lang="en-US" sz="6600" b="1" dirty="0" err="1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melhor</a:t>
                </a:r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 valor de </a:t>
                </a:r>
                <a14:m>
                  <m:oMath xmlns:m="http://schemas.openxmlformats.org/officeDocument/2006/math">
                    <m:r>
                      <a:rPr lang="pt-BR" sz="66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Roboto Bold"/>
                        <a:cs typeface="Roboto Bold"/>
                        <a:sym typeface="Roboto Bold"/>
                      </a:rPr>
                      <m:t>𝒌</m:t>
                    </m:r>
                  </m:oMath>
                </a14:m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?</a:t>
                </a:r>
              </a:p>
            </p:txBody>
          </p:sp>
        </mc:Choice>
        <mc:Fallback xmlns="">
          <p:sp>
            <p:nvSpPr>
              <p:cNvPr id="2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34" y="1586350"/>
                <a:ext cx="13644136" cy="1134862"/>
              </a:xfrm>
              <a:prstGeom prst="rect">
                <a:avLst/>
              </a:prstGeom>
              <a:blipFill>
                <a:blip r:embed="rId7"/>
                <a:stretch>
                  <a:fillRect t="-13978" b="-430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1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TextBox 23"/>
          <p:cNvSpPr txBox="1"/>
          <p:nvPr/>
        </p:nvSpPr>
        <p:spPr>
          <a:xfrm>
            <a:off x="1535766" y="785950"/>
            <a:ext cx="3032398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  <p:sp>
        <p:nvSpPr>
          <p:cNvPr id="24" name="Freeform 24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26" name="Imagem 2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94E1F55-41A3-7003-1DD5-33B28FBD0A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278" y="3831790"/>
            <a:ext cx="5751222" cy="4313417"/>
          </a:xfrm>
          <a:prstGeom prst="rect">
            <a:avLst/>
          </a:prstGeom>
        </p:spPr>
      </p:pic>
      <p:pic>
        <p:nvPicPr>
          <p:cNvPr id="28" name="Imagem 2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0827FD7-1791-1CFE-8044-6987545F60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89" y="3852780"/>
            <a:ext cx="5751222" cy="4313417"/>
          </a:xfrm>
          <a:prstGeom prst="rect">
            <a:avLst/>
          </a:prstGeom>
        </p:spPr>
      </p:pic>
      <p:pic>
        <p:nvPicPr>
          <p:cNvPr id="30" name="Imagem 2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58BB059-72F3-7D09-C84F-9589C8C035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" y="3831791"/>
            <a:ext cx="5751222" cy="4313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06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V="1">
            <a:off x="-8566433" y="-5834901"/>
            <a:ext cx="14581663" cy="18113867"/>
          </a:xfrm>
          <a:custGeom>
            <a:avLst/>
            <a:gdLst/>
            <a:ahLst/>
            <a:cxnLst/>
            <a:rect l="l" t="t" r="r" b="b"/>
            <a:pathLst>
              <a:path w="14581663" h="18113867">
                <a:moveTo>
                  <a:pt x="0" y="18113867"/>
                </a:moveTo>
                <a:lnTo>
                  <a:pt x="14581663" y="18113867"/>
                </a:lnTo>
                <a:lnTo>
                  <a:pt x="14581663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 flipV="1">
            <a:off x="12399278" y="-2219025"/>
            <a:ext cx="14581663" cy="18113867"/>
          </a:xfrm>
          <a:custGeom>
            <a:avLst/>
            <a:gdLst/>
            <a:ahLst/>
            <a:cxnLst/>
            <a:rect l="l" t="t" r="r" b="b"/>
            <a:pathLst>
              <a:path w="14581663" h="18113867">
                <a:moveTo>
                  <a:pt x="0" y="18113867"/>
                </a:moveTo>
                <a:lnTo>
                  <a:pt x="14581664" y="18113867"/>
                </a:lnTo>
                <a:lnTo>
                  <a:pt x="14581664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0"/>
              <p:cNvSpPr txBox="1"/>
              <p:nvPr/>
            </p:nvSpPr>
            <p:spPr>
              <a:xfrm>
                <a:off x="2361234" y="1586350"/>
                <a:ext cx="13644136" cy="113486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443"/>
                  </a:lnSpc>
                </a:pPr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Como saber o </a:t>
                </a:r>
                <a:r>
                  <a:rPr lang="en-US" sz="6600" b="1" dirty="0" err="1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melhor</a:t>
                </a:r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 valor de </a:t>
                </a:r>
                <a14:m>
                  <m:oMath xmlns:m="http://schemas.openxmlformats.org/officeDocument/2006/math">
                    <m:r>
                      <a:rPr lang="pt-BR" sz="66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Roboto Bold"/>
                        <a:cs typeface="Roboto Bold"/>
                        <a:sym typeface="Roboto Bold"/>
                      </a:rPr>
                      <m:t>𝒌</m:t>
                    </m:r>
                  </m:oMath>
                </a14:m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?</a:t>
                </a:r>
              </a:p>
            </p:txBody>
          </p:sp>
        </mc:Choice>
        <mc:Fallback xmlns="">
          <p:sp>
            <p:nvSpPr>
              <p:cNvPr id="2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34" y="1586350"/>
                <a:ext cx="13644136" cy="1134862"/>
              </a:xfrm>
              <a:prstGeom prst="rect">
                <a:avLst/>
              </a:prstGeom>
              <a:blipFill>
                <a:blip r:embed="rId7"/>
                <a:stretch>
                  <a:fillRect t="-13978" b="-430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1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TextBox 23"/>
          <p:cNvSpPr txBox="1"/>
          <p:nvPr/>
        </p:nvSpPr>
        <p:spPr>
          <a:xfrm>
            <a:off x="1535766" y="785950"/>
            <a:ext cx="3032398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  <p:sp>
        <p:nvSpPr>
          <p:cNvPr id="24" name="Freeform 24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D4B585C9-EFFB-328D-AD43-1075236F2EFA}"/>
              </a:ext>
            </a:extLst>
          </p:cNvPr>
          <p:cNvSpPr txBox="1"/>
          <p:nvPr/>
        </p:nvSpPr>
        <p:spPr>
          <a:xfrm>
            <a:off x="2385187" y="2654601"/>
            <a:ext cx="13644136" cy="1134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3"/>
              </a:lnSpc>
            </a:pPr>
            <a:r>
              <a:rPr lang="en-US" sz="6600" b="1" i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Método</a:t>
            </a:r>
            <a:r>
              <a:rPr lang="en-US" sz="6600" b="1" i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do </a:t>
            </a:r>
            <a:r>
              <a:rPr lang="en-US" sz="6600" b="1" i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Cotovelo</a:t>
            </a:r>
            <a:endParaRPr lang="en-US" sz="6600" b="1" i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515059-D31E-EF49-FC90-BCCA87248A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2067" y="3788932"/>
            <a:ext cx="14241863" cy="6354062"/>
          </a:xfrm>
          <a:prstGeom prst="rect">
            <a:avLst/>
          </a:prstGeom>
        </p:spPr>
      </p:pic>
      <p:pic>
        <p:nvPicPr>
          <p:cNvPr id="5" name="Imagem 4" descr="Gráfico, Gráfico de linhas">
            <a:extLst>
              <a:ext uri="{FF2B5EF4-FFF2-40B4-BE49-F238E27FC236}">
                <a16:creationId xmlns:a16="http://schemas.microsoft.com/office/drawing/2014/main" id="{35F678F2-3FC6-825C-B19F-AD3F301BA4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482" y="4031457"/>
            <a:ext cx="7735087" cy="5801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509198F-6D49-708E-FE29-C32FDCB1F5D5}"/>
              </a:ext>
            </a:extLst>
          </p:cNvPr>
          <p:cNvSpPr/>
          <p:nvPr/>
        </p:nvSpPr>
        <p:spPr>
          <a:xfrm>
            <a:off x="2209800" y="5301198"/>
            <a:ext cx="723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5A9A68-60D5-FC1D-D409-CD1A82005341}"/>
              </a:ext>
            </a:extLst>
          </p:cNvPr>
          <p:cNvSpPr/>
          <p:nvPr/>
        </p:nvSpPr>
        <p:spPr>
          <a:xfrm>
            <a:off x="2209800" y="6699262"/>
            <a:ext cx="6172200" cy="164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4B34FE-1ED6-DFDA-0D75-EB83F09C9EF7}"/>
              </a:ext>
            </a:extLst>
          </p:cNvPr>
          <p:cNvSpPr/>
          <p:nvPr/>
        </p:nvSpPr>
        <p:spPr>
          <a:xfrm>
            <a:off x="12115799" y="8039099"/>
            <a:ext cx="990601" cy="106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0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V="1">
            <a:off x="-8566433" y="-5834901"/>
            <a:ext cx="14581663" cy="18113867"/>
          </a:xfrm>
          <a:custGeom>
            <a:avLst/>
            <a:gdLst/>
            <a:ahLst/>
            <a:cxnLst/>
            <a:rect l="l" t="t" r="r" b="b"/>
            <a:pathLst>
              <a:path w="14581663" h="18113867">
                <a:moveTo>
                  <a:pt x="0" y="18113867"/>
                </a:moveTo>
                <a:lnTo>
                  <a:pt x="14581663" y="18113867"/>
                </a:lnTo>
                <a:lnTo>
                  <a:pt x="14581663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174774" y="4159167"/>
            <a:ext cx="4454898" cy="1504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50"/>
              </a:lnSpc>
              <a:spcBef>
                <a:spcPct val="0"/>
              </a:spcBef>
            </a:pPr>
            <a:r>
              <a:rPr lang="pt-BR" sz="2107" dirty="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É um algoritmo de aprendizado não supervisionado utilizado para agrupar dados em diferentes clusters com base em similaridade</a:t>
            </a:r>
            <a:endParaRPr lang="en-US" sz="2107" dirty="0">
              <a:solidFill>
                <a:srgbClr val="FFFFFF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406663" y="3225312"/>
            <a:ext cx="1457180" cy="1457180"/>
          </a:xfrm>
          <a:custGeom>
            <a:avLst/>
            <a:gdLst/>
            <a:ahLst/>
            <a:cxnLst/>
            <a:rect l="l" t="t" r="r" b="b"/>
            <a:pathLst>
              <a:path w="1457180" h="1457180">
                <a:moveTo>
                  <a:pt x="0" y="0"/>
                </a:moveTo>
                <a:lnTo>
                  <a:pt x="1457180" y="0"/>
                </a:lnTo>
                <a:lnTo>
                  <a:pt x="1457180" y="1457180"/>
                </a:lnTo>
                <a:lnTo>
                  <a:pt x="0" y="1457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2429074" y="3566640"/>
            <a:ext cx="1434769" cy="688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397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74774" y="3576165"/>
            <a:ext cx="445489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 que é K-means?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74774" y="7295582"/>
            <a:ext cx="4454898" cy="1504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50"/>
              </a:lnSpc>
              <a:spcBef>
                <a:spcPct val="0"/>
              </a:spcBef>
            </a:pPr>
            <a:r>
              <a:rPr lang="pt-BR" sz="2107" dirty="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Atribui pontos de dados a clusters e ajustando as posições desses clusters até que a diferença entre os grupos seja minimizada</a:t>
            </a:r>
            <a:endParaRPr lang="en-US" sz="2107" dirty="0">
              <a:solidFill>
                <a:srgbClr val="FFFFFF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406663" y="6361728"/>
            <a:ext cx="1457180" cy="1457180"/>
          </a:xfrm>
          <a:custGeom>
            <a:avLst/>
            <a:gdLst/>
            <a:ahLst/>
            <a:cxnLst/>
            <a:rect l="l" t="t" r="r" b="b"/>
            <a:pathLst>
              <a:path w="1457180" h="1457180">
                <a:moveTo>
                  <a:pt x="0" y="0"/>
                </a:moveTo>
                <a:lnTo>
                  <a:pt x="1457180" y="0"/>
                </a:lnTo>
                <a:lnTo>
                  <a:pt x="1457180" y="1457179"/>
                </a:lnTo>
                <a:lnTo>
                  <a:pt x="0" y="14571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2429074" y="6703056"/>
            <a:ext cx="1434769" cy="688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397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74774" y="6712581"/>
            <a:ext cx="5811000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Como o funciona?</a:t>
            </a:r>
          </a:p>
        </p:txBody>
      </p:sp>
      <p:sp>
        <p:nvSpPr>
          <p:cNvPr id="11" name="Freeform 11"/>
          <p:cNvSpPr/>
          <p:nvPr/>
        </p:nvSpPr>
        <p:spPr>
          <a:xfrm flipV="1">
            <a:off x="12399278" y="-2219025"/>
            <a:ext cx="14581663" cy="18113867"/>
          </a:xfrm>
          <a:custGeom>
            <a:avLst/>
            <a:gdLst/>
            <a:ahLst/>
            <a:cxnLst/>
            <a:rect l="l" t="t" r="r" b="b"/>
            <a:pathLst>
              <a:path w="14581663" h="18113867">
                <a:moveTo>
                  <a:pt x="0" y="18113867"/>
                </a:moveTo>
                <a:lnTo>
                  <a:pt x="14581664" y="18113867"/>
                </a:lnTo>
                <a:lnTo>
                  <a:pt x="14581664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1448300" y="4159167"/>
            <a:ext cx="4551762" cy="1504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50"/>
              </a:lnSpc>
              <a:spcBef>
                <a:spcPct val="0"/>
              </a:spcBef>
            </a:pPr>
            <a:r>
              <a:rPr lang="pt-BR" sz="2107" dirty="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É amplamente utilizado em aplicações como segmentação de mercado, pois ajuda a identificar padrões ocultos em grandes conjuntos de dados</a:t>
            </a:r>
            <a:endParaRPr lang="en-US" sz="2107" dirty="0">
              <a:solidFill>
                <a:srgbClr val="FFFFFF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9685858" y="3225312"/>
            <a:ext cx="1457180" cy="1457180"/>
          </a:xfrm>
          <a:custGeom>
            <a:avLst/>
            <a:gdLst/>
            <a:ahLst/>
            <a:cxnLst/>
            <a:rect l="l" t="t" r="r" b="b"/>
            <a:pathLst>
              <a:path w="1457180" h="1457180">
                <a:moveTo>
                  <a:pt x="0" y="0"/>
                </a:moveTo>
                <a:lnTo>
                  <a:pt x="1457179" y="0"/>
                </a:lnTo>
                <a:lnTo>
                  <a:pt x="1457179" y="1457180"/>
                </a:lnTo>
                <a:lnTo>
                  <a:pt x="0" y="1457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9708269" y="3566640"/>
            <a:ext cx="1434769" cy="688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397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448300" y="3576165"/>
            <a:ext cx="5811000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pt-BR" sz="31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Importância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48300" y="7295582"/>
            <a:ext cx="4358033" cy="1504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50"/>
              </a:lnSpc>
              <a:spcBef>
                <a:spcPct val="0"/>
              </a:spcBef>
            </a:pPr>
            <a:r>
              <a:rPr lang="pt-BR" sz="2107" dirty="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K-</a:t>
            </a:r>
            <a:r>
              <a:rPr lang="pt-BR" sz="2107" dirty="0" err="1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107" dirty="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 é eficaz quando temos grandes quantidades de dados não rotulados e queremos encontrar grupos naturais nos dados</a:t>
            </a:r>
            <a:endParaRPr lang="en-US" sz="2107" dirty="0">
              <a:solidFill>
                <a:srgbClr val="FFFFFF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9685858" y="6526598"/>
            <a:ext cx="1457180" cy="1457180"/>
          </a:xfrm>
          <a:custGeom>
            <a:avLst/>
            <a:gdLst/>
            <a:ahLst/>
            <a:cxnLst/>
            <a:rect l="l" t="t" r="r" b="b"/>
            <a:pathLst>
              <a:path w="1457180" h="1457180">
                <a:moveTo>
                  <a:pt x="0" y="0"/>
                </a:moveTo>
                <a:lnTo>
                  <a:pt x="1457179" y="0"/>
                </a:lnTo>
                <a:lnTo>
                  <a:pt x="1457179" y="1457180"/>
                </a:lnTo>
                <a:lnTo>
                  <a:pt x="0" y="1457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TextBox 18"/>
          <p:cNvSpPr txBox="1"/>
          <p:nvPr/>
        </p:nvSpPr>
        <p:spPr>
          <a:xfrm>
            <a:off x="9708269" y="6867926"/>
            <a:ext cx="1434769" cy="688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397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48300" y="6712581"/>
            <a:ext cx="5811000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Quando</a:t>
            </a:r>
            <a:r>
              <a:rPr lang="en-US" sz="31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usar?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61234" y="1586350"/>
            <a:ext cx="13644136" cy="119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3"/>
              </a:lnSpc>
            </a:pPr>
            <a:r>
              <a:rPr lang="en-US" sz="786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Introdução</a:t>
            </a:r>
          </a:p>
        </p:txBody>
      </p:sp>
      <p:sp>
        <p:nvSpPr>
          <p:cNvPr id="21" name="Freeform 21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TextBox 23"/>
          <p:cNvSpPr txBox="1"/>
          <p:nvPr/>
        </p:nvSpPr>
        <p:spPr>
          <a:xfrm>
            <a:off x="1535766" y="785950"/>
            <a:ext cx="3032398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  <p:sp>
        <p:nvSpPr>
          <p:cNvPr id="24" name="Freeform 24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V="1">
            <a:off x="-8566433" y="-5834901"/>
            <a:ext cx="14581663" cy="18113867"/>
          </a:xfrm>
          <a:custGeom>
            <a:avLst/>
            <a:gdLst/>
            <a:ahLst/>
            <a:cxnLst/>
            <a:rect l="l" t="t" r="r" b="b"/>
            <a:pathLst>
              <a:path w="14581663" h="18113867">
                <a:moveTo>
                  <a:pt x="0" y="18113867"/>
                </a:moveTo>
                <a:lnTo>
                  <a:pt x="14581663" y="18113867"/>
                </a:lnTo>
                <a:lnTo>
                  <a:pt x="14581663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 flipV="1">
            <a:off x="12399278" y="-2219025"/>
            <a:ext cx="14581663" cy="18113867"/>
          </a:xfrm>
          <a:custGeom>
            <a:avLst/>
            <a:gdLst/>
            <a:ahLst/>
            <a:cxnLst/>
            <a:rect l="l" t="t" r="r" b="b"/>
            <a:pathLst>
              <a:path w="14581663" h="18113867">
                <a:moveTo>
                  <a:pt x="0" y="18113867"/>
                </a:moveTo>
                <a:lnTo>
                  <a:pt x="14581664" y="18113867"/>
                </a:lnTo>
                <a:lnTo>
                  <a:pt x="14581664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0"/>
              <p:cNvSpPr txBox="1"/>
              <p:nvPr/>
            </p:nvSpPr>
            <p:spPr>
              <a:xfrm>
                <a:off x="2361234" y="1586350"/>
                <a:ext cx="13644136" cy="113486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443"/>
                  </a:lnSpc>
                </a:pPr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Como saber o </a:t>
                </a:r>
                <a:r>
                  <a:rPr lang="en-US" sz="6600" b="1" dirty="0" err="1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melhor</a:t>
                </a:r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 valor de </a:t>
                </a:r>
                <a14:m>
                  <m:oMath xmlns:m="http://schemas.openxmlformats.org/officeDocument/2006/math">
                    <m:r>
                      <a:rPr lang="pt-BR" sz="66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Roboto Bold"/>
                        <a:cs typeface="Roboto Bold"/>
                        <a:sym typeface="Roboto Bold"/>
                      </a:rPr>
                      <m:t>𝒌</m:t>
                    </m:r>
                  </m:oMath>
                </a14:m>
                <a:r>
                  <a:rPr lang="en-US" sz="6600" b="1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?</a:t>
                </a:r>
              </a:p>
            </p:txBody>
          </p:sp>
        </mc:Choice>
        <mc:Fallback xmlns="">
          <p:sp>
            <p:nvSpPr>
              <p:cNvPr id="2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34" y="1586350"/>
                <a:ext cx="13644136" cy="1134862"/>
              </a:xfrm>
              <a:prstGeom prst="rect">
                <a:avLst/>
              </a:prstGeom>
              <a:blipFill>
                <a:blip r:embed="rId7"/>
                <a:stretch>
                  <a:fillRect t="-13978" b="-430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1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TextBox 23"/>
          <p:cNvSpPr txBox="1"/>
          <p:nvPr/>
        </p:nvSpPr>
        <p:spPr>
          <a:xfrm>
            <a:off x="1535766" y="785950"/>
            <a:ext cx="3032398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  <p:sp>
        <p:nvSpPr>
          <p:cNvPr id="24" name="Freeform 24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D4B585C9-EFFB-328D-AD43-1075236F2EFA}"/>
              </a:ext>
            </a:extLst>
          </p:cNvPr>
          <p:cNvSpPr txBox="1"/>
          <p:nvPr/>
        </p:nvSpPr>
        <p:spPr>
          <a:xfrm>
            <a:off x="2385187" y="2654601"/>
            <a:ext cx="13644136" cy="1134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3"/>
              </a:lnSpc>
            </a:pPr>
            <a:r>
              <a:rPr lang="en-US" sz="6600" b="1" i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Método</a:t>
            </a:r>
            <a:r>
              <a:rPr lang="en-US" sz="6600" b="1" i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do </a:t>
            </a:r>
            <a:r>
              <a:rPr lang="en-US" sz="6600" b="1" i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Cotovelo</a:t>
            </a:r>
            <a:endParaRPr lang="en-US" sz="6600" b="1" i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515059-D31E-EF49-FC90-BCCA87248A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2067" y="3788932"/>
            <a:ext cx="14241863" cy="635406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509198F-6D49-708E-FE29-C32FDCB1F5D5}"/>
              </a:ext>
            </a:extLst>
          </p:cNvPr>
          <p:cNvSpPr/>
          <p:nvPr/>
        </p:nvSpPr>
        <p:spPr>
          <a:xfrm>
            <a:off x="2209800" y="5301198"/>
            <a:ext cx="723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5A9A68-60D5-FC1D-D409-CD1A82005341}"/>
              </a:ext>
            </a:extLst>
          </p:cNvPr>
          <p:cNvSpPr/>
          <p:nvPr/>
        </p:nvSpPr>
        <p:spPr>
          <a:xfrm>
            <a:off x="2209800" y="6699262"/>
            <a:ext cx="6172200" cy="164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7A1A8AC-EC26-2A1E-F45E-05D776D9A3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2067" y="3797293"/>
            <a:ext cx="14232336" cy="634517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24B34FE-1ED6-DFDA-0D75-EB83F09C9EF7}"/>
              </a:ext>
            </a:extLst>
          </p:cNvPr>
          <p:cNvSpPr/>
          <p:nvPr/>
        </p:nvSpPr>
        <p:spPr>
          <a:xfrm>
            <a:off x="2209800" y="5304561"/>
            <a:ext cx="7239000" cy="457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3826030-1988-6973-DABA-C6DACF4AAF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39" y="4184932"/>
            <a:ext cx="11524522" cy="5657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m 15" descr="Gráfico, Gráfico de linhas&#10;&#10;Descrição gerada automaticamente">
            <a:extLst>
              <a:ext uri="{FF2B5EF4-FFF2-40B4-BE49-F238E27FC236}">
                <a16:creationId xmlns:a16="http://schemas.microsoft.com/office/drawing/2014/main" id="{41256B53-2487-8A2C-C4DD-44DBECE750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6" y="3964014"/>
            <a:ext cx="7886174" cy="5914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5666E99-0E79-D1DC-98EC-A40EAF520FE2}"/>
              </a:ext>
            </a:extLst>
          </p:cNvPr>
          <p:cNvSpPr/>
          <p:nvPr/>
        </p:nvSpPr>
        <p:spPr>
          <a:xfrm>
            <a:off x="3107152" y="8518981"/>
            <a:ext cx="685801" cy="623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3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256553" y="307173"/>
            <a:ext cx="16262788" cy="20202221"/>
          </a:xfrm>
          <a:custGeom>
            <a:avLst/>
            <a:gdLst/>
            <a:ahLst/>
            <a:cxnLst/>
            <a:rect l="l" t="t" r="r" b="b"/>
            <a:pathLst>
              <a:path w="16262788" h="20202221">
                <a:moveTo>
                  <a:pt x="0" y="0"/>
                </a:moveTo>
                <a:lnTo>
                  <a:pt x="16262788" y="0"/>
                </a:lnTo>
                <a:lnTo>
                  <a:pt x="16262788" y="20202221"/>
                </a:lnTo>
                <a:lnTo>
                  <a:pt x="0" y="20202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971394" y="3727258"/>
            <a:ext cx="14833104" cy="1983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5099" b="1" spc="1585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OBRIGADO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32231" y="1829214"/>
            <a:ext cx="6623538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b="1" spc="254">
                <a:solidFill>
                  <a:srgbClr val="18072B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stall.leonardo@pucpr.edu.br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51426"/>
            <a:ext cx="1623060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2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Formula </a:t>
            </a:r>
            <a:r>
              <a:rPr lang="en-US" sz="66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matemática</a:t>
            </a:r>
            <a:endParaRPr lang="en-US" sz="66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066800" y="8266875"/>
            <a:ext cx="19837040" cy="9461966"/>
          </a:xfrm>
          <a:custGeom>
            <a:avLst/>
            <a:gdLst/>
            <a:ahLst/>
            <a:cxnLst/>
            <a:rect l="l" t="t" r="r" b="b"/>
            <a:pathLst>
              <a:path w="19837040" h="9461966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r="-24139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1389122" y="3279726"/>
            <a:ext cx="4784495" cy="5859233"/>
            <a:chOff x="0" y="0"/>
            <a:chExt cx="1390252" cy="17025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90252" cy="1702544"/>
            </a:xfrm>
            <a:custGeom>
              <a:avLst/>
              <a:gdLst/>
              <a:ahLst/>
              <a:cxnLst/>
              <a:rect l="l" t="t" r="r" b="b"/>
              <a:pathLst>
                <a:path w="1390252" h="1702544">
                  <a:moveTo>
                    <a:pt x="82524" y="0"/>
                  </a:moveTo>
                  <a:lnTo>
                    <a:pt x="1307728" y="0"/>
                  </a:lnTo>
                  <a:cubicBezTo>
                    <a:pt x="1353305" y="0"/>
                    <a:pt x="1390252" y="36947"/>
                    <a:pt x="1390252" y="82524"/>
                  </a:cubicBezTo>
                  <a:lnTo>
                    <a:pt x="1390252" y="1620020"/>
                  </a:lnTo>
                  <a:cubicBezTo>
                    <a:pt x="1390252" y="1665596"/>
                    <a:pt x="1353305" y="1702544"/>
                    <a:pt x="1307728" y="1702544"/>
                  </a:cubicBezTo>
                  <a:lnTo>
                    <a:pt x="82524" y="1702544"/>
                  </a:lnTo>
                  <a:cubicBezTo>
                    <a:pt x="36947" y="1702544"/>
                    <a:pt x="0" y="1665596"/>
                    <a:pt x="0" y="1620020"/>
                  </a:cubicBezTo>
                  <a:lnTo>
                    <a:pt x="0" y="82524"/>
                  </a:lnTo>
                  <a:cubicBezTo>
                    <a:pt x="0" y="36947"/>
                    <a:pt x="36947" y="0"/>
                    <a:pt x="8252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390252" cy="17596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18209" y="5084688"/>
            <a:ext cx="3726319" cy="2654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pt-BR" sz="24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K-</a:t>
            </a:r>
            <a:r>
              <a:rPr lang="pt-BR" sz="24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4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é baseado no conceito de minimizar a soma das distâncias quadradas entre os pontos de dados e o centroide (o centro do cluster).</a:t>
            </a:r>
            <a:endParaRPr lang="en-US" sz="24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65858" y="4237515"/>
            <a:ext cx="4033394" cy="95335"/>
          </a:xfrm>
          <a:custGeom>
            <a:avLst/>
            <a:gdLst/>
            <a:ahLst/>
            <a:cxnLst/>
            <a:rect l="l" t="t" r="r" b="b"/>
            <a:pathLst>
              <a:path w="4033394" h="95335">
                <a:moveTo>
                  <a:pt x="0" y="0"/>
                </a:moveTo>
                <a:lnTo>
                  <a:pt x="4033395" y="0"/>
                </a:lnTo>
                <a:lnTo>
                  <a:pt x="4033395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535766" y="785950"/>
            <a:ext cx="3032398" cy="26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  <p:sp>
        <p:nvSpPr>
          <p:cNvPr id="13" name="Freeform 13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/>
          <p:nvPr/>
        </p:nvGrpSpPr>
        <p:grpSpPr>
          <a:xfrm>
            <a:off x="6751753" y="3279726"/>
            <a:ext cx="10147125" cy="5859233"/>
            <a:chOff x="0" y="0"/>
            <a:chExt cx="2948496" cy="17025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948496" cy="1702544"/>
            </a:xfrm>
            <a:custGeom>
              <a:avLst/>
              <a:gdLst/>
              <a:ahLst/>
              <a:cxnLst/>
              <a:rect l="l" t="t" r="r" b="b"/>
              <a:pathLst>
                <a:path w="2948496" h="1702544">
                  <a:moveTo>
                    <a:pt x="38911" y="0"/>
                  </a:moveTo>
                  <a:lnTo>
                    <a:pt x="2909585" y="0"/>
                  </a:lnTo>
                  <a:cubicBezTo>
                    <a:pt x="2931075" y="0"/>
                    <a:pt x="2948496" y="17421"/>
                    <a:pt x="2948496" y="38911"/>
                  </a:cubicBezTo>
                  <a:lnTo>
                    <a:pt x="2948496" y="1663633"/>
                  </a:lnTo>
                  <a:cubicBezTo>
                    <a:pt x="2948496" y="1673952"/>
                    <a:pt x="2944396" y="1683850"/>
                    <a:pt x="2937099" y="1691147"/>
                  </a:cubicBezTo>
                  <a:cubicBezTo>
                    <a:pt x="2929802" y="1698444"/>
                    <a:pt x="2919905" y="1702544"/>
                    <a:pt x="2909585" y="1702544"/>
                  </a:cubicBezTo>
                  <a:lnTo>
                    <a:pt x="38911" y="1702544"/>
                  </a:lnTo>
                  <a:cubicBezTo>
                    <a:pt x="28591" y="1702544"/>
                    <a:pt x="18694" y="1698444"/>
                    <a:pt x="11397" y="1691147"/>
                  </a:cubicBezTo>
                  <a:cubicBezTo>
                    <a:pt x="4100" y="1683850"/>
                    <a:pt x="0" y="1673952"/>
                    <a:pt x="0" y="1663633"/>
                  </a:cubicBezTo>
                  <a:lnTo>
                    <a:pt x="0" y="38911"/>
                  </a:lnTo>
                  <a:cubicBezTo>
                    <a:pt x="0" y="28591"/>
                    <a:pt x="4100" y="18694"/>
                    <a:pt x="11397" y="11397"/>
                  </a:cubicBezTo>
                  <a:cubicBezTo>
                    <a:pt x="18694" y="4100"/>
                    <a:pt x="28591" y="0"/>
                    <a:pt x="3891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948496" cy="17596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7309605" y="4237515"/>
            <a:ext cx="4033394" cy="95335"/>
          </a:xfrm>
          <a:custGeom>
            <a:avLst/>
            <a:gdLst/>
            <a:ahLst/>
            <a:cxnLst/>
            <a:rect l="l" t="t" r="r" b="b"/>
            <a:pathLst>
              <a:path w="4033394" h="95335">
                <a:moveTo>
                  <a:pt x="0" y="0"/>
                </a:moveTo>
                <a:lnTo>
                  <a:pt x="4033395" y="0"/>
                </a:lnTo>
                <a:lnTo>
                  <a:pt x="4033395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10085513" y="4237515"/>
            <a:ext cx="4033394" cy="95335"/>
          </a:xfrm>
          <a:custGeom>
            <a:avLst/>
            <a:gdLst/>
            <a:ahLst/>
            <a:cxnLst/>
            <a:rect l="l" t="t" r="r" b="b"/>
            <a:pathLst>
              <a:path w="4033394" h="95335">
                <a:moveTo>
                  <a:pt x="0" y="0"/>
                </a:moveTo>
                <a:lnTo>
                  <a:pt x="4033394" y="0"/>
                </a:lnTo>
                <a:lnTo>
                  <a:pt x="4033394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>
            <a:off x="12476475" y="4237515"/>
            <a:ext cx="4033394" cy="95335"/>
          </a:xfrm>
          <a:custGeom>
            <a:avLst/>
            <a:gdLst/>
            <a:ahLst/>
            <a:cxnLst/>
            <a:rect l="l" t="t" r="r" b="b"/>
            <a:pathLst>
              <a:path w="4033394" h="95335">
                <a:moveTo>
                  <a:pt x="0" y="0"/>
                </a:moveTo>
                <a:lnTo>
                  <a:pt x="4033394" y="0"/>
                </a:lnTo>
                <a:lnTo>
                  <a:pt x="4033394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7309605" y="3493826"/>
            <a:ext cx="9200264" cy="529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90"/>
              </a:lnSpc>
              <a:spcBef>
                <a:spcPct val="0"/>
              </a:spcBef>
            </a:pPr>
            <a:r>
              <a:rPr lang="pt-BR" sz="3300" b="1" dirty="0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Fórmula da Função de Custo (Inércia)</a:t>
            </a:r>
            <a:endParaRPr lang="en-US" sz="3300" b="1" dirty="0">
              <a:solidFill>
                <a:srgbClr val="18072B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ABEF26F4-A28A-3B87-4F12-4FDC416B712D}"/>
                  </a:ext>
                </a:extLst>
              </p:cNvPr>
              <p:cNvSpPr txBox="1"/>
              <p:nvPr/>
            </p:nvSpPr>
            <p:spPr>
              <a:xfrm>
                <a:off x="7847787" y="4391924"/>
                <a:ext cx="8123900" cy="2517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5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5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5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5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sz="5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5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pt-B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5400" b="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ABEF26F4-A28A-3B87-4F12-4FDC416B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787" y="4391924"/>
                <a:ext cx="8123900" cy="25177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2087D8D4-BEC4-F336-FCEE-70297651C56E}"/>
                  </a:ext>
                </a:extLst>
              </p:cNvPr>
              <p:cNvSpPr txBox="1"/>
              <p:nvPr/>
            </p:nvSpPr>
            <p:spPr>
              <a:xfrm>
                <a:off x="6903682" y="7163906"/>
                <a:ext cx="9606187" cy="184665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/>
                <a:r>
                  <a:rPr lang="pt-BR" sz="2000" dirty="0">
                    <a:solidFill>
                      <a:srgbClr val="18072B"/>
                    </a:solidFill>
                    <a:latin typeface="Kollektif"/>
                    <a:ea typeface="Kollektif"/>
                    <a:cs typeface="Kollektif"/>
                    <a:sym typeface="Kollektif"/>
                  </a:rPr>
                  <a:t>𝐽: A função de custo que queremos minimizar.</a:t>
                </a:r>
              </a:p>
              <a:p>
                <a:pPr algn="just"/>
                <a:r>
                  <a:rPr lang="pt-BR" sz="2000" dirty="0">
                    <a:solidFill>
                      <a:srgbClr val="18072B"/>
                    </a:solidFill>
                    <a:latin typeface="Kollektif"/>
                    <a:ea typeface="Kollektif"/>
                    <a:cs typeface="Kollektif"/>
                    <a:sym typeface="Kollektif"/>
                  </a:rPr>
                  <a:t>𝑘: O número de clusters.</a:t>
                </a:r>
              </a:p>
              <a:p>
                <a:pPr algn="just"/>
                <a:r>
                  <a:rPr lang="pt-BR" sz="2000" dirty="0">
                    <a:solidFill>
                      <a:srgbClr val="18072B"/>
                    </a:solidFill>
                    <a:latin typeface="Kollektif"/>
                    <a:ea typeface="Kollektif"/>
                    <a:cs typeface="Kollektif"/>
                    <a:sym typeface="Kollektif"/>
                  </a:rPr>
                  <a:t>𝐶𝑖: O i-</a:t>
                </a:r>
                <a:r>
                  <a:rPr lang="pt-BR" sz="2000" dirty="0" err="1">
                    <a:solidFill>
                      <a:srgbClr val="18072B"/>
                    </a:solidFill>
                    <a:latin typeface="Kollektif"/>
                    <a:ea typeface="Kollektif"/>
                    <a:cs typeface="Kollektif"/>
                    <a:sym typeface="Kollektif"/>
                  </a:rPr>
                  <a:t>ésimo</a:t>
                </a:r>
                <a:r>
                  <a:rPr lang="pt-BR" sz="2000" dirty="0">
                    <a:solidFill>
                      <a:srgbClr val="18072B"/>
                    </a:solidFill>
                    <a:latin typeface="Kollektif"/>
                    <a:ea typeface="Kollektif"/>
                    <a:cs typeface="Kollektif"/>
                    <a:sym typeface="Kollektif"/>
                  </a:rPr>
                  <a:t> cluster.</a:t>
                </a:r>
              </a:p>
              <a:p>
                <a:pPr algn="just"/>
                <a:r>
                  <a:rPr lang="pt-BR" sz="2000" dirty="0">
                    <a:solidFill>
                      <a:srgbClr val="18072B"/>
                    </a:solidFill>
                    <a:latin typeface="Kollektif"/>
                    <a:ea typeface="Kollektif"/>
                    <a:cs typeface="Kollektif"/>
                    <a:sym typeface="Kollektif"/>
                  </a:rPr>
                  <a:t>𝑥: Um ponto de dado pertencente ao cluster 𝐶𝑖.</a:t>
                </a:r>
              </a:p>
              <a:p>
                <a:pPr algn="just"/>
                <a:r>
                  <a:rPr lang="pt-BR" sz="2000" dirty="0">
                    <a:solidFill>
                      <a:srgbClr val="18072B"/>
                    </a:solidFill>
                    <a:latin typeface="Kollektif"/>
                    <a:ea typeface="Kollektif"/>
                    <a:cs typeface="Kollektif"/>
                    <a:sym typeface="Kollektif"/>
                  </a:rPr>
                  <a:t>𝜇𝑖: O centroide do cluster 𝐶𝑖.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000" dirty="0">
                    <a:solidFill>
                      <a:srgbClr val="18072B"/>
                    </a:solidFill>
                    <a:latin typeface="Kollektif"/>
                    <a:ea typeface="Kollektif"/>
                    <a:cs typeface="Kollektif"/>
                    <a:sym typeface="Kollektif"/>
                  </a:rPr>
                  <a:t>A distância euclidiana quadrada entre o ponto 𝑥 e o centroide 𝜇𝑖​ .</a:t>
                </a:r>
                <a:endParaRPr lang="en-US" sz="2000" dirty="0">
                  <a:solidFill>
                    <a:srgbClr val="18072B"/>
                  </a:solidFill>
                  <a:latin typeface="Kollektif"/>
                  <a:ea typeface="Kollektif"/>
                  <a:cs typeface="Kollektif"/>
                  <a:sym typeface="Kollektif"/>
                </a:endParaRPr>
              </a:p>
            </p:txBody>
          </p:sp>
        </mc:Choice>
        <mc:Fallback xmlns=""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2087D8D4-BEC4-F336-FCEE-70297651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682" y="7163906"/>
                <a:ext cx="9606187" cy="1846659"/>
              </a:xfrm>
              <a:prstGeom prst="rect">
                <a:avLst/>
              </a:prstGeom>
              <a:blipFill>
                <a:blip r:embed="rId13"/>
                <a:stretch>
                  <a:fillRect l="-1586" t="-4620" b="-7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4312A0-66E9-8675-6163-7447CBF8D287}"/>
              </a:ext>
            </a:extLst>
          </p:cNvPr>
          <p:cNvSpPr/>
          <p:nvPr/>
        </p:nvSpPr>
        <p:spPr>
          <a:xfrm>
            <a:off x="8259992" y="5104812"/>
            <a:ext cx="25200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4E04C25-CF2B-87F2-6DA6-4E7B1E2426D7}"/>
              </a:ext>
            </a:extLst>
          </p:cNvPr>
          <p:cNvSpPr/>
          <p:nvPr/>
        </p:nvSpPr>
        <p:spPr>
          <a:xfrm>
            <a:off x="9264470" y="5104812"/>
            <a:ext cx="2520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A96A2E-9AE1-688E-B29D-AEF47B95E0F3}"/>
              </a:ext>
            </a:extLst>
          </p:cNvPr>
          <p:cNvSpPr/>
          <p:nvPr/>
        </p:nvSpPr>
        <p:spPr>
          <a:xfrm>
            <a:off x="14123133" y="5086968"/>
            <a:ext cx="25200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lchete Esquerdo 28">
            <a:extLst>
              <a:ext uri="{FF2B5EF4-FFF2-40B4-BE49-F238E27FC236}">
                <a16:creationId xmlns:a16="http://schemas.microsoft.com/office/drawing/2014/main" id="{9DE92D0F-DC33-BAA0-963B-D3741FA591CF}"/>
              </a:ext>
            </a:extLst>
          </p:cNvPr>
          <p:cNvSpPr/>
          <p:nvPr/>
        </p:nvSpPr>
        <p:spPr>
          <a:xfrm rot="5400000">
            <a:off x="7949524" y="4502056"/>
            <a:ext cx="99824" cy="773111"/>
          </a:xfrm>
          <a:prstGeom prst="leftBracket">
            <a:avLst/>
          </a:prstGeom>
          <a:ln w="5715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olchete Esquerdo 30">
            <a:extLst>
              <a:ext uri="{FF2B5EF4-FFF2-40B4-BE49-F238E27FC236}">
                <a16:creationId xmlns:a16="http://schemas.microsoft.com/office/drawing/2014/main" id="{937A4B09-80CB-80CB-EB5B-213A5418053D}"/>
              </a:ext>
            </a:extLst>
          </p:cNvPr>
          <p:cNvSpPr/>
          <p:nvPr/>
        </p:nvSpPr>
        <p:spPr>
          <a:xfrm rot="5400000">
            <a:off x="8442828" y="3802473"/>
            <a:ext cx="99824" cy="1759719"/>
          </a:xfrm>
          <a:prstGeom prst="leftBracket">
            <a:avLst/>
          </a:prstGeom>
          <a:ln w="5715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olchete Esquerdo 31">
            <a:extLst>
              <a:ext uri="{FF2B5EF4-FFF2-40B4-BE49-F238E27FC236}">
                <a16:creationId xmlns:a16="http://schemas.microsoft.com/office/drawing/2014/main" id="{7DD176E5-436B-36BA-3EDF-50112AEFE11A}"/>
              </a:ext>
            </a:extLst>
          </p:cNvPr>
          <p:cNvSpPr/>
          <p:nvPr/>
        </p:nvSpPr>
        <p:spPr>
          <a:xfrm rot="5400000">
            <a:off x="10883337" y="1150366"/>
            <a:ext cx="99824" cy="6632302"/>
          </a:xfrm>
          <a:prstGeom prst="leftBracket">
            <a:avLst/>
          </a:prstGeom>
          <a:ln w="5715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26585" y="5033328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E708F013-ECCA-BD52-ABCB-76788AEEE8F9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FE036469-3251-13E5-61F4-12876C2987D7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4E04C25-CF2B-87F2-6DA6-4E7B1E2426D7}"/>
              </a:ext>
            </a:extLst>
          </p:cNvPr>
          <p:cNvSpPr/>
          <p:nvPr/>
        </p:nvSpPr>
        <p:spPr>
          <a:xfrm>
            <a:off x="9264470" y="5104812"/>
            <a:ext cx="2520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A96A2E-9AE1-688E-B29D-AEF47B95E0F3}"/>
              </a:ext>
            </a:extLst>
          </p:cNvPr>
          <p:cNvSpPr/>
          <p:nvPr/>
        </p:nvSpPr>
        <p:spPr>
          <a:xfrm>
            <a:off x="14123133" y="5086968"/>
            <a:ext cx="25200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lchete Esquerdo 8">
            <a:extLst>
              <a:ext uri="{FF2B5EF4-FFF2-40B4-BE49-F238E27FC236}">
                <a16:creationId xmlns:a16="http://schemas.microsoft.com/office/drawing/2014/main" id="{14A115BE-D5FC-E8C3-4A22-798191E5F51F}"/>
              </a:ext>
            </a:extLst>
          </p:cNvPr>
          <p:cNvSpPr/>
          <p:nvPr/>
        </p:nvSpPr>
        <p:spPr>
          <a:xfrm rot="5400000">
            <a:off x="8219784" y="4772316"/>
            <a:ext cx="99824" cy="232591"/>
          </a:xfrm>
          <a:prstGeom prst="leftBracket">
            <a:avLst/>
          </a:prstGeom>
          <a:ln w="5715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6447F0A-4FDC-0454-3D26-11367077B445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CFDAA4A3-D1DE-4DF7-8119-12DC88D8F1BD}"/>
              </a:ext>
            </a:extLst>
          </p:cNvPr>
          <p:cNvSpPr/>
          <p:nvPr/>
        </p:nvSpPr>
        <p:spPr>
          <a:xfrm rot="5400000">
            <a:off x="8713087" y="4072733"/>
            <a:ext cx="99824" cy="1219200"/>
          </a:xfrm>
          <a:prstGeom prst="leftBracket">
            <a:avLst/>
          </a:prstGeom>
          <a:ln w="5715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olchete Esquerdo 22">
            <a:extLst>
              <a:ext uri="{FF2B5EF4-FFF2-40B4-BE49-F238E27FC236}">
                <a16:creationId xmlns:a16="http://schemas.microsoft.com/office/drawing/2014/main" id="{5ADAEE27-9D1F-B8C2-153E-7C5DFFF9E50D}"/>
              </a:ext>
            </a:extLst>
          </p:cNvPr>
          <p:cNvSpPr/>
          <p:nvPr/>
        </p:nvSpPr>
        <p:spPr>
          <a:xfrm rot="5400000">
            <a:off x="11151488" y="1418516"/>
            <a:ext cx="99824" cy="6096001"/>
          </a:xfrm>
          <a:prstGeom prst="leftBracket">
            <a:avLst/>
          </a:prstGeom>
          <a:ln w="5715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4312A0-66E9-8675-6163-7447CBF8D287}"/>
              </a:ext>
            </a:extLst>
          </p:cNvPr>
          <p:cNvSpPr/>
          <p:nvPr/>
        </p:nvSpPr>
        <p:spPr>
          <a:xfrm>
            <a:off x="8259992" y="5104812"/>
            <a:ext cx="25200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4DF51C6C-A7F3-E023-3C23-58EB8E6C216B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0B42C12A-D83C-2019-3D46-29DA070D0CB3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1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4E04C25-CF2B-87F2-6DA6-4E7B1E2426D7}"/>
              </a:ext>
            </a:extLst>
          </p:cNvPr>
          <p:cNvSpPr/>
          <p:nvPr/>
        </p:nvSpPr>
        <p:spPr>
          <a:xfrm>
            <a:off x="9264470" y="5104812"/>
            <a:ext cx="2520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A96A2E-9AE1-688E-B29D-AEF47B95E0F3}"/>
              </a:ext>
            </a:extLst>
          </p:cNvPr>
          <p:cNvSpPr/>
          <p:nvPr/>
        </p:nvSpPr>
        <p:spPr>
          <a:xfrm>
            <a:off x="14123133" y="5086968"/>
            <a:ext cx="25200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6447F0A-4FDC-0454-3D26-11367077B445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B9B3687-EFB6-8D35-4A88-DB9043ACCC72}"/>
              </a:ext>
            </a:extLst>
          </p:cNvPr>
          <p:cNvSpPr/>
          <p:nvPr/>
        </p:nvSpPr>
        <p:spPr>
          <a:xfrm>
            <a:off x="8453362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4312A0-66E9-8675-6163-7447CBF8D287}"/>
              </a:ext>
            </a:extLst>
          </p:cNvPr>
          <p:cNvSpPr/>
          <p:nvPr/>
        </p:nvSpPr>
        <p:spPr>
          <a:xfrm>
            <a:off x="8259992" y="5104812"/>
            <a:ext cx="25200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3B59D3B-499C-0C77-98A1-FEE4EF6EFCF1}"/>
              </a:ext>
            </a:extLst>
          </p:cNvPr>
          <p:cNvSpPr/>
          <p:nvPr/>
        </p:nvSpPr>
        <p:spPr>
          <a:xfrm>
            <a:off x="1034868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EC81560-A953-72E5-DF3B-952F52C02418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1670A5-E025-A815-8B3E-A819A960C53B}"/>
              </a:ext>
            </a:extLst>
          </p:cNvPr>
          <p:cNvSpPr/>
          <p:nvPr/>
        </p:nvSpPr>
        <p:spPr>
          <a:xfrm>
            <a:off x="11752973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F4B82BF-31B3-5674-7EBF-B4ABD535CB0A}"/>
              </a:ext>
            </a:extLst>
          </p:cNvPr>
          <p:cNvSpPr/>
          <p:nvPr/>
        </p:nvSpPr>
        <p:spPr>
          <a:xfrm>
            <a:off x="15012300" y="5041200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4B393C2-B23D-C317-8BA7-0FB9AF57503C}"/>
              </a:ext>
            </a:extLst>
          </p:cNvPr>
          <p:cNvSpPr/>
          <p:nvPr/>
        </p:nvSpPr>
        <p:spPr>
          <a:xfrm>
            <a:off x="15456114" y="502246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8576104-9019-0C62-ACBB-E905EEE00A29}"/>
              </a:ext>
            </a:extLst>
          </p:cNvPr>
          <p:cNvSpPr/>
          <p:nvPr/>
        </p:nvSpPr>
        <p:spPr>
          <a:xfrm>
            <a:off x="1635059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EDAF015-3F0B-DBF9-49F7-00273BAF7FAB}"/>
              </a:ext>
            </a:extLst>
          </p:cNvPr>
          <p:cNvSpPr/>
          <p:nvPr/>
        </p:nvSpPr>
        <p:spPr>
          <a:xfrm>
            <a:off x="1674856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9102DA4-AAB9-A005-01D7-E80FB2755FE5}"/>
              </a:ext>
            </a:extLst>
          </p:cNvPr>
          <p:cNvSpPr/>
          <p:nvPr/>
        </p:nvSpPr>
        <p:spPr>
          <a:xfrm>
            <a:off x="17345468" y="503768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8201E3B-F4F7-A956-41BD-4F3FE41453E7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179F7854-EEA9-AACE-2751-3A289C9DA99E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38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B9B3687-EFB6-8D35-4A88-DB9043ACCC72}"/>
              </a:ext>
            </a:extLst>
          </p:cNvPr>
          <p:cNvSpPr/>
          <p:nvPr/>
        </p:nvSpPr>
        <p:spPr>
          <a:xfrm>
            <a:off x="8453362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3B59D3B-499C-0C77-98A1-FEE4EF6EFCF1}"/>
              </a:ext>
            </a:extLst>
          </p:cNvPr>
          <p:cNvSpPr/>
          <p:nvPr/>
        </p:nvSpPr>
        <p:spPr>
          <a:xfrm>
            <a:off x="1034868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EC81560-A953-72E5-DF3B-952F52C02418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1670A5-E025-A815-8B3E-A819A960C53B}"/>
              </a:ext>
            </a:extLst>
          </p:cNvPr>
          <p:cNvSpPr/>
          <p:nvPr/>
        </p:nvSpPr>
        <p:spPr>
          <a:xfrm>
            <a:off x="11752973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F4B82BF-31B3-5674-7EBF-B4ABD535CB0A}"/>
              </a:ext>
            </a:extLst>
          </p:cNvPr>
          <p:cNvSpPr/>
          <p:nvPr/>
        </p:nvSpPr>
        <p:spPr>
          <a:xfrm>
            <a:off x="15012300" y="5041200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4B393C2-B23D-C317-8BA7-0FB9AF57503C}"/>
              </a:ext>
            </a:extLst>
          </p:cNvPr>
          <p:cNvSpPr/>
          <p:nvPr/>
        </p:nvSpPr>
        <p:spPr>
          <a:xfrm>
            <a:off x="15456114" y="502246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EDAF015-3F0B-DBF9-49F7-00273BAF7FAB}"/>
              </a:ext>
            </a:extLst>
          </p:cNvPr>
          <p:cNvSpPr/>
          <p:nvPr/>
        </p:nvSpPr>
        <p:spPr>
          <a:xfrm>
            <a:off x="1674856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9102DA4-AAB9-A005-01D7-E80FB2755FE5}"/>
              </a:ext>
            </a:extLst>
          </p:cNvPr>
          <p:cNvSpPr/>
          <p:nvPr/>
        </p:nvSpPr>
        <p:spPr>
          <a:xfrm>
            <a:off x="17345468" y="503768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1D7098C-FF4D-5080-8D33-65C6ED4E2428}"/>
              </a:ext>
            </a:extLst>
          </p:cNvPr>
          <p:cNvCxnSpPr>
            <a:cxnSpLocks/>
          </p:cNvCxnSpPr>
          <p:nvPr/>
        </p:nvCxnSpPr>
        <p:spPr>
          <a:xfrm>
            <a:off x="8077200" y="4686300"/>
            <a:ext cx="0" cy="114300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26447F0A-4FDC-0454-3D26-11367077B445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4B8C6F6-C02A-6782-0727-65513A9E6C4C}"/>
              </a:ext>
            </a:extLst>
          </p:cNvPr>
          <p:cNvCxnSpPr>
            <a:cxnSpLocks/>
          </p:cNvCxnSpPr>
          <p:nvPr/>
        </p:nvCxnSpPr>
        <p:spPr>
          <a:xfrm>
            <a:off x="11201400" y="4686300"/>
            <a:ext cx="0" cy="114300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3F71FFF-DAB7-055F-5FD3-24F4B25B4B13}"/>
              </a:ext>
            </a:extLst>
          </p:cNvPr>
          <p:cNvCxnSpPr>
            <a:cxnSpLocks/>
          </p:cNvCxnSpPr>
          <p:nvPr/>
        </p:nvCxnSpPr>
        <p:spPr>
          <a:xfrm>
            <a:off x="16459200" y="4686300"/>
            <a:ext cx="0" cy="114300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8576104-9019-0C62-ACBB-E905EEE00A29}"/>
              </a:ext>
            </a:extLst>
          </p:cNvPr>
          <p:cNvSpPr/>
          <p:nvPr/>
        </p:nvSpPr>
        <p:spPr>
          <a:xfrm>
            <a:off x="1635059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olchete Esquerdo 42">
            <a:extLst>
              <a:ext uri="{FF2B5EF4-FFF2-40B4-BE49-F238E27FC236}">
                <a16:creationId xmlns:a16="http://schemas.microsoft.com/office/drawing/2014/main" id="{0A8CB568-4466-C991-1848-5F6E8F26C20A}"/>
              </a:ext>
            </a:extLst>
          </p:cNvPr>
          <p:cNvSpPr/>
          <p:nvPr/>
        </p:nvSpPr>
        <p:spPr>
          <a:xfrm rot="5400000">
            <a:off x="7798687" y="4213226"/>
            <a:ext cx="99824" cy="457199"/>
          </a:xfrm>
          <a:prstGeom prst="leftBracket">
            <a:avLst/>
          </a:prstGeom>
          <a:ln w="5715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olchete Esquerdo 43">
            <a:extLst>
              <a:ext uri="{FF2B5EF4-FFF2-40B4-BE49-F238E27FC236}">
                <a16:creationId xmlns:a16="http://schemas.microsoft.com/office/drawing/2014/main" id="{1D15B768-DE7D-6297-55FE-0962E2317A16}"/>
              </a:ext>
            </a:extLst>
          </p:cNvPr>
          <p:cNvSpPr/>
          <p:nvPr/>
        </p:nvSpPr>
        <p:spPr>
          <a:xfrm rot="5400000">
            <a:off x="8454005" y="3351627"/>
            <a:ext cx="99824" cy="1767839"/>
          </a:xfrm>
          <a:prstGeom prst="leftBracket">
            <a:avLst/>
          </a:prstGeom>
          <a:ln w="5715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olchete Esquerdo 44">
            <a:extLst>
              <a:ext uri="{FF2B5EF4-FFF2-40B4-BE49-F238E27FC236}">
                <a16:creationId xmlns:a16="http://schemas.microsoft.com/office/drawing/2014/main" id="{70CF2971-10DD-202F-A4FB-EB95DA6187EF}"/>
              </a:ext>
            </a:extLst>
          </p:cNvPr>
          <p:cNvSpPr/>
          <p:nvPr/>
        </p:nvSpPr>
        <p:spPr>
          <a:xfrm rot="5400000">
            <a:off x="11989688" y="-399870"/>
            <a:ext cx="99824" cy="8839201"/>
          </a:xfrm>
          <a:prstGeom prst="leftBracket">
            <a:avLst/>
          </a:prstGeom>
          <a:ln w="5715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34006063-0241-3186-0FE2-C2D90D5B48D3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DC902E8D-D720-6265-6956-1DE15FB55EE5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2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B9B3687-EFB6-8D35-4A88-DB9043ACCC72}"/>
              </a:ext>
            </a:extLst>
          </p:cNvPr>
          <p:cNvSpPr/>
          <p:nvPr/>
        </p:nvSpPr>
        <p:spPr>
          <a:xfrm>
            <a:off x="8453362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3B59D3B-499C-0C77-98A1-FEE4EF6EFCF1}"/>
              </a:ext>
            </a:extLst>
          </p:cNvPr>
          <p:cNvSpPr/>
          <p:nvPr/>
        </p:nvSpPr>
        <p:spPr>
          <a:xfrm>
            <a:off x="1034868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EC81560-A953-72E5-DF3B-952F52C02418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1670A5-E025-A815-8B3E-A819A960C53B}"/>
              </a:ext>
            </a:extLst>
          </p:cNvPr>
          <p:cNvSpPr/>
          <p:nvPr/>
        </p:nvSpPr>
        <p:spPr>
          <a:xfrm>
            <a:off x="11752973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F4B82BF-31B3-5674-7EBF-B4ABD535CB0A}"/>
              </a:ext>
            </a:extLst>
          </p:cNvPr>
          <p:cNvSpPr/>
          <p:nvPr/>
        </p:nvSpPr>
        <p:spPr>
          <a:xfrm>
            <a:off x="15012300" y="5041200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4B393C2-B23D-C317-8BA7-0FB9AF57503C}"/>
              </a:ext>
            </a:extLst>
          </p:cNvPr>
          <p:cNvSpPr/>
          <p:nvPr/>
        </p:nvSpPr>
        <p:spPr>
          <a:xfrm>
            <a:off x="15456114" y="502246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EDAF015-3F0B-DBF9-49F7-00273BAF7FAB}"/>
              </a:ext>
            </a:extLst>
          </p:cNvPr>
          <p:cNvSpPr/>
          <p:nvPr/>
        </p:nvSpPr>
        <p:spPr>
          <a:xfrm>
            <a:off x="1674856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9102DA4-AAB9-A005-01D7-E80FB2755FE5}"/>
              </a:ext>
            </a:extLst>
          </p:cNvPr>
          <p:cNvSpPr/>
          <p:nvPr/>
        </p:nvSpPr>
        <p:spPr>
          <a:xfrm>
            <a:off x="17345468" y="503768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1D7098C-FF4D-5080-8D33-65C6ED4E2428}"/>
              </a:ext>
            </a:extLst>
          </p:cNvPr>
          <p:cNvCxnSpPr>
            <a:cxnSpLocks/>
          </p:cNvCxnSpPr>
          <p:nvPr/>
        </p:nvCxnSpPr>
        <p:spPr>
          <a:xfrm>
            <a:off x="8077200" y="4686300"/>
            <a:ext cx="0" cy="114300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26447F0A-4FDC-0454-3D26-11367077B445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4B8C6F6-C02A-6782-0727-65513A9E6C4C}"/>
              </a:ext>
            </a:extLst>
          </p:cNvPr>
          <p:cNvCxnSpPr>
            <a:cxnSpLocks/>
          </p:cNvCxnSpPr>
          <p:nvPr/>
        </p:nvCxnSpPr>
        <p:spPr>
          <a:xfrm>
            <a:off x="11201400" y="4686300"/>
            <a:ext cx="0" cy="114300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3F71FFF-DAB7-055F-5FD3-24F4B25B4B13}"/>
              </a:ext>
            </a:extLst>
          </p:cNvPr>
          <p:cNvCxnSpPr>
            <a:cxnSpLocks/>
          </p:cNvCxnSpPr>
          <p:nvPr/>
        </p:nvCxnSpPr>
        <p:spPr>
          <a:xfrm>
            <a:off x="16459200" y="4686300"/>
            <a:ext cx="0" cy="114300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8576104-9019-0C62-ACBB-E905EEE00A29}"/>
              </a:ext>
            </a:extLst>
          </p:cNvPr>
          <p:cNvSpPr/>
          <p:nvPr/>
        </p:nvSpPr>
        <p:spPr>
          <a:xfrm>
            <a:off x="1635059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olchete Esquerdo 42">
            <a:extLst>
              <a:ext uri="{FF2B5EF4-FFF2-40B4-BE49-F238E27FC236}">
                <a16:creationId xmlns:a16="http://schemas.microsoft.com/office/drawing/2014/main" id="{0A8CB568-4466-C991-1848-5F6E8F26C20A}"/>
              </a:ext>
            </a:extLst>
          </p:cNvPr>
          <p:cNvSpPr/>
          <p:nvPr/>
        </p:nvSpPr>
        <p:spPr>
          <a:xfrm rot="5400000" flipV="1">
            <a:off x="8065387" y="4403725"/>
            <a:ext cx="99824" cy="76201"/>
          </a:xfrm>
          <a:prstGeom prst="leftBracket">
            <a:avLst/>
          </a:prstGeom>
          <a:ln w="5715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olchete Esquerdo 43">
            <a:extLst>
              <a:ext uri="{FF2B5EF4-FFF2-40B4-BE49-F238E27FC236}">
                <a16:creationId xmlns:a16="http://schemas.microsoft.com/office/drawing/2014/main" id="{1D15B768-DE7D-6297-55FE-0962E2317A16}"/>
              </a:ext>
            </a:extLst>
          </p:cNvPr>
          <p:cNvSpPr/>
          <p:nvPr/>
        </p:nvSpPr>
        <p:spPr>
          <a:xfrm rot="5400000">
            <a:off x="9627487" y="2711547"/>
            <a:ext cx="99824" cy="3047999"/>
          </a:xfrm>
          <a:prstGeom prst="leftBracket">
            <a:avLst/>
          </a:prstGeom>
          <a:ln w="5715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olchete Esquerdo 44">
            <a:extLst>
              <a:ext uri="{FF2B5EF4-FFF2-40B4-BE49-F238E27FC236}">
                <a16:creationId xmlns:a16="http://schemas.microsoft.com/office/drawing/2014/main" id="{70CF2971-10DD-202F-A4FB-EB95DA6187EF}"/>
              </a:ext>
            </a:extLst>
          </p:cNvPr>
          <p:cNvSpPr/>
          <p:nvPr/>
        </p:nvSpPr>
        <p:spPr>
          <a:xfrm rot="5400000">
            <a:off x="12256388" y="-133170"/>
            <a:ext cx="99824" cy="8305801"/>
          </a:xfrm>
          <a:prstGeom prst="leftBracket">
            <a:avLst/>
          </a:prstGeom>
          <a:ln w="5715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3A1408C3-99B6-D1A3-9941-FA39BA19C599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698AB972-9A6B-49DB-1C64-1543421F0C9F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extLst>
      <p:ext uri="{BB962C8B-B14F-4D97-AF65-F5344CB8AC3E}">
        <p14:creationId xmlns:p14="http://schemas.microsoft.com/office/powerpoint/2010/main" val="16497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678" y="3009900"/>
            <a:ext cx="6190676" cy="113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Funcionamento</a:t>
            </a:r>
            <a:endParaRPr lang="en-US" sz="6600" b="1" dirty="0">
              <a:solidFill>
                <a:srgbClr val="18072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3363" y="-3538641"/>
            <a:ext cx="18104864" cy="18104864"/>
          </a:xfrm>
          <a:custGeom>
            <a:avLst/>
            <a:gdLst/>
            <a:ahLst/>
            <a:cxnLst/>
            <a:rect l="l" t="t" r="r" b="b"/>
            <a:pathLst>
              <a:path w="18104864" h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57150"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40678" y="4381500"/>
            <a:ext cx="6190676" cy="406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O algoritmo K-</a:t>
            </a:r>
            <a:r>
              <a:rPr lang="pt-BR" sz="2299" dirty="0" err="1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means</a:t>
            </a:r>
            <a:r>
              <a:rPr lang="pt-BR" sz="2299" dirty="0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 começa escolhendo 𝑘 centroides aleatórios. Cada ponto de dado é atribuído ao centroide mais próximo. Em seguida, os centroides são recalculados como a média dos pontos de cada cluster. Os pontos são reatribuídos aos novos centroides e o processo se repete até que os centroides se estabilizem ou o número máximo de iterações seja atingido. O resultado final são 𝑘 clusters com pontos de dados similares.</a:t>
            </a:r>
            <a:endParaRPr lang="en-US" sz="2299" dirty="0">
              <a:solidFill>
                <a:srgbClr val="18072B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47C2A-3C5D-B58F-8A88-D8EAAE08EA0B}"/>
              </a:ext>
            </a:extLst>
          </p:cNvPr>
          <p:cNvCxnSpPr>
            <a:cxnSpLocks/>
          </p:cNvCxnSpPr>
          <p:nvPr/>
        </p:nvCxnSpPr>
        <p:spPr>
          <a:xfrm>
            <a:off x="7225677" y="5230812"/>
            <a:ext cx="1068132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EA98942-F33A-4B45-7885-EBDF35FE7522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7BCBE20-CA7D-C614-1FA5-B228FB4DC8E9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D13CA2-36D6-6A3B-46C1-CAEC10434CDA}"/>
              </a:ext>
            </a:extLst>
          </p:cNvPr>
          <p:cNvSpPr/>
          <p:nvPr/>
        </p:nvSpPr>
        <p:spPr>
          <a:xfrm>
            <a:off x="8444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C4779F7-2252-C45E-390D-AD6EAF2AE882}"/>
              </a:ext>
            </a:extLst>
          </p:cNvPr>
          <p:cNvSpPr/>
          <p:nvPr/>
        </p:nvSpPr>
        <p:spPr>
          <a:xfrm>
            <a:off x="103498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8034C1-FD26-E793-59DD-924756BA3861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D792889-3AA1-53BD-B4CC-466F3E736BC1}"/>
              </a:ext>
            </a:extLst>
          </p:cNvPr>
          <p:cNvSpPr/>
          <p:nvPr/>
        </p:nvSpPr>
        <p:spPr>
          <a:xfrm>
            <a:off x="11744488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B67D4-ABEE-6472-0561-E2F297DFCB23}"/>
              </a:ext>
            </a:extLst>
          </p:cNvPr>
          <p:cNvSpPr/>
          <p:nvPr/>
        </p:nvSpPr>
        <p:spPr>
          <a:xfrm>
            <a:off x="15461682" y="502246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87FA5D-2DFD-5141-14CB-C576B62FB2C4}"/>
              </a:ext>
            </a:extLst>
          </p:cNvPr>
          <p:cNvSpPr/>
          <p:nvPr/>
        </p:nvSpPr>
        <p:spPr>
          <a:xfrm>
            <a:off x="15012300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50AFB6-0D90-EB6C-7FAA-CC68C9328739}"/>
              </a:ext>
            </a:extLst>
          </p:cNvPr>
          <p:cNvSpPr/>
          <p:nvPr/>
        </p:nvSpPr>
        <p:spPr>
          <a:xfrm>
            <a:off x="1675067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6B52BD-E4B2-14EF-C46C-9181D9CDF199}"/>
              </a:ext>
            </a:extLst>
          </p:cNvPr>
          <p:cNvSpPr/>
          <p:nvPr/>
        </p:nvSpPr>
        <p:spPr>
          <a:xfrm>
            <a:off x="17343991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073CCF-0D4F-31BD-4C7B-312209F8E38B}"/>
              </a:ext>
            </a:extLst>
          </p:cNvPr>
          <p:cNvSpPr/>
          <p:nvPr/>
        </p:nvSpPr>
        <p:spPr>
          <a:xfrm>
            <a:off x="16352707" y="5040312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11E265-4E91-6BF0-278B-3BC5A358BDD7}"/>
              </a:ext>
            </a:extLst>
          </p:cNvPr>
          <p:cNvSpPr/>
          <p:nvPr/>
        </p:nvSpPr>
        <p:spPr>
          <a:xfrm>
            <a:off x="74161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B9B3687-EFB6-8D35-4A88-DB9043ACCC72}"/>
              </a:ext>
            </a:extLst>
          </p:cNvPr>
          <p:cNvSpPr/>
          <p:nvPr/>
        </p:nvSpPr>
        <p:spPr>
          <a:xfrm>
            <a:off x="8453362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3B59D3B-499C-0C77-98A1-FEE4EF6EFCF1}"/>
              </a:ext>
            </a:extLst>
          </p:cNvPr>
          <p:cNvSpPr/>
          <p:nvPr/>
        </p:nvSpPr>
        <p:spPr>
          <a:xfrm>
            <a:off x="10348685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EC81560-A953-72E5-DF3B-952F52C02418}"/>
              </a:ext>
            </a:extLst>
          </p:cNvPr>
          <p:cNvSpPr/>
          <p:nvPr/>
        </p:nvSpPr>
        <p:spPr>
          <a:xfrm>
            <a:off x="11340477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1670A5-E025-A815-8B3E-A819A960C53B}"/>
              </a:ext>
            </a:extLst>
          </p:cNvPr>
          <p:cNvSpPr/>
          <p:nvPr/>
        </p:nvSpPr>
        <p:spPr>
          <a:xfrm>
            <a:off x="11752973" y="5040312"/>
            <a:ext cx="381000" cy="381000"/>
          </a:xfrm>
          <a:prstGeom prst="ellipse">
            <a:avLst/>
          </a:prstGeom>
          <a:solidFill>
            <a:srgbClr val="91B64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F4B82BF-31B3-5674-7EBF-B4ABD535CB0A}"/>
              </a:ext>
            </a:extLst>
          </p:cNvPr>
          <p:cNvSpPr/>
          <p:nvPr/>
        </p:nvSpPr>
        <p:spPr>
          <a:xfrm>
            <a:off x="15012300" y="5041200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4B393C2-B23D-C317-8BA7-0FB9AF57503C}"/>
              </a:ext>
            </a:extLst>
          </p:cNvPr>
          <p:cNvSpPr/>
          <p:nvPr/>
        </p:nvSpPr>
        <p:spPr>
          <a:xfrm>
            <a:off x="15456114" y="502246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EDAF015-3F0B-DBF9-49F7-00273BAF7FAB}"/>
              </a:ext>
            </a:extLst>
          </p:cNvPr>
          <p:cNvSpPr/>
          <p:nvPr/>
        </p:nvSpPr>
        <p:spPr>
          <a:xfrm>
            <a:off x="1674856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9102DA4-AAB9-A005-01D7-E80FB2755FE5}"/>
              </a:ext>
            </a:extLst>
          </p:cNvPr>
          <p:cNvSpPr/>
          <p:nvPr/>
        </p:nvSpPr>
        <p:spPr>
          <a:xfrm>
            <a:off x="17345468" y="5037688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1D7098C-FF4D-5080-8D33-65C6ED4E2428}"/>
              </a:ext>
            </a:extLst>
          </p:cNvPr>
          <p:cNvCxnSpPr>
            <a:cxnSpLocks/>
          </p:cNvCxnSpPr>
          <p:nvPr/>
        </p:nvCxnSpPr>
        <p:spPr>
          <a:xfrm>
            <a:off x="8077200" y="4686300"/>
            <a:ext cx="0" cy="1143000"/>
          </a:xfrm>
          <a:prstGeom prst="line">
            <a:avLst/>
          </a:prstGeom>
          <a:ln w="7620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26447F0A-4FDC-0454-3D26-11367077B445}"/>
              </a:ext>
            </a:extLst>
          </p:cNvPr>
          <p:cNvSpPr/>
          <p:nvPr/>
        </p:nvSpPr>
        <p:spPr>
          <a:xfrm>
            <a:off x="7987677" y="5040312"/>
            <a:ext cx="381000" cy="381000"/>
          </a:xfrm>
          <a:prstGeom prst="ellipse">
            <a:avLst/>
          </a:prstGeom>
          <a:solidFill>
            <a:srgbClr val="BD3B3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4B8C6F6-C02A-6782-0727-65513A9E6C4C}"/>
              </a:ext>
            </a:extLst>
          </p:cNvPr>
          <p:cNvCxnSpPr>
            <a:cxnSpLocks/>
          </p:cNvCxnSpPr>
          <p:nvPr/>
        </p:nvCxnSpPr>
        <p:spPr>
          <a:xfrm>
            <a:off x="11201400" y="4686300"/>
            <a:ext cx="0" cy="1143000"/>
          </a:xfrm>
          <a:prstGeom prst="line">
            <a:avLst/>
          </a:prstGeom>
          <a:ln w="7620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3F71FFF-DAB7-055F-5FD3-24F4B25B4B13}"/>
              </a:ext>
            </a:extLst>
          </p:cNvPr>
          <p:cNvCxnSpPr>
            <a:cxnSpLocks/>
          </p:cNvCxnSpPr>
          <p:nvPr/>
        </p:nvCxnSpPr>
        <p:spPr>
          <a:xfrm>
            <a:off x="16459200" y="4686300"/>
            <a:ext cx="0" cy="1143000"/>
          </a:xfrm>
          <a:prstGeom prst="line">
            <a:avLst/>
          </a:prstGeom>
          <a:ln w="7620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8576104-9019-0C62-ACBB-E905EEE00A29}"/>
              </a:ext>
            </a:extLst>
          </p:cNvPr>
          <p:cNvSpPr/>
          <p:nvPr/>
        </p:nvSpPr>
        <p:spPr>
          <a:xfrm>
            <a:off x="16350593" y="5040312"/>
            <a:ext cx="381000" cy="381000"/>
          </a:xfrm>
          <a:prstGeom prst="ellipse">
            <a:avLst/>
          </a:prstGeom>
          <a:solidFill>
            <a:srgbClr val="E37D2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olchete Esquerdo 42">
            <a:extLst>
              <a:ext uri="{FF2B5EF4-FFF2-40B4-BE49-F238E27FC236}">
                <a16:creationId xmlns:a16="http://schemas.microsoft.com/office/drawing/2014/main" id="{0A8CB568-4466-C991-1848-5F6E8F26C20A}"/>
              </a:ext>
            </a:extLst>
          </p:cNvPr>
          <p:cNvSpPr/>
          <p:nvPr/>
        </p:nvSpPr>
        <p:spPr>
          <a:xfrm rot="5400000" flipV="1">
            <a:off x="8332089" y="4137024"/>
            <a:ext cx="99824" cy="609603"/>
          </a:xfrm>
          <a:prstGeom prst="leftBracket">
            <a:avLst/>
          </a:prstGeom>
          <a:ln w="57150">
            <a:solidFill>
              <a:srgbClr val="BD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olchete Esquerdo 43">
            <a:extLst>
              <a:ext uri="{FF2B5EF4-FFF2-40B4-BE49-F238E27FC236}">
                <a16:creationId xmlns:a16="http://schemas.microsoft.com/office/drawing/2014/main" id="{1D15B768-DE7D-6297-55FE-0962E2317A16}"/>
              </a:ext>
            </a:extLst>
          </p:cNvPr>
          <p:cNvSpPr/>
          <p:nvPr/>
        </p:nvSpPr>
        <p:spPr>
          <a:xfrm rot="5400000">
            <a:off x="9894187" y="2978247"/>
            <a:ext cx="99824" cy="2514600"/>
          </a:xfrm>
          <a:prstGeom prst="leftBracket">
            <a:avLst/>
          </a:prstGeom>
          <a:ln w="57150">
            <a:solidFill>
              <a:srgbClr val="91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olchete Esquerdo 44">
            <a:extLst>
              <a:ext uri="{FF2B5EF4-FFF2-40B4-BE49-F238E27FC236}">
                <a16:creationId xmlns:a16="http://schemas.microsoft.com/office/drawing/2014/main" id="{70CF2971-10DD-202F-A4FB-EB95DA6187EF}"/>
              </a:ext>
            </a:extLst>
          </p:cNvPr>
          <p:cNvSpPr/>
          <p:nvPr/>
        </p:nvSpPr>
        <p:spPr>
          <a:xfrm rot="5400000">
            <a:off x="12523087" y="133530"/>
            <a:ext cx="99824" cy="7772402"/>
          </a:xfrm>
          <a:prstGeom prst="leftBracket">
            <a:avLst/>
          </a:prstGeom>
          <a:ln w="57150">
            <a:solidFill>
              <a:srgbClr val="E3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04BE707B-1668-7B3D-E7B7-D515C03ABD50}"/>
              </a:ext>
            </a:extLst>
          </p:cNvPr>
          <p:cNvSpPr/>
          <p:nvPr/>
        </p:nvSpPr>
        <p:spPr>
          <a:xfrm>
            <a:off x="1059746" y="760598"/>
            <a:ext cx="300896" cy="300896"/>
          </a:xfrm>
          <a:custGeom>
            <a:avLst/>
            <a:gdLst/>
            <a:ahLst/>
            <a:cxnLst/>
            <a:rect l="l" t="t" r="r" b="b"/>
            <a:pathLst>
              <a:path w="300896" h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C30E3433-5FE2-D997-3F63-E0C6B4ECF207}"/>
              </a:ext>
            </a:extLst>
          </p:cNvPr>
          <p:cNvSpPr txBox="1"/>
          <p:nvPr/>
        </p:nvSpPr>
        <p:spPr>
          <a:xfrm>
            <a:off x="1535766" y="7859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b="1" spc="67">
                <a:latin typeface="Kollektif Bold"/>
                <a:ea typeface="Kollektif Bold"/>
                <a:cs typeface="Kollektif Bold"/>
                <a:sym typeface="Kollektif Bold"/>
              </a:rPr>
              <a:t>LEONARDO STALL</a:t>
            </a:r>
          </a:p>
        </p:txBody>
      </p:sp>
    </p:spTree>
    <p:extLst>
      <p:ext uri="{BB962C8B-B14F-4D97-AF65-F5344CB8AC3E}">
        <p14:creationId xmlns:p14="http://schemas.microsoft.com/office/powerpoint/2010/main" val="27647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1.7|3.8|1.5|1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.1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4.1|10.2|2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6.5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|0.5|0.5|0.5|0.6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4|3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9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3.1|10.3|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1312</Words>
  <Application>Microsoft Office PowerPoint</Application>
  <PresentationFormat>Personalizar</PresentationFormat>
  <Paragraphs>91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2" baseType="lpstr">
      <vt:lpstr>Arial</vt:lpstr>
      <vt:lpstr>Calibri</vt:lpstr>
      <vt:lpstr>Public Sans Bold</vt:lpstr>
      <vt:lpstr>Aptos</vt:lpstr>
      <vt:lpstr>Aileron Bold</vt:lpstr>
      <vt:lpstr>Kollektif Bold</vt:lpstr>
      <vt:lpstr>Cambria Math</vt:lpstr>
      <vt:lpstr>Kollektif</vt:lpstr>
      <vt:lpstr>Public Sans Heavy</vt:lpstr>
      <vt:lpstr>Roboto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- IAAM</dc:title>
  <cp:lastModifiedBy>Leonardo Stall</cp:lastModifiedBy>
  <cp:revision>6</cp:revision>
  <dcterms:created xsi:type="dcterms:W3CDTF">2006-08-16T00:00:00Z</dcterms:created>
  <dcterms:modified xsi:type="dcterms:W3CDTF">2024-10-04T22:03:49Z</dcterms:modified>
  <dc:identifier>DAGSbQR04Pc</dc:identifier>
</cp:coreProperties>
</file>