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70" r:id="rId15"/>
    <p:sldId id="273" r:id="rId16"/>
    <p:sldId id="274" r:id="rId17"/>
    <p:sldId id="275" r:id="rId18"/>
    <p:sldId id="268" r:id="rId19"/>
    <p:sldId id="277" r:id="rId20"/>
    <p:sldId id="269" r:id="rId21"/>
    <p:sldId id="27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BFC2F4-F1B3-4B37-BBD4-3725D496E5CF}" type="datetimeFigureOut">
              <a:rPr lang="zh-CN" altLang="en-US" smtClean="0"/>
              <a:t>2013/7/29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7352C9-B12A-4B59-8CD6-20459FD0FFFF}" type="slidenum">
              <a:rPr lang="zh-CN" altLang="en-US" smtClean="0"/>
              <a:t>‹#›</a:t>
            </a:fld>
            <a:endParaRPr lang="zh-CN" altLang="en-US"/>
          </a:p>
        </p:txBody>
      </p:sp>
    </p:spTree>
    <p:extLst>
      <p:ext uri="{BB962C8B-B14F-4D97-AF65-F5344CB8AC3E}">
        <p14:creationId xmlns:p14="http://schemas.microsoft.com/office/powerpoint/2010/main" val="153823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6" name="Title 15"/>
          <p:cNvSpPr>
            <a:spLocks noGrp="1"/>
          </p:cNvSpPr>
          <p:nvPr>
            <p:ph type="title"/>
          </p:nvPr>
        </p:nvSpPr>
        <p:spPr>
          <a:xfrm>
            <a:off x="2438400" y="1447800"/>
            <a:ext cx="3962400" cy="2133600"/>
          </a:xfrm>
        </p:spPr>
        <p:txBody>
          <a:bodyPr anchor="b"/>
          <a:lstStyle/>
          <a:p>
            <a:r>
              <a:rPr lang="zh-CN" altLang="en-US" smtClean="0"/>
              <a:t>单击此处编辑母版标题样式</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FF5CFC07-B23F-4FE5-AC01-274D39CE8452}" type="datetime1">
              <a:rPr lang="zh-CN" altLang="en-US" smtClean="0"/>
              <a:t>2013/7/29</a:t>
            </a:fld>
            <a:endParaRPr lang="zh-CN" alt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6F8D72ED-DFE5-445F-820F-549C89AAE8A8}" type="slidenum">
              <a:rPr lang="zh-CN" altLang="en-US" smtClean="0"/>
              <a:t>‹#›</a:t>
            </a:fld>
            <a:endParaRPr lang="zh-CN" altLang="en-US"/>
          </a:p>
        </p:txBody>
      </p:sp>
      <p:sp>
        <p:nvSpPr>
          <p:cNvPr id="15" name="Footer Placeholder 14"/>
          <p:cNvSpPr>
            <a:spLocks noGrp="1"/>
          </p:cNvSpPr>
          <p:nvPr>
            <p:ph type="ftr" sz="quarter" idx="12"/>
          </p:nvPr>
        </p:nvSpPr>
        <p:spPr>
          <a:xfrm>
            <a:off x="3581400" y="6296248"/>
            <a:ext cx="2820987" cy="152400"/>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Date Placeholder 12"/>
          <p:cNvSpPr>
            <a:spLocks noGrp="1"/>
          </p:cNvSpPr>
          <p:nvPr>
            <p:ph type="dt" sz="half" idx="10"/>
          </p:nvPr>
        </p:nvSpPr>
        <p:spPr/>
        <p:txBody>
          <a:bodyPr/>
          <a:lstStyle/>
          <a:p>
            <a:fld id="{431BF766-23BA-457D-B544-6A4990CC850E}" type="datetime1">
              <a:rPr lang="zh-CN" altLang="en-US" smtClean="0"/>
              <a:t>2013/7/29</a:t>
            </a:fld>
            <a:endParaRPr lang="zh-CN" altLang="en-US"/>
          </a:p>
        </p:txBody>
      </p:sp>
      <p:sp>
        <p:nvSpPr>
          <p:cNvPr id="14" name="Slide Number Placeholder 13"/>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5" name="Footer Placeholder 14"/>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Date Placeholder 12"/>
          <p:cNvSpPr>
            <a:spLocks noGrp="1"/>
          </p:cNvSpPr>
          <p:nvPr>
            <p:ph type="dt" sz="half" idx="10"/>
          </p:nvPr>
        </p:nvSpPr>
        <p:spPr/>
        <p:txBody>
          <a:bodyPr/>
          <a:lstStyle/>
          <a:p>
            <a:fld id="{6E1B46BD-0D37-4DC2-AA28-735AA0E36E1A}" type="datetime1">
              <a:rPr lang="zh-CN" altLang="en-US" smtClean="0"/>
              <a:t>2013/7/29</a:t>
            </a:fld>
            <a:endParaRPr lang="zh-CN" altLang="en-US"/>
          </a:p>
        </p:txBody>
      </p:sp>
      <p:sp>
        <p:nvSpPr>
          <p:cNvPr id="14" name="Slide Number Placeholder 13"/>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5" name="Footer Placeholder 14"/>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2A52113A-40D0-48D6-8F0F-D8EF54B8B467}" type="datetime1">
              <a:rPr lang="zh-CN" altLang="en-US" smtClean="0"/>
              <a:t>2013/7/29</a:t>
            </a:fld>
            <a:endParaRPr lang="zh-CN" altLang="en-US"/>
          </a:p>
        </p:txBody>
      </p:sp>
      <p:sp>
        <p:nvSpPr>
          <p:cNvPr id="11" name="Slide Number Placeholder 10"/>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2" name="Footer Placeholder 11"/>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5780401F-86DD-4584-B3C9-231D576B1E4F}" type="datetime1">
              <a:rPr lang="zh-CN" altLang="en-US" smtClean="0"/>
              <a:t>2013/7/29</a:t>
            </a:fld>
            <a:endParaRPr lang="zh-CN" altLang="en-US"/>
          </a:p>
        </p:txBody>
      </p:sp>
      <p:sp>
        <p:nvSpPr>
          <p:cNvPr id="13" name="Slide Number Placeholder 12"/>
          <p:cNvSpPr>
            <a:spLocks noGrp="1"/>
          </p:cNvSpPr>
          <p:nvPr>
            <p:ph type="sldNum" sz="quarter" idx="11"/>
          </p:nvPr>
        </p:nvSpPr>
        <p:spPr>
          <a:xfrm>
            <a:off x="4116388" y="6400800"/>
            <a:ext cx="533400" cy="152400"/>
          </a:xfrm>
        </p:spPr>
        <p:txBody>
          <a:bodyPr/>
          <a:lstStyle/>
          <a:p>
            <a:fld id="{6F8D72ED-DFE5-445F-820F-549C89AAE8A8}" type="slidenum">
              <a:rPr lang="zh-CN" altLang="en-US" smtClean="0"/>
              <a:t>‹#›</a:t>
            </a:fld>
            <a:endParaRPr lang="zh-CN" altLang="en-US"/>
          </a:p>
        </p:txBody>
      </p:sp>
      <p:sp>
        <p:nvSpPr>
          <p:cNvPr id="14" name="Footer Placeholder 13"/>
          <p:cNvSpPr>
            <a:spLocks noGrp="1"/>
          </p:cNvSpPr>
          <p:nvPr>
            <p:ph type="ftr" sz="quarter" idx="12"/>
          </p:nvPr>
        </p:nvSpPr>
        <p:spPr>
          <a:xfrm>
            <a:off x="838200" y="6296248"/>
            <a:ext cx="2820987" cy="152400"/>
          </a:xfrm>
        </p:spPr>
        <p:txBody>
          <a:bodyPr/>
          <a:lstStyle/>
          <a:p>
            <a:endParaRPr lang="zh-CN" altLang="en-US"/>
          </a:p>
        </p:txBody>
      </p:sp>
      <p:sp>
        <p:nvSpPr>
          <p:cNvPr id="15" name="Title 14"/>
          <p:cNvSpPr>
            <a:spLocks noGrp="1"/>
          </p:cNvSpPr>
          <p:nvPr>
            <p:ph type="title"/>
          </p:nvPr>
        </p:nvSpPr>
        <p:spPr>
          <a:xfrm>
            <a:off x="457200" y="1828800"/>
            <a:ext cx="3200400" cy="1752600"/>
          </a:xfrm>
        </p:spPr>
        <p:txBody>
          <a:bodyPr anchor="b"/>
          <a:lstStyle/>
          <a:p>
            <a:r>
              <a:rPr lang="zh-CN" altLang="en-US" smtClean="0"/>
              <a:t>单击此处编辑母版标题样式</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itle 1"/>
          <p:cNvSpPr>
            <a:spLocks noGrp="1"/>
          </p:cNvSpPr>
          <p:nvPr>
            <p:ph type="title"/>
          </p:nvPr>
        </p:nvSpPr>
        <p:spPr>
          <a:xfrm>
            <a:off x="4876800" y="457200"/>
            <a:ext cx="2819400" cy="5714999"/>
          </a:xfrm>
        </p:spPr>
        <p:txBody>
          <a:bodyPr/>
          <a:lstStyle/>
          <a:p>
            <a:r>
              <a:rPr lang="zh-CN" altLang="en-US" smtClean="0"/>
              <a:t>单击此处编辑母版标题样式</a:t>
            </a:r>
            <a:endParaRPr lang="en-US"/>
          </a:p>
        </p:txBody>
      </p:sp>
      <p:sp>
        <p:nvSpPr>
          <p:cNvPr id="9" name="Date Placeholder 8"/>
          <p:cNvSpPr>
            <a:spLocks noGrp="1"/>
          </p:cNvSpPr>
          <p:nvPr>
            <p:ph type="dt" sz="half" idx="10"/>
          </p:nvPr>
        </p:nvSpPr>
        <p:spPr/>
        <p:txBody>
          <a:bodyPr/>
          <a:lstStyle/>
          <a:p>
            <a:fld id="{5684066B-3396-4E82-9EDC-0A150A660AE4}" type="datetime1">
              <a:rPr lang="zh-CN" altLang="en-US" smtClean="0"/>
              <a:t>2013/7/29</a:t>
            </a:fld>
            <a:endParaRPr lang="zh-CN" altLang="en-US"/>
          </a:p>
        </p:txBody>
      </p:sp>
      <p:sp>
        <p:nvSpPr>
          <p:cNvPr id="13" name="Slide Number Placeholder 12"/>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4" name="Footer Placeholder 13"/>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Title 1"/>
          <p:cNvSpPr>
            <a:spLocks noGrp="1"/>
          </p:cNvSpPr>
          <p:nvPr>
            <p:ph type="title"/>
          </p:nvPr>
        </p:nvSpPr>
        <p:spPr>
          <a:xfrm>
            <a:off x="4876800" y="457200"/>
            <a:ext cx="2819400" cy="5714999"/>
          </a:xfrm>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2BA6C347-3CF7-4A89-80D8-FC5DFA76711F}" type="datetime1">
              <a:rPr lang="zh-CN" altLang="en-US" smtClean="0"/>
              <a:t>2013/7/29</a:t>
            </a:fld>
            <a:endParaRPr lang="zh-CN" altLang="en-US"/>
          </a:p>
        </p:txBody>
      </p:sp>
      <p:sp>
        <p:nvSpPr>
          <p:cNvPr id="14" name="Slide Number Placeholder 13"/>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6" name="Footer Placeholder 15"/>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zh-CN" altLang="en-US" smtClean="0"/>
              <a:t>单击此处编辑母版标题样式</a:t>
            </a:r>
            <a:endParaRPr lang="en-US" dirty="0"/>
          </a:p>
        </p:txBody>
      </p:sp>
      <p:sp>
        <p:nvSpPr>
          <p:cNvPr id="9" name="Date Placeholder 8"/>
          <p:cNvSpPr>
            <a:spLocks noGrp="1"/>
          </p:cNvSpPr>
          <p:nvPr>
            <p:ph type="dt" sz="half" idx="10"/>
          </p:nvPr>
        </p:nvSpPr>
        <p:spPr/>
        <p:txBody>
          <a:bodyPr/>
          <a:lstStyle/>
          <a:p>
            <a:fld id="{42EE384C-1C0B-44DF-B967-6ED3173F09D1}" type="datetime1">
              <a:rPr lang="zh-CN" altLang="en-US" smtClean="0"/>
              <a:t>2013/7/29</a:t>
            </a:fld>
            <a:endParaRPr lang="zh-CN" altLang="en-US"/>
          </a:p>
        </p:txBody>
      </p:sp>
      <p:sp>
        <p:nvSpPr>
          <p:cNvPr id="10" name="Slide Number Placeholder 9"/>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1" name="Footer Placeholder 10"/>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37C043F-C7F6-4824-855E-BF93ACAE5F2B}" type="datetime1">
              <a:rPr lang="zh-CN" altLang="en-US" smtClean="0"/>
              <a:t>2013/7/29</a:t>
            </a:fld>
            <a:endParaRPr lang="zh-CN" altLang="en-US"/>
          </a:p>
        </p:txBody>
      </p:sp>
      <p:sp>
        <p:nvSpPr>
          <p:cNvPr id="9" name="Slide Number Placeholder 8"/>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0" name="Footer Placeholder 9"/>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5" name="Date Placeholder 14"/>
          <p:cNvSpPr>
            <a:spLocks noGrp="1"/>
          </p:cNvSpPr>
          <p:nvPr>
            <p:ph type="dt" sz="half" idx="10"/>
          </p:nvPr>
        </p:nvSpPr>
        <p:spPr/>
        <p:txBody>
          <a:bodyPr/>
          <a:lstStyle/>
          <a:p>
            <a:fld id="{D36C8307-865C-4BE5-AD2C-62E38DBE0958}" type="datetime1">
              <a:rPr lang="zh-CN" altLang="en-US" smtClean="0"/>
              <a:t>2013/7/29</a:t>
            </a:fld>
            <a:endParaRPr lang="zh-CN" altLang="en-US"/>
          </a:p>
        </p:txBody>
      </p:sp>
      <p:sp>
        <p:nvSpPr>
          <p:cNvPr id="16" name="Slide Number Placeholder 15"/>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7" name="Footer Placeholder 16"/>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zh-CN" altLang="en-US" smtClean="0"/>
              <a:t>单击此处编辑母版标题样式</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6" name="Date Placeholder 15"/>
          <p:cNvSpPr>
            <a:spLocks noGrp="1"/>
          </p:cNvSpPr>
          <p:nvPr>
            <p:ph type="dt" sz="half" idx="10"/>
          </p:nvPr>
        </p:nvSpPr>
        <p:spPr/>
        <p:txBody>
          <a:bodyPr/>
          <a:lstStyle/>
          <a:p>
            <a:fld id="{BBDB6B98-4D5F-429E-9A71-B87A99EF771D}" type="datetime1">
              <a:rPr lang="zh-CN" altLang="en-US" smtClean="0"/>
              <a:t>2013/7/29</a:t>
            </a:fld>
            <a:endParaRPr lang="zh-CN" altLang="en-US"/>
          </a:p>
        </p:txBody>
      </p:sp>
      <p:sp>
        <p:nvSpPr>
          <p:cNvPr id="17" name="Slide Number Placeholder 16"/>
          <p:cNvSpPr>
            <a:spLocks noGrp="1"/>
          </p:cNvSpPr>
          <p:nvPr>
            <p:ph type="sldNum" sz="quarter" idx="11"/>
          </p:nvPr>
        </p:nvSpPr>
        <p:spPr/>
        <p:txBody>
          <a:bodyPr/>
          <a:lstStyle/>
          <a:p>
            <a:fld id="{6F8D72ED-DFE5-445F-820F-549C89AAE8A8}" type="slidenum">
              <a:rPr lang="zh-CN" altLang="en-US" smtClean="0"/>
              <a:t>‹#›</a:t>
            </a:fld>
            <a:endParaRPr lang="zh-CN" altLang="en-US"/>
          </a:p>
        </p:txBody>
      </p:sp>
      <p:sp>
        <p:nvSpPr>
          <p:cNvPr id="18" name="Footer Placeholder 17"/>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6F8D72ED-DFE5-445F-820F-549C89AAE8A8}" type="slidenum">
              <a:rPr lang="zh-CN" altLang="en-US" smtClean="0"/>
              <a:t>‹#›</a:t>
            </a:fld>
            <a:endParaRPr lang="zh-CN" alt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B953D57A-3ECD-4EA5-8265-D9CFAB8E5B69}" type="datetime1">
              <a:rPr lang="zh-CN" altLang="en-US" smtClean="0"/>
              <a:t>2013/7/29</a:t>
            </a:fld>
            <a:endParaRPr lang="zh-CN" alt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95400" y="3581400"/>
            <a:ext cx="5105400" cy="2133600"/>
          </a:xfrm>
        </p:spPr>
        <p:txBody>
          <a:bodyPr>
            <a:normAutofit/>
          </a:bodyPr>
          <a:lstStyle/>
          <a:p>
            <a:r>
              <a:rPr lang="en-US" altLang="zh-CN" sz="2000" dirty="0" smtClean="0"/>
              <a:t>Bowen Yu</a:t>
            </a:r>
          </a:p>
          <a:p>
            <a:r>
              <a:rPr lang="en-US" altLang="zh-CN" sz="2000" dirty="0" smtClean="0"/>
              <a:t>Programming Practice Midterm, 7/30/2013</a:t>
            </a:r>
            <a:endParaRPr lang="zh-CN" altLang="en-US" sz="2000" dirty="0"/>
          </a:p>
        </p:txBody>
      </p:sp>
      <p:sp>
        <p:nvSpPr>
          <p:cNvPr id="2" name="标题 1"/>
          <p:cNvSpPr>
            <a:spLocks noGrp="1"/>
          </p:cNvSpPr>
          <p:nvPr>
            <p:ph type="title"/>
          </p:nvPr>
        </p:nvSpPr>
        <p:spPr>
          <a:xfrm>
            <a:off x="1143000" y="1447800"/>
            <a:ext cx="5257800" cy="2133600"/>
          </a:xfrm>
        </p:spPr>
        <p:txBody>
          <a:bodyPr>
            <a:normAutofit/>
          </a:bodyPr>
          <a:lstStyle/>
          <a:p>
            <a:r>
              <a:rPr lang="en-US" altLang="zh-CN" sz="3200" dirty="0" smtClean="0"/>
              <a:t>UVA 10261 – Ferry Loading </a:t>
            </a:r>
            <a:endParaRPr lang="zh-CN" altLang="en-US" sz="3200" dirty="0"/>
          </a:p>
        </p:txBody>
      </p:sp>
    </p:spTree>
    <p:extLst>
      <p:ext uri="{BB962C8B-B14F-4D97-AF65-F5344CB8AC3E}">
        <p14:creationId xmlns:p14="http://schemas.microsoft.com/office/powerpoint/2010/main" val="88680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477000" cy="762000"/>
          </a:xfrm>
        </p:spPr>
        <p:txBody>
          <a:bodyPr>
            <a:normAutofit/>
          </a:bodyPr>
          <a:lstStyle/>
          <a:p>
            <a:pPr algn="l"/>
            <a:r>
              <a:rPr lang="en-US" altLang="zh-CN" dirty="0" smtClean="0"/>
              <a:t>Design Step: Improve our DP! </a:t>
            </a:r>
            <a:r>
              <a:rPr lang="en-US" altLang="zh-CN" dirty="0"/>
              <a:t>(cont’d)</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2923877"/>
          </a:xfrm>
          <a:prstGeom prst="rect">
            <a:avLst/>
          </a:prstGeom>
          <a:noFill/>
        </p:spPr>
        <p:txBody>
          <a:bodyPr wrap="square" rtlCol="0">
            <a:spAutoFit/>
          </a:bodyPr>
          <a:lstStyle/>
          <a:p>
            <a:r>
              <a:rPr lang="en-US" altLang="zh-CN" sz="2400" b="1" dirty="0" smtClean="0"/>
              <a:t>Candidate 3: </a:t>
            </a:r>
            <a:r>
              <a:rPr lang="en-US" altLang="zh-CN" sz="2400" dirty="0" smtClean="0"/>
              <a:t>memorize whether we can pack the previous objects (before the </a:t>
            </a:r>
            <a:r>
              <a:rPr lang="en-US" altLang="zh-CN" sz="2400" b="1" dirty="0" smtClean="0"/>
              <a:t>i</a:t>
            </a:r>
            <a:r>
              <a:rPr lang="en-US" altLang="zh-CN" sz="2400" dirty="0" smtClean="0"/>
              <a:t>-</a:t>
            </a:r>
            <a:r>
              <a:rPr lang="en-US" altLang="zh-CN" sz="2400" dirty="0" err="1" smtClean="0"/>
              <a:t>th</a:t>
            </a:r>
            <a:r>
              <a:rPr lang="en-US" altLang="zh-CN" sz="2400" dirty="0" smtClean="0"/>
              <a:t> object we’re currently considering) so that the volume used are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But the state is (</a:t>
            </a:r>
            <a:r>
              <a:rPr lang="en-US" altLang="zh-CN" sz="2400" b="1" dirty="0" smtClean="0"/>
              <a:t>i</a:t>
            </a:r>
            <a:r>
              <a:rPr lang="en-US" altLang="zh-CN" sz="2400" dirty="0"/>
              <a:t>,</a:t>
            </a:r>
            <a:r>
              <a:rPr lang="en-US" altLang="zh-CN" sz="2400" b="1" dirty="0" smtClean="0"/>
              <a:t> V</a:t>
            </a:r>
            <a:r>
              <a:rPr lang="en-US" altLang="zh-CN" sz="2400" b="1" baseline="-25000" dirty="0" smtClean="0"/>
              <a:t>1</a:t>
            </a:r>
            <a:r>
              <a:rPr lang="en-US" altLang="zh-CN" sz="2400" dirty="0" smtClean="0"/>
              <a:t>)</a:t>
            </a:r>
            <a:r>
              <a:rPr lang="en-US" altLang="zh-CN" sz="2400" b="1" dirty="0" smtClean="0"/>
              <a:t> </a:t>
            </a:r>
            <a:r>
              <a:rPr lang="en-US" altLang="zh-CN" sz="2400" dirty="0" smtClean="0"/>
              <a:t>instead of (</a:t>
            </a:r>
            <a:r>
              <a:rPr lang="en-US" altLang="zh-CN" sz="2400" b="1" dirty="0" smtClean="0"/>
              <a:t>i</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as we can recover </a:t>
            </a:r>
            <a:r>
              <a:rPr lang="en-US" altLang="zh-CN" sz="2400" b="1" dirty="0" smtClean="0"/>
              <a:t>V</a:t>
            </a:r>
            <a:r>
              <a:rPr lang="en-US" altLang="zh-CN" sz="2400" b="1" baseline="-25000" dirty="0" smtClean="0"/>
              <a:t>2</a:t>
            </a:r>
            <a:r>
              <a:rPr lang="en-US" altLang="zh-CN" sz="2400" dirty="0" smtClean="0"/>
              <a:t> from </a:t>
            </a:r>
            <a:r>
              <a:rPr lang="en-US" altLang="zh-CN" sz="2400" b="1" dirty="0" smtClean="0"/>
              <a:t>V</a:t>
            </a:r>
            <a:r>
              <a:rPr lang="en-US" altLang="zh-CN" sz="2400" b="1" baseline="-25000" dirty="0" smtClean="0"/>
              <a:t>1</a:t>
            </a:r>
            <a:r>
              <a:rPr lang="en-US" altLang="zh-CN" sz="2400" dirty="0" smtClean="0"/>
              <a:t>.</a:t>
            </a:r>
          </a:p>
          <a:p>
            <a:endParaRPr lang="en-US" altLang="zh-CN" sz="2400" baseline="-25000" dirty="0" smtClean="0"/>
          </a:p>
          <a:p>
            <a:r>
              <a:rPr lang="en-US" altLang="zh-CN" sz="2400" dirty="0" smtClean="0"/>
              <a:t>This gives us [200][10000] states.</a:t>
            </a:r>
          </a:p>
          <a:p>
            <a:endParaRPr lang="en-US" altLang="zh-CN" sz="2400" dirty="0" smtClean="0"/>
          </a:p>
          <a:p>
            <a:r>
              <a:rPr lang="en-US" altLang="zh-CN" sz="2400" dirty="0" smtClean="0"/>
              <a:t>This candidate </a:t>
            </a:r>
            <a:r>
              <a:rPr lang="en-US" altLang="zh-CN" sz="2400" b="1" dirty="0" smtClean="0"/>
              <a:t>WORKS </a:t>
            </a:r>
            <a:r>
              <a:rPr lang="en-US" altLang="zh-CN" sz="2400" dirty="0" smtClean="0"/>
              <a:t>within the </a:t>
            </a:r>
            <a:r>
              <a:rPr lang="en-US" altLang="zh-CN" sz="2400" b="1" dirty="0" smtClean="0"/>
              <a:t>Memory Limit</a:t>
            </a:r>
            <a:r>
              <a:rPr lang="en-US" altLang="zh-CN" sz="2400" dirty="0" smtClean="0"/>
              <a:t>!</a:t>
            </a:r>
            <a:r>
              <a:rPr lang="en-US" altLang="zh-CN" sz="2400" b="1" dirty="0" smtClean="0"/>
              <a:t> </a:t>
            </a:r>
            <a:r>
              <a:rPr lang="en-US" altLang="zh-CN" sz="2400" dirty="0" smtClean="0"/>
              <a:t>:)</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10</a:t>
            </a:fld>
            <a:endParaRPr lang="zh-CN" altLang="en-US"/>
          </a:p>
        </p:txBody>
      </p:sp>
    </p:spTree>
    <p:extLst>
      <p:ext uri="{BB962C8B-B14F-4D97-AF65-F5344CB8AC3E}">
        <p14:creationId xmlns:p14="http://schemas.microsoft.com/office/powerpoint/2010/main" val="136081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934200" cy="762000"/>
          </a:xfrm>
        </p:spPr>
        <p:txBody>
          <a:bodyPr>
            <a:normAutofit fontScale="90000"/>
          </a:bodyPr>
          <a:lstStyle/>
          <a:p>
            <a:pPr algn="l"/>
            <a:r>
              <a:rPr lang="en-US" altLang="zh-CN" dirty="0" smtClean="0"/>
              <a:t>Design Step: Check the relations between DP states</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4401205"/>
          </a:xfrm>
          <a:prstGeom prst="rect">
            <a:avLst/>
          </a:prstGeom>
          <a:noFill/>
        </p:spPr>
        <p:txBody>
          <a:bodyPr wrap="square" rtlCol="0">
            <a:spAutoFit/>
          </a:bodyPr>
          <a:lstStyle/>
          <a:p>
            <a:r>
              <a:rPr lang="en-US" altLang="zh-CN" sz="2400" dirty="0" smtClean="0"/>
              <a:t>Suppose a previously achievable state is (</a:t>
            </a:r>
            <a:r>
              <a:rPr lang="en-US" altLang="zh-CN" sz="2400" b="1" dirty="0" smtClean="0"/>
              <a:t>i</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(I write three parameters for clear explanation, though we do not store 3-parameter states physically)</a:t>
            </a:r>
          </a:p>
          <a:p>
            <a:endParaRPr lang="en-US" altLang="zh-CN" sz="2400" baseline="-25000" dirty="0" smtClean="0"/>
          </a:p>
          <a:p>
            <a:r>
              <a:rPr lang="en-US" altLang="zh-CN" sz="2400" dirty="0" smtClean="0"/>
              <a:t>We are considering the </a:t>
            </a:r>
            <a:r>
              <a:rPr lang="en-US" altLang="zh-CN" sz="2400" b="1" dirty="0" smtClean="0"/>
              <a:t>i</a:t>
            </a:r>
            <a:r>
              <a:rPr lang="en-US" altLang="zh-CN" sz="2400" dirty="0" smtClean="0"/>
              <a:t>-</a:t>
            </a:r>
            <a:r>
              <a:rPr lang="en-US" altLang="zh-CN" sz="2400" dirty="0" err="1" smtClean="0"/>
              <a:t>th</a:t>
            </a:r>
            <a:r>
              <a:rPr lang="en-US" altLang="zh-CN" sz="2400" dirty="0" smtClean="0"/>
              <a:t> object of size </a:t>
            </a:r>
            <a:r>
              <a:rPr lang="en-US" altLang="zh-CN" sz="2400" b="1" dirty="0" smtClean="0"/>
              <a:t>V</a:t>
            </a:r>
            <a:r>
              <a:rPr lang="en-US" altLang="zh-CN" sz="2400" b="1" baseline="-25000" dirty="0" smtClean="0"/>
              <a:t>i</a:t>
            </a:r>
            <a:r>
              <a:rPr lang="en-US" altLang="zh-CN" sz="2400" i="1" dirty="0" smtClean="0"/>
              <a:t>.</a:t>
            </a:r>
            <a:endParaRPr lang="en-US" altLang="zh-CN" sz="2400" baseline="-25000" dirty="0" smtClean="0"/>
          </a:p>
          <a:p>
            <a:endParaRPr lang="en-US" altLang="zh-CN" sz="2400" dirty="0"/>
          </a:p>
          <a:p>
            <a:r>
              <a:rPr lang="en-US" altLang="zh-CN" sz="2400" dirty="0" smtClean="0"/>
              <a:t>We have two choices with respect to this previously achievable state (</a:t>
            </a:r>
            <a:r>
              <a:rPr lang="en-US" altLang="zh-CN" sz="2400" b="1" dirty="0" smtClean="0"/>
              <a:t>i</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a:t>
            </a:r>
          </a:p>
          <a:p>
            <a:pPr marL="457200" indent="-457200">
              <a:buAutoNum type="arabicParenR"/>
            </a:pPr>
            <a:r>
              <a:rPr lang="en-US" altLang="zh-CN" sz="2400" dirty="0" smtClean="0"/>
              <a:t>Put it into the first container (when </a:t>
            </a:r>
            <a:r>
              <a:rPr lang="en-US" altLang="zh-CN" sz="2400" b="1" dirty="0" smtClean="0"/>
              <a:t>V</a:t>
            </a:r>
            <a:r>
              <a:rPr lang="en-US" altLang="zh-CN" sz="2400" b="1" baseline="-25000" dirty="0" smtClean="0"/>
              <a:t>1</a:t>
            </a:r>
            <a:r>
              <a:rPr lang="en-US" altLang="zh-CN" sz="2400" dirty="0" smtClean="0"/>
              <a:t>+</a:t>
            </a:r>
            <a:r>
              <a:rPr lang="en-US" altLang="zh-CN" sz="2400" b="1" dirty="0" smtClean="0"/>
              <a:t>V</a:t>
            </a:r>
            <a:r>
              <a:rPr lang="en-US" altLang="zh-CN" sz="2400" b="1" baseline="-25000" dirty="0" smtClean="0"/>
              <a:t>i </a:t>
            </a:r>
            <a:r>
              <a:rPr lang="en-US" altLang="zh-CN" sz="2400" dirty="0" smtClean="0"/>
              <a:t>&lt;=</a:t>
            </a:r>
            <a:r>
              <a:rPr lang="en-US" altLang="zh-CN" sz="2400" b="1" dirty="0" smtClean="0"/>
              <a:t> L</a:t>
            </a:r>
            <a:r>
              <a:rPr lang="en-US" altLang="zh-CN" sz="2400" dirty="0" smtClean="0"/>
              <a:t>)</a:t>
            </a:r>
          </a:p>
          <a:p>
            <a:r>
              <a:rPr lang="en-US" altLang="zh-CN" sz="2400" dirty="0" smtClean="0"/>
              <a:t>	(</a:t>
            </a:r>
            <a:r>
              <a:rPr lang="en-US" altLang="zh-CN" sz="2400" b="1" dirty="0" smtClean="0"/>
              <a:t>i</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-&gt; (</a:t>
            </a:r>
            <a:r>
              <a:rPr lang="en-US" altLang="zh-CN" sz="2400" b="1" dirty="0" smtClean="0"/>
              <a:t>i+1</a:t>
            </a:r>
            <a:r>
              <a:rPr lang="en-US" altLang="zh-CN" sz="2400" dirty="0" smtClean="0"/>
              <a:t>, </a:t>
            </a:r>
            <a:r>
              <a:rPr lang="en-US" altLang="zh-CN" sz="2400" b="1" dirty="0" smtClean="0"/>
              <a:t>V</a:t>
            </a:r>
            <a:r>
              <a:rPr lang="en-US" altLang="zh-CN" sz="2400" b="1" baseline="-25000" dirty="0" smtClean="0"/>
              <a:t>1</a:t>
            </a:r>
            <a:r>
              <a:rPr lang="en-US" altLang="zh-CN" sz="2400" dirty="0"/>
              <a:t>+</a:t>
            </a:r>
            <a:r>
              <a:rPr lang="en-US" altLang="zh-CN" sz="2400" b="1" dirty="0" smtClean="0"/>
              <a:t>V</a:t>
            </a:r>
            <a:r>
              <a:rPr lang="en-US" altLang="zh-CN" sz="2400" b="1" baseline="-25000" dirty="0" smtClean="0"/>
              <a:t>i</a:t>
            </a:r>
            <a:r>
              <a:rPr lang="en-US" altLang="zh-CN" sz="2400" dirty="0" smtClean="0"/>
              <a:t>, </a:t>
            </a:r>
            <a:r>
              <a:rPr lang="en-US" altLang="zh-CN" sz="2400" b="1" dirty="0" smtClean="0"/>
              <a:t>V</a:t>
            </a:r>
            <a:r>
              <a:rPr lang="en-US" altLang="zh-CN" sz="2400" b="1" baseline="-25000" dirty="0" smtClean="0"/>
              <a:t>2</a:t>
            </a:r>
            <a:r>
              <a:rPr lang="en-US" altLang="zh-CN" sz="2400" dirty="0" smtClean="0"/>
              <a:t>)</a:t>
            </a:r>
          </a:p>
          <a:p>
            <a:r>
              <a:rPr lang="en-US" altLang="zh-CN" sz="2400" dirty="0" smtClean="0"/>
              <a:t>2)   Put it into the second container (when </a:t>
            </a:r>
            <a:r>
              <a:rPr lang="en-US" altLang="zh-CN" sz="2400" b="1" dirty="0" smtClean="0"/>
              <a:t>V</a:t>
            </a:r>
            <a:r>
              <a:rPr lang="en-US" altLang="zh-CN" sz="2400" b="1" baseline="-25000" dirty="0" smtClean="0"/>
              <a:t>2</a:t>
            </a:r>
            <a:r>
              <a:rPr lang="en-US" altLang="zh-CN" sz="2400" dirty="0" smtClean="0"/>
              <a:t>+</a:t>
            </a:r>
            <a:r>
              <a:rPr lang="en-US" altLang="zh-CN" sz="2400" b="1" dirty="0" smtClean="0"/>
              <a:t>V</a:t>
            </a:r>
            <a:r>
              <a:rPr lang="en-US" altLang="zh-CN" sz="2400" b="1" baseline="-25000" dirty="0" smtClean="0"/>
              <a:t>i </a:t>
            </a:r>
            <a:r>
              <a:rPr lang="en-US" altLang="zh-CN" sz="2400" dirty="0" smtClean="0"/>
              <a:t>&lt;=</a:t>
            </a:r>
            <a:r>
              <a:rPr lang="en-US" altLang="zh-CN" sz="2400" b="1" dirty="0" smtClean="0"/>
              <a:t> L</a:t>
            </a:r>
            <a:r>
              <a:rPr lang="en-US" altLang="zh-CN" sz="2400" dirty="0" smtClean="0"/>
              <a:t>)</a:t>
            </a:r>
            <a:br>
              <a:rPr lang="en-US" altLang="zh-CN" sz="2400" dirty="0" smtClean="0"/>
            </a:br>
            <a:r>
              <a:rPr lang="en-US" altLang="zh-CN" sz="2400" dirty="0" smtClean="0"/>
              <a:t>	(</a:t>
            </a:r>
            <a:r>
              <a:rPr lang="en-US" altLang="zh-CN" sz="2400" b="1" dirty="0" smtClean="0"/>
              <a:t>i</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-&gt; (</a:t>
            </a:r>
            <a:r>
              <a:rPr lang="en-US" altLang="zh-CN" sz="2400" b="1" dirty="0" smtClean="0"/>
              <a:t>i+1</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a:t>
            </a:r>
            <a:r>
              <a:rPr lang="en-US" altLang="zh-CN" sz="2400" b="1" dirty="0" smtClean="0"/>
              <a:t>V</a:t>
            </a:r>
            <a:r>
              <a:rPr lang="en-US" altLang="zh-CN" sz="2400" b="1" baseline="-25000" dirty="0" smtClean="0"/>
              <a:t>i</a:t>
            </a:r>
            <a:r>
              <a:rPr lang="en-US" altLang="zh-CN" sz="2400" dirty="0" smtClean="0"/>
              <a:t>)</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11</a:t>
            </a:fld>
            <a:endParaRPr lang="zh-CN" altLang="en-US"/>
          </a:p>
        </p:txBody>
      </p:sp>
    </p:spTree>
    <p:extLst>
      <p:ext uri="{BB962C8B-B14F-4D97-AF65-F5344CB8AC3E}">
        <p14:creationId xmlns:p14="http://schemas.microsoft.com/office/powerpoint/2010/main" val="215508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477000" cy="762000"/>
          </a:xfrm>
        </p:spPr>
        <p:txBody>
          <a:bodyPr>
            <a:normAutofit/>
          </a:bodyPr>
          <a:lstStyle/>
          <a:p>
            <a:pPr algn="l"/>
            <a:r>
              <a:rPr lang="en-US" altLang="zh-CN" dirty="0" smtClean="0"/>
              <a:t>Design Step: Check the time complexity</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4524315"/>
          </a:xfrm>
          <a:prstGeom prst="rect">
            <a:avLst/>
          </a:prstGeom>
          <a:noFill/>
        </p:spPr>
        <p:txBody>
          <a:bodyPr wrap="square" rtlCol="0">
            <a:spAutoFit/>
          </a:bodyPr>
          <a:lstStyle/>
          <a:p>
            <a:r>
              <a:rPr lang="en-US" altLang="zh-CN" sz="2400" dirty="0" smtClean="0"/>
              <a:t>First, for each object we have to enumerate the previously achievable states, which is O(</a:t>
            </a:r>
            <a:r>
              <a:rPr lang="en-US" altLang="zh-CN" sz="2400" b="1" dirty="0" smtClean="0"/>
              <a:t>L</a:t>
            </a:r>
            <a:r>
              <a:rPr lang="en-US" altLang="zh-CN" sz="2400" dirty="0" smtClean="0"/>
              <a:t>).</a:t>
            </a:r>
          </a:p>
          <a:p>
            <a:endParaRPr lang="en-US" altLang="zh-CN" sz="2400" dirty="0"/>
          </a:p>
          <a:p>
            <a:r>
              <a:rPr lang="en-US" altLang="zh-CN" sz="2400" dirty="0" smtClean="0"/>
              <a:t>For each object, we need to consider two decisions, which is constant time.</a:t>
            </a:r>
          </a:p>
          <a:p>
            <a:endParaRPr lang="en-US" altLang="zh-CN" sz="2400" dirty="0"/>
          </a:p>
          <a:p>
            <a:r>
              <a:rPr lang="en-US" altLang="zh-CN" sz="2400" dirty="0" smtClean="0"/>
              <a:t>We have to do the above for each of the objects. We multiply the time by the number of objects. Therefore, we have finally an O(</a:t>
            </a:r>
            <a:r>
              <a:rPr lang="en-US" altLang="zh-CN" sz="2400" b="1" dirty="0" smtClean="0"/>
              <a:t>NL</a:t>
            </a:r>
            <a:r>
              <a:rPr lang="en-US" altLang="zh-CN" sz="2400" dirty="0" smtClean="0"/>
              <a:t>) time DP solution, where </a:t>
            </a:r>
            <a:r>
              <a:rPr lang="en-US" altLang="zh-CN" sz="2400" b="1" dirty="0" smtClean="0"/>
              <a:t>N</a:t>
            </a:r>
            <a:r>
              <a:rPr lang="en-US" altLang="zh-CN" sz="2400" dirty="0" smtClean="0"/>
              <a:t>&lt;=200, </a:t>
            </a:r>
            <a:r>
              <a:rPr lang="en-US" altLang="zh-CN" sz="2400" b="1" dirty="0" smtClean="0"/>
              <a:t>L</a:t>
            </a:r>
            <a:r>
              <a:rPr lang="en-US" altLang="zh-CN" sz="2400" dirty="0" smtClean="0"/>
              <a:t>&lt;=10000.</a:t>
            </a:r>
            <a:endParaRPr lang="en-US" altLang="zh-CN" sz="2400" dirty="0"/>
          </a:p>
          <a:p>
            <a:endParaRPr lang="en-US" altLang="zh-CN" sz="2400" dirty="0" smtClean="0"/>
          </a:p>
          <a:p>
            <a:r>
              <a:rPr lang="en-US" altLang="zh-CN" sz="2400" dirty="0" smtClean="0"/>
              <a:t>Now we know, this solution really </a:t>
            </a:r>
            <a:r>
              <a:rPr lang="en-US" altLang="zh-CN" sz="2400" b="1" dirty="0" smtClean="0"/>
              <a:t>WORKS</a:t>
            </a:r>
            <a:r>
              <a:rPr lang="en-US" altLang="zh-CN" sz="2400" dirty="0" smtClean="0"/>
              <a:t>, as both time and space requirements are satisfied.</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12</a:t>
            </a:fld>
            <a:endParaRPr lang="zh-CN" altLang="en-US"/>
          </a:p>
        </p:txBody>
      </p:sp>
    </p:spTree>
    <p:extLst>
      <p:ext uri="{BB962C8B-B14F-4D97-AF65-F5344CB8AC3E}">
        <p14:creationId xmlns:p14="http://schemas.microsoft.com/office/powerpoint/2010/main" val="315940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Design Step: Be careful of the problem requirement</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4832092"/>
          </a:xfrm>
          <a:prstGeom prst="rect">
            <a:avLst/>
          </a:prstGeom>
          <a:noFill/>
        </p:spPr>
        <p:txBody>
          <a:bodyPr wrap="square" rtlCol="0">
            <a:spAutoFit/>
          </a:bodyPr>
          <a:lstStyle/>
          <a:p>
            <a:r>
              <a:rPr lang="en-US" altLang="zh-CN" sz="2400" dirty="0" smtClean="0"/>
              <a:t>Don’t forget that the problem asks us to print the actual solution in addition to the maximum number of objects we can pack.</a:t>
            </a:r>
          </a:p>
          <a:p>
            <a:endParaRPr lang="en-US" altLang="zh-CN" sz="2400" dirty="0"/>
          </a:p>
          <a:p>
            <a:r>
              <a:rPr lang="en-US" altLang="zh-CN" sz="2400" dirty="0" smtClean="0"/>
              <a:t>This is a DP solution memo requirement.</a:t>
            </a:r>
            <a:endParaRPr lang="en-US" altLang="zh-CN" sz="2400" dirty="0"/>
          </a:p>
          <a:p>
            <a:endParaRPr lang="en-US" altLang="zh-CN" sz="2400" dirty="0" smtClean="0"/>
          </a:p>
          <a:p>
            <a:r>
              <a:rPr lang="en-US" altLang="zh-CN" sz="2400" dirty="0" smtClean="0"/>
              <a:t>We can do it </a:t>
            </a:r>
            <a:r>
              <a:rPr lang="en-US" altLang="zh-CN" sz="2400" b="1" dirty="0" smtClean="0"/>
              <a:t>without</a:t>
            </a:r>
            <a:r>
              <a:rPr lang="en-US" altLang="zh-CN" sz="2400" dirty="0" smtClean="0"/>
              <a:t> increasing our space requirement. </a:t>
            </a:r>
            <a:endParaRPr lang="en-US" altLang="zh-CN" sz="2400" dirty="0"/>
          </a:p>
          <a:p>
            <a:pPr marL="342900" indent="-342900">
              <a:buFont typeface="Arial" pitchFamily="34" charset="0"/>
              <a:buChar char="•"/>
            </a:pPr>
            <a:r>
              <a:rPr lang="en-US" altLang="zh-CN" sz="2000" dirty="0" smtClean="0"/>
              <a:t>When we reach a new state from a previous one, we can store a backward pointer of the new state to the previous state.</a:t>
            </a:r>
          </a:p>
          <a:p>
            <a:pPr marL="342900" indent="-342900">
              <a:buFont typeface="Arial" pitchFamily="34" charset="0"/>
              <a:buChar char="•"/>
            </a:pPr>
            <a:r>
              <a:rPr lang="en-US" altLang="zh-CN" sz="2000" dirty="0" smtClean="0"/>
              <a:t>In this way later we can trace back from the final state all the way to the initial state and figure out every decision, via the backward pointers. </a:t>
            </a:r>
          </a:p>
          <a:p>
            <a:pPr marL="342900" indent="-342900">
              <a:buFont typeface="Arial" pitchFamily="34" charset="0"/>
              <a:buChar char="•"/>
            </a:pPr>
            <a:r>
              <a:rPr lang="en-US" altLang="zh-CN" sz="2000" dirty="0" smtClean="0"/>
              <a:t>Each state of DP has exactly one backward pointer, so the backward pointers together take the same space as the </a:t>
            </a:r>
            <a:r>
              <a:rPr lang="en-US" altLang="zh-CN" sz="2000" dirty="0" err="1" smtClean="0"/>
              <a:t>dp</a:t>
            </a:r>
            <a:r>
              <a:rPr lang="en-US" altLang="zh-CN" sz="2000" dirty="0" smtClean="0"/>
              <a:t> states.</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13</a:t>
            </a:fld>
            <a:endParaRPr lang="zh-CN" altLang="en-US"/>
          </a:p>
        </p:txBody>
      </p:sp>
    </p:spTree>
    <p:extLst>
      <p:ext uri="{BB962C8B-B14F-4D97-AF65-F5344CB8AC3E}">
        <p14:creationId xmlns:p14="http://schemas.microsoft.com/office/powerpoint/2010/main" val="185803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Case Demo</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2" name="灯片编号占位符 1"/>
          <p:cNvSpPr>
            <a:spLocks noGrp="1"/>
          </p:cNvSpPr>
          <p:nvPr>
            <p:ph type="sldNum" sz="quarter" idx="11"/>
          </p:nvPr>
        </p:nvSpPr>
        <p:spPr/>
        <p:txBody>
          <a:bodyPr/>
          <a:lstStyle/>
          <a:p>
            <a:fld id="{6F8D72ED-DFE5-445F-820F-549C89AAE8A8}" type="slidenum">
              <a:rPr lang="zh-CN" altLang="en-US" smtClean="0"/>
              <a:t>14</a:t>
            </a:fld>
            <a:endParaRPr lang="zh-CN" altLang="en-US"/>
          </a:p>
        </p:txBody>
      </p:sp>
      <p:sp>
        <p:nvSpPr>
          <p:cNvPr id="6" name="TextBox 5"/>
          <p:cNvSpPr txBox="1"/>
          <p:nvPr/>
        </p:nvSpPr>
        <p:spPr>
          <a:xfrm>
            <a:off x="457200" y="1143000"/>
            <a:ext cx="7239000" cy="461665"/>
          </a:xfrm>
          <a:prstGeom prst="rect">
            <a:avLst/>
          </a:prstGeom>
          <a:noFill/>
        </p:spPr>
        <p:txBody>
          <a:bodyPr wrap="square" rtlCol="0">
            <a:spAutoFit/>
          </a:bodyPr>
          <a:lstStyle/>
          <a:p>
            <a:r>
              <a:rPr lang="en-US" altLang="zh-CN" sz="2400" b="1" dirty="0" smtClean="0"/>
              <a:t>L</a:t>
            </a:r>
            <a:r>
              <a:rPr lang="en-US" altLang="zh-CN" sz="2400" dirty="0" smtClean="0"/>
              <a:t> = 5000, {2500, 3000, 1000, 1000, 1500, 700, 800}</a:t>
            </a:r>
            <a:endParaRPr lang="en-US" altLang="zh-CN" sz="2400" b="1" dirty="0" smtClean="0"/>
          </a:p>
        </p:txBody>
      </p:sp>
      <p:sp>
        <p:nvSpPr>
          <p:cNvPr id="4" name="矩形 3"/>
          <p:cNvSpPr/>
          <p:nvPr/>
        </p:nvSpPr>
        <p:spPr>
          <a:xfrm>
            <a:off x="360485" y="5638800"/>
            <a:ext cx="6858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0</a:t>
            </a:r>
            <a:endParaRPr lang="zh-CN" altLang="en-US" dirty="0"/>
          </a:p>
        </p:txBody>
      </p:sp>
      <p:sp>
        <p:nvSpPr>
          <p:cNvPr id="7" name="矩形 6"/>
          <p:cNvSpPr/>
          <p:nvPr/>
        </p:nvSpPr>
        <p:spPr>
          <a:xfrm>
            <a:off x="1579685" y="5630008"/>
            <a:ext cx="990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0 (2500)</a:t>
            </a:r>
            <a:endParaRPr lang="zh-CN" altLang="en-US" dirty="0"/>
          </a:p>
        </p:txBody>
      </p:sp>
      <p:sp>
        <p:nvSpPr>
          <p:cNvPr id="8" name="矩形 7"/>
          <p:cNvSpPr/>
          <p:nvPr/>
        </p:nvSpPr>
        <p:spPr>
          <a:xfrm>
            <a:off x="1579685" y="5002823"/>
            <a:ext cx="990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(0)</a:t>
            </a:r>
            <a:endParaRPr lang="zh-CN" altLang="en-US" dirty="0"/>
          </a:p>
        </p:txBody>
      </p:sp>
      <p:sp>
        <p:nvSpPr>
          <p:cNvPr id="9" name="矩形 8"/>
          <p:cNvSpPr/>
          <p:nvPr/>
        </p:nvSpPr>
        <p:spPr>
          <a:xfrm>
            <a:off x="3027485" y="438326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(2500)</a:t>
            </a:r>
            <a:endParaRPr lang="zh-CN" altLang="en-US" dirty="0"/>
          </a:p>
        </p:txBody>
      </p:sp>
      <p:sp>
        <p:nvSpPr>
          <p:cNvPr id="10" name="矩形 9"/>
          <p:cNvSpPr/>
          <p:nvPr/>
        </p:nvSpPr>
        <p:spPr>
          <a:xfrm>
            <a:off x="3027485" y="5002823"/>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(3000)</a:t>
            </a:r>
            <a:endParaRPr lang="zh-CN" altLang="en-US" dirty="0"/>
          </a:p>
        </p:txBody>
      </p:sp>
      <p:sp>
        <p:nvSpPr>
          <p:cNvPr id="11" name="矩形 10"/>
          <p:cNvSpPr/>
          <p:nvPr/>
        </p:nvSpPr>
        <p:spPr>
          <a:xfrm>
            <a:off x="4856285" y="31242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(2500)</a:t>
            </a:r>
            <a:endParaRPr lang="zh-CN" altLang="en-US" dirty="0"/>
          </a:p>
        </p:txBody>
      </p:sp>
      <p:sp>
        <p:nvSpPr>
          <p:cNvPr id="12" name="矩形 11"/>
          <p:cNvSpPr/>
          <p:nvPr/>
        </p:nvSpPr>
        <p:spPr>
          <a:xfrm>
            <a:off x="4856285" y="437661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(3500)</a:t>
            </a:r>
            <a:endParaRPr lang="zh-CN" altLang="en-US" dirty="0"/>
          </a:p>
        </p:txBody>
      </p:sp>
      <p:sp>
        <p:nvSpPr>
          <p:cNvPr id="13" name="矩形 12"/>
          <p:cNvSpPr/>
          <p:nvPr/>
        </p:nvSpPr>
        <p:spPr>
          <a:xfrm>
            <a:off x="4856285" y="3750408"/>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3500 (3000)</a:t>
            </a:r>
            <a:endParaRPr lang="zh-CN" altLang="en-US" dirty="0"/>
          </a:p>
        </p:txBody>
      </p:sp>
      <p:sp>
        <p:nvSpPr>
          <p:cNvPr id="14" name="矩形 13"/>
          <p:cNvSpPr/>
          <p:nvPr/>
        </p:nvSpPr>
        <p:spPr>
          <a:xfrm>
            <a:off x="4856285" y="5002823"/>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(4000)</a:t>
            </a:r>
            <a:endParaRPr lang="zh-CN" altLang="en-US" dirty="0"/>
          </a:p>
        </p:txBody>
      </p:sp>
      <p:sp>
        <p:nvSpPr>
          <p:cNvPr id="15" name="矩形 14"/>
          <p:cNvSpPr/>
          <p:nvPr/>
        </p:nvSpPr>
        <p:spPr>
          <a:xfrm>
            <a:off x="6837485" y="314413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(3500)</a:t>
            </a:r>
            <a:endParaRPr lang="zh-CN" altLang="en-US" dirty="0"/>
          </a:p>
        </p:txBody>
      </p:sp>
      <p:sp>
        <p:nvSpPr>
          <p:cNvPr id="16" name="矩形 15"/>
          <p:cNvSpPr/>
          <p:nvPr/>
        </p:nvSpPr>
        <p:spPr>
          <a:xfrm>
            <a:off x="6837485" y="438326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(4500)</a:t>
            </a:r>
            <a:endParaRPr lang="zh-CN" altLang="en-US" dirty="0"/>
          </a:p>
        </p:txBody>
      </p:sp>
      <p:sp>
        <p:nvSpPr>
          <p:cNvPr id="17" name="矩形 16"/>
          <p:cNvSpPr/>
          <p:nvPr/>
        </p:nvSpPr>
        <p:spPr>
          <a:xfrm>
            <a:off x="6837485" y="3763695"/>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3500 (4000)</a:t>
            </a:r>
            <a:endParaRPr lang="zh-CN" altLang="en-US" dirty="0"/>
          </a:p>
        </p:txBody>
      </p:sp>
      <p:sp>
        <p:nvSpPr>
          <p:cNvPr id="18" name="矩形 17"/>
          <p:cNvSpPr/>
          <p:nvPr/>
        </p:nvSpPr>
        <p:spPr>
          <a:xfrm>
            <a:off x="6837485" y="5002823"/>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(5000)</a:t>
            </a:r>
            <a:endParaRPr lang="zh-CN" altLang="en-US" dirty="0"/>
          </a:p>
        </p:txBody>
      </p:sp>
      <p:sp>
        <p:nvSpPr>
          <p:cNvPr id="19" name="矩形 18"/>
          <p:cNvSpPr/>
          <p:nvPr/>
        </p:nvSpPr>
        <p:spPr>
          <a:xfrm>
            <a:off x="6858000" y="2524565"/>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4500 (3000)</a:t>
            </a:r>
            <a:endParaRPr lang="zh-CN" altLang="en-US" dirty="0"/>
          </a:p>
        </p:txBody>
      </p:sp>
      <p:sp>
        <p:nvSpPr>
          <p:cNvPr id="20" name="矩形 19"/>
          <p:cNvSpPr/>
          <p:nvPr/>
        </p:nvSpPr>
        <p:spPr>
          <a:xfrm>
            <a:off x="6858000" y="19050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(2500)</a:t>
            </a:r>
            <a:endParaRPr lang="zh-CN" altLang="en-US" dirty="0"/>
          </a:p>
        </p:txBody>
      </p:sp>
      <p:cxnSp>
        <p:nvCxnSpPr>
          <p:cNvPr id="26" name="直接箭头连接符 25"/>
          <p:cNvCxnSpPr>
            <a:stCxn id="4" idx="3"/>
            <a:endCxn id="7" idx="1"/>
          </p:cNvCxnSpPr>
          <p:nvPr/>
        </p:nvCxnSpPr>
        <p:spPr>
          <a:xfrm flipV="1">
            <a:off x="1046285" y="5820508"/>
            <a:ext cx="533400"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9" name="直接箭头连接符 28"/>
          <p:cNvCxnSpPr>
            <a:stCxn id="4" idx="3"/>
            <a:endCxn id="8" idx="1"/>
          </p:cNvCxnSpPr>
          <p:nvPr/>
        </p:nvCxnSpPr>
        <p:spPr>
          <a:xfrm flipV="1">
            <a:off x="1046285" y="5193323"/>
            <a:ext cx="533400" cy="6359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2" name="直接箭头连接符 31"/>
          <p:cNvCxnSpPr>
            <a:stCxn id="7" idx="3"/>
            <a:endCxn id="10" idx="1"/>
          </p:cNvCxnSpPr>
          <p:nvPr/>
        </p:nvCxnSpPr>
        <p:spPr>
          <a:xfrm flipV="1">
            <a:off x="2570285" y="5193323"/>
            <a:ext cx="457200" cy="6271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直接箭头连接符 35"/>
          <p:cNvCxnSpPr>
            <a:stCxn id="8" idx="3"/>
            <a:endCxn id="9" idx="1"/>
          </p:cNvCxnSpPr>
          <p:nvPr/>
        </p:nvCxnSpPr>
        <p:spPr>
          <a:xfrm flipV="1">
            <a:off x="2570285" y="4573760"/>
            <a:ext cx="457200" cy="61956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9" name="直接箭头连接符 38"/>
          <p:cNvCxnSpPr>
            <a:stCxn id="9" idx="3"/>
            <a:endCxn id="11" idx="1"/>
          </p:cNvCxnSpPr>
          <p:nvPr/>
        </p:nvCxnSpPr>
        <p:spPr>
          <a:xfrm flipV="1">
            <a:off x="4399085" y="3314700"/>
            <a:ext cx="457200" cy="12590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接箭头连接符 41"/>
          <p:cNvCxnSpPr>
            <a:stCxn id="9" idx="3"/>
            <a:endCxn id="12" idx="1"/>
          </p:cNvCxnSpPr>
          <p:nvPr/>
        </p:nvCxnSpPr>
        <p:spPr>
          <a:xfrm flipV="1">
            <a:off x="4399085" y="4567116"/>
            <a:ext cx="457200" cy="664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5" name="直接箭头连接符 44"/>
          <p:cNvCxnSpPr>
            <a:stCxn id="10" idx="3"/>
            <a:endCxn id="14" idx="1"/>
          </p:cNvCxnSpPr>
          <p:nvPr/>
        </p:nvCxnSpPr>
        <p:spPr>
          <a:xfrm>
            <a:off x="4399085" y="5193323"/>
            <a:ext cx="4572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直接箭头连接符 47"/>
          <p:cNvCxnSpPr>
            <a:stCxn id="10" idx="3"/>
            <a:endCxn id="13" idx="1"/>
          </p:cNvCxnSpPr>
          <p:nvPr/>
        </p:nvCxnSpPr>
        <p:spPr>
          <a:xfrm flipV="1">
            <a:off x="4399085" y="3940908"/>
            <a:ext cx="457200" cy="125241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直接箭头连接符 50"/>
          <p:cNvCxnSpPr>
            <a:stCxn id="8" idx="3"/>
            <a:endCxn id="10" idx="1"/>
          </p:cNvCxnSpPr>
          <p:nvPr/>
        </p:nvCxnSpPr>
        <p:spPr>
          <a:xfrm>
            <a:off x="2570285" y="5193323"/>
            <a:ext cx="4572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5" name="直接箭头连接符 54"/>
          <p:cNvCxnSpPr>
            <a:stCxn id="14" idx="3"/>
            <a:endCxn id="18" idx="1"/>
          </p:cNvCxnSpPr>
          <p:nvPr/>
        </p:nvCxnSpPr>
        <p:spPr>
          <a:xfrm>
            <a:off x="6227885" y="5193323"/>
            <a:ext cx="609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14" idx="3"/>
            <a:endCxn id="17" idx="1"/>
          </p:cNvCxnSpPr>
          <p:nvPr/>
        </p:nvCxnSpPr>
        <p:spPr>
          <a:xfrm flipV="1">
            <a:off x="6227885" y="3954195"/>
            <a:ext cx="609600" cy="12391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stCxn id="12" idx="3"/>
            <a:endCxn id="16" idx="1"/>
          </p:cNvCxnSpPr>
          <p:nvPr/>
        </p:nvCxnSpPr>
        <p:spPr>
          <a:xfrm>
            <a:off x="6227885" y="4567116"/>
            <a:ext cx="609600" cy="664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4" name="直接箭头连接符 63"/>
          <p:cNvCxnSpPr>
            <a:stCxn id="12" idx="3"/>
            <a:endCxn id="15" idx="1"/>
          </p:cNvCxnSpPr>
          <p:nvPr/>
        </p:nvCxnSpPr>
        <p:spPr>
          <a:xfrm flipV="1">
            <a:off x="6227885" y="3334630"/>
            <a:ext cx="609600" cy="12324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7" name="直接箭头连接符 66"/>
          <p:cNvCxnSpPr>
            <a:stCxn id="13" idx="3"/>
            <a:endCxn id="17" idx="1"/>
          </p:cNvCxnSpPr>
          <p:nvPr/>
        </p:nvCxnSpPr>
        <p:spPr>
          <a:xfrm>
            <a:off x="6227885" y="3940908"/>
            <a:ext cx="609600" cy="1328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0" name="直接箭头连接符 69"/>
          <p:cNvCxnSpPr>
            <a:stCxn id="13" idx="3"/>
            <a:endCxn id="19" idx="1"/>
          </p:cNvCxnSpPr>
          <p:nvPr/>
        </p:nvCxnSpPr>
        <p:spPr>
          <a:xfrm flipV="1">
            <a:off x="6227885" y="2715065"/>
            <a:ext cx="630115" cy="122584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3" name="直接箭头连接符 72"/>
          <p:cNvCxnSpPr>
            <a:stCxn id="11" idx="3"/>
            <a:endCxn id="15" idx="1"/>
          </p:cNvCxnSpPr>
          <p:nvPr/>
        </p:nvCxnSpPr>
        <p:spPr>
          <a:xfrm>
            <a:off x="6227885" y="3314700"/>
            <a:ext cx="609600" cy="1993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6" name="直接箭头连接符 75"/>
          <p:cNvCxnSpPr>
            <a:stCxn id="11" idx="3"/>
            <a:endCxn id="20" idx="1"/>
          </p:cNvCxnSpPr>
          <p:nvPr/>
        </p:nvCxnSpPr>
        <p:spPr>
          <a:xfrm flipV="1">
            <a:off x="6227885" y="2095500"/>
            <a:ext cx="630115" cy="1219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275492" y="6135469"/>
            <a:ext cx="855785" cy="369332"/>
          </a:xfrm>
          <a:prstGeom prst="rect">
            <a:avLst/>
          </a:prstGeom>
          <a:noFill/>
        </p:spPr>
        <p:txBody>
          <a:bodyPr wrap="square" rtlCol="0">
            <a:spAutoFit/>
          </a:bodyPr>
          <a:lstStyle/>
          <a:p>
            <a:pPr algn="ctr"/>
            <a:r>
              <a:rPr lang="en-US" altLang="zh-CN" dirty="0" smtClean="0"/>
              <a:t>i=0</a:t>
            </a:r>
          </a:p>
        </p:txBody>
      </p:sp>
      <p:sp>
        <p:nvSpPr>
          <p:cNvPr id="80" name="TextBox 79"/>
          <p:cNvSpPr txBox="1"/>
          <p:nvPr/>
        </p:nvSpPr>
        <p:spPr>
          <a:xfrm>
            <a:off x="3285392" y="6135469"/>
            <a:ext cx="855785" cy="646331"/>
          </a:xfrm>
          <a:prstGeom prst="rect">
            <a:avLst/>
          </a:prstGeom>
          <a:noFill/>
        </p:spPr>
        <p:txBody>
          <a:bodyPr wrap="square" rtlCol="0">
            <a:spAutoFit/>
          </a:bodyPr>
          <a:lstStyle/>
          <a:p>
            <a:pPr algn="ctr"/>
            <a:r>
              <a:rPr lang="en-US" altLang="zh-CN" dirty="0" smtClean="0"/>
              <a:t>i=2</a:t>
            </a:r>
          </a:p>
          <a:p>
            <a:pPr algn="ctr"/>
            <a:r>
              <a:rPr lang="en-US" altLang="zh-CN" dirty="0" smtClean="0"/>
              <a:t>3000</a:t>
            </a:r>
            <a:endParaRPr lang="zh-CN" altLang="en-US" dirty="0"/>
          </a:p>
        </p:txBody>
      </p:sp>
      <p:sp>
        <p:nvSpPr>
          <p:cNvPr id="81" name="TextBox 80"/>
          <p:cNvSpPr txBox="1"/>
          <p:nvPr/>
        </p:nvSpPr>
        <p:spPr>
          <a:xfrm>
            <a:off x="1647092" y="6135469"/>
            <a:ext cx="855785" cy="646331"/>
          </a:xfrm>
          <a:prstGeom prst="rect">
            <a:avLst/>
          </a:prstGeom>
          <a:noFill/>
        </p:spPr>
        <p:txBody>
          <a:bodyPr wrap="square" rtlCol="0">
            <a:spAutoFit/>
          </a:bodyPr>
          <a:lstStyle/>
          <a:p>
            <a:pPr algn="ctr"/>
            <a:r>
              <a:rPr lang="en-US" altLang="zh-CN" dirty="0" smtClean="0"/>
              <a:t>i=1</a:t>
            </a:r>
          </a:p>
          <a:p>
            <a:pPr algn="ctr"/>
            <a:r>
              <a:rPr lang="en-US" altLang="zh-CN" dirty="0" smtClean="0"/>
              <a:t>2500</a:t>
            </a:r>
          </a:p>
        </p:txBody>
      </p:sp>
      <p:sp>
        <p:nvSpPr>
          <p:cNvPr id="82" name="TextBox 81"/>
          <p:cNvSpPr txBox="1"/>
          <p:nvPr/>
        </p:nvSpPr>
        <p:spPr>
          <a:xfrm>
            <a:off x="5181600" y="6135469"/>
            <a:ext cx="855785" cy="646331"/>
          </a:xfrm>
          <a:prstGeom prst="rect">
            <a:avLst/>
          </a:prstGeom>
          <a:noFill/>
        </p:spPr>
        <p:txBody>
          <a:bodyPr wrap="square" rtlCol="0">
            <a:spAutoFit/>
          </a:bodyPr>
          <a:lstStyle/>
          <a:p>
            <a:pPr algn="ctr"/>
            <a:r>
              <a:rPr lang="en-US" altLang="zh-CN" dirty="0" smtClean="0"/>
              <a:t>i=3</a:t>
            </a:r>
          </a:p>
          <a:p>
            <a:pPr algn="ctr"/>
            <a:r>
              <a:rPr lang="en-US" altLang="zh-CN" dirty="0" smtClean="0"/>
              <a:t>1000</a:t>
            </a:r>
            <a:endParaRPr lang="zh-CN" altLang="en-US" dirty="0"/>
          </a:p>
        </p:txBody>
      </p:sp>
      <p:sp>
        <p:nvSpPr>
          <p:cNvPr id="83" name="TextBox 82"/>
          <p:cNvSpPr txBox="1"/>
          <p:nvPr/>
        </p:nvSpPr>
        <p:spPr>
          <a:xfrm>
            <a:off x="7145215" y="6135469"/>
            <a:ext cx="855785" cy="646331"/>
          </a:xfrm>
          <a:prstGeom prst="rect">
            <a:avLst/>
          </a:prstGeom>
          <a:noFill/>
        </p:spPr>
        <p:txBody>
          <a:bodyPr wrap="square" rtlCol="0">
            <a:spAutoFit/>
          </a:bodyPr>
          <a:lstStyle/>
          <a:p>
            <a:pPr algn="ctr"/>
            <a:r>
              <a:rPr lang="en-US" altLang="zh-CN" dirty="0" smtClean="0"/>
              <a:t>i=4</a:t>
            </a:r>
          </a:p>
          <a:p>
            <a:pPr algn="ctr"/>
            <a:r>
              <a:rPr lang="en-US" altLang="zh-CN" dirty="0" smtClean="0"/>
              <a:t>1000</a:t>
            </a:r>
            <a:endParaRPr lang="zh-CN" altLang="en-US" dirty="0"/>
          </a:p>
        </p:txBody>
      </p:sp>
    </p:spTree>
    <p:extLst>
      <p:ext uri="{BB962C8B-B14F-4D97-AF65-F5344CB8AC3E}">
        <p14:creationId xmlns:p14="http://schemas.microsoft.com/office/powerpoint/2010/main" val="143302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79" grpId="0"/>
      <p:bldP spid="80" grpId="0"/>
      <p:bldP spid="81" grpId="0"/>
      <p:bldP spid="82" grpId="0"/>
      <p:bldP spid="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Case Demo</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2" name="灯片编号占位符 1"/>
          <p:cNvSpPr>
            <a:spLocks noGrp="1"/>
          </p:cNvSpPr>
          <p:nvPr>
            <p:ph type="sldNum" sz="quarter" idx="11"/>
          </p:nvPr>
        </p:nvSpPr>
        <p:spPr/>
        <p:txBody>
          <a:bodyPr/>
          <a:lstStyle/>
          <a:p>
            <a:fld id="{6F8D72ED-DFE5-445F-820F-549C89AAE8A8}" type="slidenum">
              <a:rPr lang="zh-CN" altLang="en-US" smtClean="0"/>
              <a:t>15</a:t>
            </a:fld>
            <a:endParaRPr lang="zh-CN" altLang="en-US"/>
          </a:p>
        </p:txBody>
      </p:sp>
      <p:sp>
        <p:nvSpPr>
          <p:cNvPr id="6" name="TextBox 5"/>
          <p:cNvSpPr txBox="1"/>
          <p:nvPr/>
        </p:nvSpPr>
        <p:spPr>
          <a:xfrm>
            <a:off x="457200" y="1143000"/>
            <a:ext cx="7239000" cy="461665"/>
          </a:xfrm>
          <a:prstGeom prst="rect">
            <a:avLst/>
          </a:prstGeom>
          <a:noFill/>
        </p:spPr>
        <p:txBody>
          <a:bodyPr wrap="square" rtlCol="0">
            <a:spAutoFit/>
          </a:bodyPr>
          <a:lstStyle/>
          <a:p>
            <a:r>
              <a:rPr lang="en-US" altLang="zh-CN" sz="2400" b="1" dirty="0" smtClean="0"/>
              <a:t>L</a:t>
            </a:r>
            <a:r>
              <a:rPr lang="en-US" altLang="zh-CN" sz="2400" dirty="0" smtClean="0"/>
              <a:t> = 5000, {2500, 3000, 1000, 1000, 1500, 700, 800}</a:t>
            </a:r>
            <a:endParaRPr lang="en-US" altLang="zh-CN" sz="2400" b="1" dirty="0" smtClean="0"/>
          </a:p>
        </p:txBody>
      </p:sp>
      <p:sp>
        <p:nvSpPr>
          <p:cNvPr id="15" name="矩形 14"/>
          <p:cNvSpPr/>
          <p:nvPr/>
        </p:nvSpPr>
        <p:spPr>
          <a:xfrm>
            <a:off x="762000" y="354330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(3500)</a:t>
            </a:r>
            <a:endParaRPr lang="zh-CN" altLang="en-US" dirty="0"/>
          </a:p>
        </p:txBody>
      </p:sp>
      <p:sp>
        <p:nvSpPr>
          <p:cNvPr id="16" name="矩形 15"/>
          <p:cNvSpPr/>
          <p:nvPr/>
        </p:nvSpPr>
        <p:spPr>
          <a:xfrm>
            <a:off x="762000" y="463003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(4500)</a:t>
            </a:r>
            <a:endParaRPr lang="zh-CN" altLang="en-US" dirty="0"/>
          </a:p>
        </p:txBody>
      </p:sp>
      <p:sp>
        <p:nvSpPr>
          <p:cNvPr id="17" name="矩形 16"/>
          <p:cNvSpPr/>
          <p:nvPr/>
        </p:nvSpPr>
        <p:spPr>
          <a:xfrm>
            <a:off x="762000" y="408666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3500 (4000)</a:t>
            </a:r>
            <a:endParaRPr lang="zh-CN" altLang="en-US" dirty="0"/>
          </a:p>
        </p:txBody>
      </p:sp>
      <p:sp>
        <p:nvSpPr>
          <p:cNvPr id="18" name="矩形 17"/>
          <p:cNvSpPr/>
          <p:nvPr/>
        </p:nvSpPr>
        <p:spPr>
          <a:xfrm>
            <a:off x="762000" y="5173394"/>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(5000)</a:t>
            </a:r>
            <a:endParaRPr lang="zh-CN" altLang="en-US" dirty="0"/>
          </a:p>
        </p:txBody>
      </p:sp>
      <p:sp>
        <p:nvSpPr>
          <p:cNvPr id="19" name="矩形 18"/>
          <p:cNvSpPr/>
          <p:nvPr/>
        </p:nvSpPr>
        <p:spPr>
          <a:xfrm>
            <a:off x="782515" y="299993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4500 (3000)</a:t>
            </a:r>
            <a:endParaRPr lang="zh-CN" altLang="en-US" dirty="0"/>
          </a:p>
        </p:txBody>
      </p:sp>
      <p:sp>
        <p:nvSpPr>
          <p:cNvPr id="20" name="矩形 19"/>
          <p:cNvSpPr/>
          <p:nvPr/>
        </p:nvSpPr>
        <p:spPr>
          <a:xfrm>
            <a:off x="782515" y="245657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(2500)</a:t>
            </a:r>
            <a:endParaRPr lang="zh-CN" altLang="en-US" dirty="0"/>
          </a:p>
        </p:txBody>
      </p:sp>
      <p:sp>
        <p:nvSpPr>
          <p:cNvPr id="21" name="TextBox 20"/>
          <p:cNvSpPr txBox="1"/>
          <p:nvPr/>
        </p:nvSpPr>
        <p:spPr>
          <a:xfrm>
            <a:off x="1019907" y="5715000"/>
            <a:ext cx="855785" cy="646331"/>
          </a:xfrm>
          <a:prstGeom prst="rect">
            <a:avLst/>
          </a:prstGeom>
          <a:noFill/>
        </p:spPr>
        <p:txBody>
          <a:bodyPr wrap="square" rtlCol="0">
            <a:spAutoFit/>
          </a:bodyPr>
          <a:lstStyle/>
          <a:p>
            <a:pPr algn="ctr"/>
            <a:r>
              <a:rPr lang="en-US" altLang="zh-CN" dirty="0" smtClean="0"/>
              <a:t>i=4</a:t>
            </a:r>
          </a:p>
          <a:p>
            <a:pPr algn="ctr"/>
            <a:r>
              <a:rPr lang="en-US" altLang="zh-CN" dirty="0" smtClean="0"/>
              <a:t>1000</a:t>
            </a:r>
            <a:endParaRPr lang="zh-CN" altLang="en-US" dirty="0"/>
          </a:p>
        </p:txBody>
      </p:sp>
      <p:sp>
        <p:nvSpPr>
          <p:cNvPr id="22" name="TextBox 21"/>
          <p:cNvSpPr txBox="1"/>
          <p:nvPr/>
        </p:nvSpPr>
        <p:spPr>
          <a:xfrm>
            <a:off x="3276600" y="5754469"/>
            <a:ext cx="855785" cy="646331"/>
          </a:xfrm>
          <a:prstGeom prst="rect">
            <a:avLst/>
          </a:prstGeom>
          <a:noFill/>
        </p:spPr>
        <p:txBody>
          <a:bodyPr wrap="square" rtlCol="0">
            <a:spAutoFit/>
          </a:bodyPr>
          <a:lstStyle/>
          <a:p>
            <a:pPr algn="ctr"/>
            <a:r>
              <a:rPr lang="en-US" altLang="zh-CN" dirty="0" smtClean="0"/>
              <a:t>i=5</a:t>
            </a:r>
          </a:p>
          <a:p>
            <a:pPr algn="ctr"/>
            <a:r>
              <a:rPr lang="en-US" altLang="zh-CN" dirty="0" smtClean="0"/>
              <a:t>1500</a:t>
            </a:r>
            <a:endParaRPr lang="zh-CN" altLang="en-US" dirty="0"/>
          </a:p>
        </p:txBody>
      </p:sp>
      <p:sp>
        <p:nvSpPr>
          <p:cNvPr id="23" name="矩形 22"/>
          <p:cNvSpPr/>
          <p:nvPr/>
        </p:nvSpPr>
        <p:spPr>
          <a:xfrm>
            <a:off x="2971800" y="354330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(5000)</a:t>
            </a:r>
            <a:endParaRPr lang="zh-CN" altLang="en-US" dirty="0"/>
          </a:p>
        </p:txBody>
      </p:sp>
      <p:sp>
        <p:nvSpPr>
          <p:cNvPr id="25" name="矩形 24"/>
          <p:cNvSpPr/>
          <p:nvPr/>
        </p:nvSpPr>
        <p:spPr>
          <a:xfrm>
            <a:off x="2971800" y="299993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4500 (4500)</a:t>
            </a:r>
            <a:endParaRPr lang="zh-CN" altLang="en-US" dirty="0"/>
          </a:p>
        </p:txBody>
      </p:sp>
      <p:sp>
        <p:nvSpPr>
          <p:cNvPr id="26" name="矩形 25"/>
          <p:cNvSpPr/>
          <p:nvPr/>
        </p:nvSpPr>
        <p:spPr>
          <a:xfrm>
            <a:off x="2971800" y="245657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(4000)</a:t>
            </a:r>
            <a:endParaRPr lang="zh-CN" altLang="en-US" dirty="0"/>
          </a:p>
        </p:txBody>
      </p:sp>
      <p:sp>
        <p:nvSpPr>
          <p:cNvPr id="28" name="矩形 27"/>
          <p:cNvSpPr/>
          <p:nvPr/>
        </p:nvSpPr>
        <p:spPr>
          <a:xfrm>
            <a:off x="5105400" y="299993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4700 (5000)</a:t>
            </a:r>
            <a:endParaRPr lang="zh-CN" altLang="en-US" dirty="0"/>
          </a:p>
        </p:txBody>
      </p:sp>
      <p:sp>
        <p:nvSpPr>
          <p:cNvPr id="32" name="矩形 31"/>
          <p:cNvSpPr/>
          <p:nvPr/>
        </p:nvSpPr>
        <p:spPr>
          <a:xfrm>
            <a:off x="5105400" y="245657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(4700)</a:t>
            </a:r>
            <a:endParaRPr lang="zh-CN" altLang="en-US" dirty="0"/>
          </a:p>
        </p:txBody>
      </p:sp>
      <p:sp>
        <p:nvSpPr>
          <p:cNvPr id="33" name="TextBox 32"/>
          <p:cNvSpPr txBox="1"/>
          <p:nvPr/>
        </p:nvSpPr>
        <p:spPr>
          <a:xfrm>
            <a:off x="5410200" y="5743526"/>
            <a:ext cx="855785" cy="646331"/>
          </a:xfrm>
          <a:prstGeom prst="rect">
            <a:avLst/>
          </a:prstGeom>
          <a:noFill/>
        </p:spPr>
        <p:txBody>
          <a:bodyPr wrap="square" rtlCol="0">
            <a:spAutoFit/>
          </a:bodyPr>
          <a:lstStyle/>
          <a:p>
            <a:pPr algn="ctr"/>
            <a:r>
              <a:rPr lang="en-US" altLang="zh-CN" dirty="0" smtClean="0"/>
              <a:t>i=6</a:t>
            </a:r>
          </a:p>
          <a:p>
            <a:pPr algn="ctr"/>
            <a:r>
              <a:rPr lang="en-US" altLang="zh-CN" dirty="0" smtClean="0"/>
              <a:t>700</a:t>
            </a:r>
            <a:endParaRPr lang="zh-CN" altLang="en-US" dirty="0"/>
          </a:p>
        </p:txBody>
      </p:sp>
      <p:sp>
        <p:nvSpPr>
          <p:cNvPr id="34" name="TextBox 33"/>
          <p:cNvSpPr txBox="1"/>
          <p:nvPr/>
        </p:nvSpPr>
        <p:spPr>
          <a:xfrm>
            <a:off x="7221415" y="5754469"/>
            <a:ext cx="855785" cy="646331"/>
          </a:xfrm>
          <a:prstGeom prst="rect">
            <a:avLst/>
          </a:prstGeom>
          <a:noFill/>
        </p:spPr>
        <p:txBody>
          <a:bodyPr wrap="square" rtlCol="0">
            <a:spAutoFit/>
          </a:bodyPr>
          <a:lstStyle/>
          <a:p>
            <a:pPr algn="ctr"/>
            <a:r>
              <a:rPr lang="en-US" altLang="zh-CN" dirty="0" smtClean="0"/>
              <a:t>i=7</a:t>
            </a:r>
          </a:p>
          <a:p>
            <a:pPr algn="ctr"/>
            <a:r>
              <a:rPr lang="en-US" altLang="zh-CN" dirty="0" smtClean="0"/>
              <a:t>800</a:t>
            </a:r>
            <a:endParaRPr lang="zh-CN" altLang="en-US" dirty="0"/>
          </a:p>
        </p:txBody>
      </p:sp>
      <p:cxnSp>
        <p:nvCxnSpPr>
          <p:cNvPr id="35" name="直接箭头连接符 34"/>
          <p:cNvCxnSpPr>
            <a:stCxn id="18" idx="3"/>
            <a:endCxn id="23" idx="1"/>
          </p:cNvCxnSpPr>
          <p:nvPr/>
        </p:nvCxnSpPr>
        <p:spPr>
          <a:xfrm flipV="1">
            <a:off x="2133600" y="3733801"/>
            <a:ext cx="838200" cy="16300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8" name="直接箭头连接符 37"/>
          <p:cNvCxnSpPr>
            <a:stCxn id="16" idx="3"/>
            <a:endCxn id="25" idx="1"/>
          </p:cNvCxnSpPr>
          <p:nvPr/>
        </p:nvCxnSpPr>
        <p:spPr>
          <a:xfrm flipV="1">
            <a:off x="2133600" y="3190436"/>
            <a:ext cx="838200" cy="163009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1" name="直接箭头连接符 40"/>
          <p:cNvCxnSpPr>
            <a:stCxn id="17" idx="3"/>
            <a:endCxn id="26" idx="1"/>
          </p:cNvCxnSpPr>
          <p:nvPr/>
        </p:nvCxnSpPr>
        <p:spPr>
          <a:xfrm flipV="1">
            <a:off x="2133600" y="2647071"/>
            <a:ext cx="838200" cy="163009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4" name="直接箭头连接符 43"/>
          <p:cNvCxnSpPr>
            <a:stCxn id="15" idx="3"/>
            <a:endCxn id="23" idx="1"/>
          </p:cNvCxnSpPr>
          <p:nvPr/>
        </p:nvCxnSpPr>
        <p:spPr>
          <a:xfrm>
            <a:off x="2133600" y="3733801"/>
            <a:ext cx="8382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7" name="直接箭头连接符 46"/>
          <p:cNvCxnSpPr>
            <a:stCxn id="19" idx="3"/>
            <a:endCxn id="25" idx="1"/>
          </p:cNvCxnSpPr>
          <p:nvPr/>
        </p:nvCxnSpPr>
        <p:spPr>
          <a:xfrm>
            <a:off x="2154115" y="3190436"/>
            <a:ext cx="81768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直接箭头连接符 50"/>
          <p:cNvCxnSpPr>
            <a:stCxn id="20" idx="3"/>
            <a:endCxn id="26" idx="1"/>
          </p:cNvCxnSpPr>
          <p:nvPr/>
        </p:nvCxnSpPr>
        <p:spPr>
          <a:xfrm>
            <a:off x="2154115" y="2647071"/>
            <a:ext cx="81768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4" name="直接箭头连接符 53"/>
          <p:cNvCxnSpPr>
            <a:stCxn id="23" idx="3"/>
            <a:endCxn id="28" idx="1"/>
          </p:cNvCxnSpPr>
          <p:nvPr/>
        </p:nvCxnSpPr>
        <p:spPr>
          <a:xfrm flipV="1">
            <a:off x="4343400" y="3190436"/>
            <a:ext cx="762000" cy="5433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7" name="直接箭头连接符 56"/>
          <p:cNvCxnSpPr>
            <a:stCxn id="26" idx="3"/>
            <a:endCxn id="32" idx="1"/>
          </p:cNvCxnSpPr>
          <p:nvPr/>
        </p:nvCxnSpPr>
        <p:spPr>
          <a:xfrm>
            <a:off x="4343400" y="2647071"/>
            <a:ext cx="7620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3773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5" grpId="0" animBg="1"/>
      <p:bldP spid="26" grpId="0" animBg="1"/>
      <p:bldP spid="28" grpId="0" animBg="1"/>
      <p:bldP spid="32" grpId="0" animBg="1"/>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Case Demo (Trace back the actual solution)</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2" name="灯片编号占位符 1"/>
          <p:cNvSpPr>
            <a:spLocks noGrp="1"/>
          </p:cNvSpPr>
          <p:nvPr>
            <p:ph type="sldNum" sz="quarter" idx="11"/>
          </p:nvPr>
        </p:nvSpPr>
        <p:spPr/>
        <p:txBody>
          <a:bodyPr/>
          <a:lstStyle/>
          <a:p>
            <a:fld id="{6F8D72ED-DFE5-445F-820F-549C89AAE8A8}" type="slidenum">
              <a:rPr lang="zh-CN" altLang="en-US" smtClean="0"/>
              <a:t>16</a:t>
            </a:fld>
            <a:endParaRPr lang="zh-CN" altLang="en-US"/>
          </a:p>
        </p:txBody>
      </p:sp>
      <p:sp>
        <p:nvSpPr>
          <p:cNvPr id="6" name="TextBox 5"/>
          <p:cNvSpPr txBox="1"/>
          <p:nvPr/>
        </p:nvSpPr>
        <p:spPr>
          <a:xfrm>
            <a:off x="457200" y="1143000"/>
            <a:ext cx="7239000" cy="461665"/>
          </a:xfrm>
          <a:prstGeom prst="rect">
            <a:avLst/>
          </a:prstGeom>
          <a:noFill/>
        </p:spPr>
        <p:txBody>
          <a:bodyPr wrap="square" rtlCol="0">
            <a:spAutoFit/>
          </a:bodyPr>
          <a:lstStyle/>
          <a:p>
            <a:r>
              <a:rPr lang="en-US" altLang="zh-CN" sz="2400" b="1" dirty="0" smtClean="0"/>
              <a:t>L</a:t>
            </a:r>
            <a:r>
              <a:rPr lang="en-US" altLang="zh-CN" sz="2400" dirty="0" smtClean="0"/>
              <a:t> = 5000, {2500, 3000, 1000, 1000, 1500, 700, 800}</a:t>
            </a:r>
            <a:endParaRPr lang="en-US" altLang="zh-CN" sz="2400" b="1" dirty="0" smtClean="0"/>
          </a:p>
        </p:txBody>
      </p:sp>
      <p:sp>
        <p:nvSpPr>
          <p:cNvPr id="15" name="矩形 14"/>
          <p:cNvSpPr/>
          <p:nvPr/>
        </p:nvSpPr>
        <p:spPr>
          <a:xfrm>
            <a:off x="762000" y="354330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(3500)</a:t>
            </a:r>
            <a:endParaRPr lang="zh-CN" altLang="en-US" dirty="0"/>
          </a:p>
        </p:txBody>
      </p:sp>
      <p:sp>
        <p:nvSpPr>
          <p:cNvPr id="16" name="矩形 15"/>
          <p:cNvSpPr/>
          <p:nvPr/>
        </p:nvSpPr>
        <p:spPr>
          <a:xfrm>
            <a:off x="762000" y="463003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(4500)</a:t>
            </a:r>
            <a:endParaRPr lang="zh-CN" altLang="en-US" dirty="0"/>
          </a:p>
        </p:txBody>
      </p:sp>
      <p:sp>
        <p:nvSpPr>
          <p:cNvPr id="17" name="矩形 16"/>
          <p:cNvSpPr/>
          <p:nvPr/>
        </p:nvSpPr>
        <p:spPr>
          <a:xfrm>
            <a:off x="762000" y="408666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3500 (4000)</a:t>
            </a:r>
            <a:endParaRPr lang="zh-CN" altLang="en-US" dirty="0"/>
          </a:p>
        </p:txBody>
      </p:sp>
      <p:sp>
        <p:nvSpPr>
          <p:cNvPr id="18" name="矩形 17"/>
          <p:cNvSpPr/>
          <p:nvPr/>
        </p:nvSpPr>
        <p:spPr>
          <a:xfrm>
            <a:off x="762000" y="5173394"/>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(5000)</a:t>
            </a:r>
            <a:endParaRPr lang="zh-CN" altLang="en-US" dirty="0"/>
          </a:p>
        </p:txBody>
      </p:sp>
      <p:sp>
        <p:nvSpPr>
          <p:cNvPr id="19" name="矩形 18"/>
          <p:cNvSpPr/>
          <p:nvPr/>
        </p:nvSpPr>
        <p:spPr>
          <a:xfrm>
            <a:off x="782515" y="299993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4500 (3000)</a:t>
            </a:r>
            <a:endParaRPr lang="zh-CN" altLang="en-US" dirty="0"/>
          </a:p>
        </p:txBody>
      </p:sp>
      <p:sp>
        <p:nvSpPr>
          <p:cNvPr id="20" name="矩形 19"/>
          <p:cNvSpPr/>
          <p:nvPr/>
        </p:nvSpPr>
        <p:spPr>
          <a:xfrm>
            <a:off x="782515" y="245657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(2500)</a:t>
            </a:r>
            <a:endParaRPr lang="zh-CN" altLang="en-US" dirty="0"/>
          </a:p>
        </p:txBody>
      </p:sp>
      <p:sp>
        <p:nvSpPr>
          <p:cNvPr id="21" name="TextBox 20"/>
          <p:cNvSpPr txBox="1"/>
          <p:nvPr/>
        </p:nvSpPr>
        <p:spPr>
          <a:xfrm>
            <a:off x="1019907" y="5715000"/>
            <a:ext cx="855785" cy="646331"/>
          </a:xfrm>
          <a:prstGeom prst="rect">
            <a:avLst/>
          </a:prstGeom>
          <a:noFill/>
        </p:spPr>
        <p:txBody>
          <a:bodyPr wrap="square" rtlCol="0">
            <a:spAutoFit/>
          </a:bodyPr>
          <a:lstStyle/>
          <a:p>
            <a:pPr algn="ctr"/>
            <a:r>
              <a:rPr lang="en-US" altLang="zh-CN" dirty="0" smtClean="0"/>
              <a:t>i=4</a:t>
            </a:r>
          </a:p>
          <a:p>
            <a:pPr algn="ctr"/>
            <a:r>
              <a:rPr lang="en-US" altLang="zh-CN" dirty="0" smtClean="0"/>
              <a:t>1000</a:t>
            </a:r>
            <a:endParaRPr lang="zh-CN" altLang="en-US" dirty="0"/>
          </a:p>
        </p:txBody>
      </p:sp>
      <p:sp>
        <p:nvSpPr>
          <p:cNvPr id="22" name="TextBox 21"/>
          <p:cNvSpPr txBox="1"/>
          <p:nvPr/>
        </p:nvSpPr>
        <p:spPr>
          <a:xfrm>
            <a:off x="3276600" y="5754469"/>
            <a:ext cx="855785" cy="646331"/>
          </a:xfrm>
          <a:prstGeom prst="rect">
            <a:avLst/>
          </a:prstGeom>
          <a:noFill/>
        </p:spPr>
        <p:txBody>
          <a:bodyPr wrap="square" rtlCol="0">
            <a:spAutoFit/>
          </a:bodyPr>
          <a:lstStyle/>
          <a:p>
            <a:pPr algn="ctr"/>
            <a:r>
              <a:rPr lang="en-US" altLang="zh-CN" dirty="0" smtClean="0"/>
              <a:t>i=5</a:t>
            </a:r>
          </a:p>
          <a:p>
            <a:pPr algn="ctr"/>
            <a:r>
              <a:rPr lang="en-US" altLang="zh-CN" dirty="0" smtClean="0"/>
              <a:t>1500</a:t>
            </a:r>
            <a:endParaRPr lang="zh-CN" altLang="en-US" dirty="0"/>
          </a:p>
        </p:txBody>
      </p:sp>
      <p:sp>
        <p:nvSpPr>
          <p:cNvPr id="23" name="矩形 22"/>
          <p:cNvSpPr/>
          <p:nvPr/>
        </p:nvSpPr>
        <p:spPr>
          <a:xfrm>
            <a:off x="2971800" y="354330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(5000)</a:t>
            </a:r>
            <a:endParaRPr lang="zh-CN" altLang="en-US" dirty="0"/>
          </a:p>
        </p:txBody>
      </p:sp>
      <p:sp>
        <p:nvSpPr>
          <p:cNvPr id="25" name="矩形 24"/>
          <p:cNvSpPr/>
          <p:nvPr/>
        </p:nvSpPr>
        <p:spPr>
          <a:xfrm>
            <a:off x="2971800" y="299993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4500 (4500)</a:t>
            </a:r>
            <a:endParaRPr lang="zh-CN" altLang="en-US" dirty="0"/>
          </a:p>
        </p:txBody>
      </p:sp>
      <p:sp>
        <p:nvSpPr>
          <p:cNvPr id="26" name="矩形 25"/>
          <p:cNvSpPr/>
          <p:nvPr/>
        </p:nvSpPr>
        <p:spPr>
          <a:xfrm>
            <a:off x="2971800" y="245657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(4000)</a:t>
            </a:r>
            <a:endParaRPr lang="zh-CN" altLang="en-US" dirty="0"/>
          </a:p>
        </p:txBody>
      </p:sp>
      <p:sp>
        <p:nvSpPr>
          <p:cNvPr id="28" name="矩形 27"/>
          <p:cNvSpPr/>
          <p:nvPr/>
        </p:nvSpPr>
        <p:spPr>
          <a:xfrm>
            <a:off x="5105400" y="299993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4700 (5000)</a:t>
            </a:r>
            <a:endParaRPr lang="zh-CN" altLang="en-US" dirty="0"/>
          </a:p>
        </p:txBody>
      </p:sp>
      <p:sp>
        <p:nvSpPr>
          <p:cNvPr id="32" name="矩形 31"/>
          <p:cNvSpPr/>
          <p:nvPr/>
        </p:nvSpPr>
        <p:spPr>
          <a:xfrm>
            <a:off x="5105400" y="2456571"/>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(4700)</a:t>
            </a:r>
            <a:endParaRPr lang="zh-CN" altLang="en-US" dirty="0"/>
          </a:p>
        </p:txBody>
      </p:sp>
      <p:sp>
        <p:nvSpPr>
          <p:cNvPr id="33" name="TextBox 32"/>
          <p:cNvSpPr txBox="1"/>
          <p:nvPr/>
        </p:nvSpPr>
        <p:spPr>
          <a:xfrm>
            <a:off x="5410200" y="5743526"/>
            <a:ext cx="855785" cy="646331"/>
          </a:xfrm>
          <a:prstGeom prst="rect">
            <a:avLst/>
          </a:prstGeom>
          <a:noFill/>
        </p:spPr>
        <p:txBody>
          <a:bodyPr wrap="square" rtlCol="0">
            <a:spAutoFit/>
          </a:bodyPr>
          <a:lstStyle/>
          <a:p>
            <a:pPr algn="ctr"/>
            <a:r>
              <a:rPr lang="en-US" altLang="zh-CN" dirty="0" smtClean="0"/>
              <a:t>i=6</a:t>
            </a:r>
          </a:p>
          <a:p>
            <a:pPr algn="ctr"/>
            <a:r>
              <a:rPr lang="en-US" altLang="zh-CN" dirty="0" smtClean="0"/>
              <a:t>700</a:t>
            </a:r>
            <a:endParaRPr lang="zh-CN" altLang="en-US" dirty="0"/>
          </a:p>
        </p:txBody>
      </p:sp>
      <p:sp>
        <p:nvSpPr>
          <p:cNvPr id="34" name="TextBox 33"/>
          <p:cNvSpPr txBox="1"/>
          <p:nvPr/>
        </p:nvSpPr>
        <p:spPr>
          <a:xfrm>
            <a:off x="7221415" y="5754469"/>
            <a:ext cx="855785" cy="646331"/>
          </a:xfrm>
          <a:prstGeom prst="rect">
            <a:avLst/>
          </a:prstGeom>
          <a:noFill/>
        </p:spPr>
        <p:txBody>
          <a:bodyPr wrap="square" rtlCol="0">
            <a:spAutoFit/>
          </a:bodyPr>
          <a:lstStyle/>
          <a:p>
            <a:pPr algn="ctr"/>
            <a:r>
              <a:rPr lang="en-US" altLang="zh-CN" dirty="0" smtClean="0"/>
              <a:t>i=7</a:t>
            </a:r>
          </a:p>
          <a:p>
            <a:pPr algn="ctr"/>
            <a:r>
              <a:rPr lang="en-US" altLang="zh-CN" dirty="0" smtClean="0"/>
              <a:t>800</a:t>
            </a:r>
            <a:endParaRPr lang="zh-CN" altLang="en-US" dirty="0"/>
          </a:p>
        </p:txBody>
      </p:sp>
      <p:cxnSp>
        <p:nvCxnSpPr>
          <p:cNvPr id="35" name="直接箭头连接符 34"/>
          <p:cNvCxnSpPr>
            <a:stCxn id="18" idx="3"/>
            <a:endCxn id="23" idx="1"/>
          </p:cNvCxnSpPr>
          <p:nvPr/>
        </p:nvCxnSpPr>
        <p:spPr>
          <a:xfrm flipV="1">
            <a:off x="2133600" y="3733801"/>
            <a:ext cx="838200" cy="16300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8" name="直接箭头连接符 37"/>
          <p:cNvCxnSpPr>
            <a:stCxn id="16" idx="3"/>
            <a:endCxn id="25" idx="1"/>
          </p:cNvCxnSpPr>
          <p:nvPr/>
        </p:nvCxnSpPr>
        <p:spPr>
          <a:xfrm flipV="1">
            <a:off x="2133600" y="3190436"/>
            <a:ext cx="838200" cy="163009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1" name="直接箭头连接符 40"/>
          <p:cNvCxnSpPr>
            <a:stCxn id="17" idx="3"/>
            <a:endCxn id="26" idx="1"/>
          </p:cNvCxnSpPr>
          <p:nvPr/>
        </p:nvCxnSpPr>
        <p:spPr>
          <a:xfrm flipV="1">
            <a:off x="2133600" y="2647071"/>
            <a:ext cx="838200" cy="163009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4" name="直接箭头连接符 43"/>
          <p:cNvCxnSpPr>
            <a:stCxn id="15" idx="3"/>
            <a:endCxn id="23" idx="1"/>
          </p:cNvCxnSpPr>
          <p:nvPr/>
        </p:nvCxnSpPr>
        <p:spPr>
          <a:xfrm>
            <a:off x="2133600" y="3733801"/>
            <a:ext cx="8382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7" name="直接箭头连接符 46"/>
          <p:cNvCxnSpPr>
            <a:stCxn id="19" idx="3"/>
            <a:endCxn id="25" idx="1"/>
          </p:cNvCxnSpPr>
          <p:nvPr/>
        </p:nvCxnSpPr>
        <p:spPr>
          <a:xfrm>
            <a:off x="2154115" y="3190436"/>
            <a:ext cx="81768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直接箭头连接符 50"/>
          <p:cNvCxnSpPr>
            <a:stCxn id="20" idx="3"/>
            <a:endCxn id="26" idx="1"/>
          </p:cNvCxnSpPr>
          <p:nvPr/>
        </p:nvCxnSpPr>
        <p:spPr>
          <a:xfrm>
            <a:off x="2154115" y="2647071"/>
            <a:ext cx="81768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4" name="直接箭头连接符 53"/>
          <p:cNvCxnSpPr>
            <a:stCxn id="23" idx="3"/>
            <a:endCxn id="28" idx="1"/>
          </p:cNvCxnSpPr>
          <p:nvPr/>
        </p:nvCxnSpPr>
        <p:spPr>
          <a:xfrm flipV="1">
            <a:off x="4343400" y="3190436"/>
            <a:ext cx="762000" cy="5433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7" name="直接箭头连接符 56"/>
          <p:cNvCxnSpPr>
            <a:stCxn id="26" idx="3"/>
            <a:endCxn id="32" idx="1"/>
          </p:cNvCxnSpPr>
          <p:nvPr/>
        </p:nvCxnSpPr>
        <p:spPr>
          <a:xfrm>
            <a:off x="4343400" y="2647071"/>
            <a:ext cx="7620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6" name="TextBox 65"/>
          <p:cNvSpPr txBox="1"/>
          <p:nvPr/>
        </p:nvSpPr>
        <p:spPr>
          <a:xfrm>
            <a:off x="2971800" y="1981200"/>
            <a:ext cx="1447800" cy="369332"/>
          </a:xfrm>
          <a:prstGeom prst="rect">
            <a:avLst/>
          </a:prstGeom>
          <a:noFill/>
        </p:spPr>
        <p:txBody>
          <a:bodyPr wrap="square" rtlCol="0">
            <a:spAutoFit/>
          </a:bodyPr>
          <a:lstStyle/>
          <a:p>
            <a:pPr algn="ctr"/>
            <a:r>
              <a:rPr lang="en-US" altLang="zh-CN" dirty="0" smtClean="0"/>
              <a:t>Container 2</a:t>
            </a:r>
            <a:endParaRPr lang="zh-CN" altLang="en-US" dirty="0"/>
          </a:p>
        </p:txBody>
      </p:sp>
      <p:sp>
        <p:nvSpPr>
          <p:cNvPr id="67" name="TextBox 66"/>
          <p:cNvSpPr txBox="1"/>
          <p:nvPr/>
        </p:nvSpPr>
        <p:spPr>
          <a:xfrm>
            <a:off x="5037992" y="1984131"/>
            <a:ext cx="1447800" cy="369332"/>
          </a:xfrm>
          <a:prstGeom prst="rect">
            <a:avLst/>
          </a:prstGeom>
          <a:noFill/>
        </p:spPr>
        <p:txBody>
          <a:bodyPr wrap="square" rtlCol="0">
            <a:spAutoFit/>
          </a:bodyPr>
          <a:lstStyle/>
          <a:p>
            <a:pPr algn="ctr"/>
            <a:r>
              <a:rPr lang="en-US" altLang="zh-CN" dirty="0" smtClean="0"/>
              <a:t>Container 1</a:t>
            </a:r>
            <a:endParaRPr lang="zh-CN" altLang="en-US" dirty="0"/>
          </a:p>
        </p:txBody>
      </p:sp>
    </p:spTree>
    <p:extLst>
      <p:ext uri="{BB962C8B-B14F-4D97-AF65-F5344CB8AC3E}">
        <p14:creationId xmlns:p14="http://schemas.microsoft.com/office/powerpoint/2010/main" val="104615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8"/>
                                        </p:tgtEl>
                                        <p:attrNameLst>
                                          <p:attrName>style.color</p:attrName>
                                        </p:attrNameLst>
                                      </p:cBhvr>
                                      <p:by>
                                        <p:hsl h="7200000" s="0" l="0"/>
                                      </p:by>
                                    </p:animClr>
                                    <p:animClr clrSpc="hsl" dir="cw">
                                      <p:cBhvr>
                                        <p:cTn id="7" dur="500" fill="hold"/>
                                        <p:tgtEl>
                                          <p:spTgt spid="28"/>
                                        </p:tgtEl>
                                        <p:attrNameLst>
                                          <p:attrName>fillcolor</p:attrName>
                                        </p:attrNameLst>
                                      </p:cBhvr>
                                      <p:by>
                                        <p:hsl h="7200000" s="0" l="0"/>
                                      </p:by>
                                    </p:animClr>
                                    <p:animClr clrSpc="hsl" dir="cw">
                                      <p:cBhvr>
                                        <p:cTn id="8" dur="500" fill="hold"/>
                                        <p:tgtEl>
                                          <p:spTgt spid="28"/>
                                        </p:tgtEl>
                                        <p:attrNameLst>
                                          <p:attrName>stroke.color</p:attrName>
                                        </p:attrNameLst>
                                      </p:cBhvr>
                                      <p:by>
                                        <p:hsl h="7200000" s="0" l="0"/>
                                      </p:by>
                                    </p:animClr>
                                    <p:set>
                                      <p:cBhvr>
                                        <p:cTn id="9" dur="500" fill="hold"/>
                                        <p:tgtEl>
                                          <p:spTgt spid="2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nodeType="clickEffect">
                                  <p:stCondLst>
                                    <p:cond delay="0"/>
                                  </p:stCondLst>
                                  <p:childTnLst>
                                    <p:animClr clrSpc="hsl" dir="cw">
                                      <p:cBhvr override="childStyle">
                                        <p:cTn id="13" dur="500" fill="hold"/>
                                        <p:tgtEl>
                                          <p:spTgt spid="54"/>
                                        </p:tgtEl>
                                        <p:attrNameLst>
                                          <p:attrName>style.color</p:attrName>
                                        </p:attrNameLst>
                                      </p:cBhvr>
                                      <p:by>
                                        <p:hsl h="7200000" s="0" l="0"/>
                                      </p:by>
                                    </p:animClr>
                                    <p:animClr clrSpc="hsl" dir="cw">
                                      <p:cBhvr>
                                        <p:cTn id="14" dur="500" fill="hold"/>
                                        <p:tgtEl>
                                          <p:spTgt spid="54"/>
                                        </p:tgtEl>
                                        <p:attrNameLst>
                                          <p:attrName>fillcolor</p:attrName>
                                        </p:attrNameLst>
                                      </p:cBhvr>
                                      <p:by>
                                        <p:hsl h="7200000" s="0" l="0"/>
                                      </p:by>
                                    </p:animClr>
                                    <p:animClr clrSpc="hsl" dir="cw">
                                      <p:cBhvr>
                                        <p:cTn id="15" dur="500" fill="hold"/>
                                        <p:tgtEl>
                                          <p:spTgt spid="54"/>
                                        </p:tgtEl>
                                        <p:attrNameLst>
                                          <p:attrName>stroke.color</p:attrName>
                                        </p:attrNameLst>
                                      </p:cBhvr>
                                      <p:by>
                                        <p:hsl h="7200000" s="0" l="0"/>
                                      </p:by>
                                    </p:animClr>
                                    <p:set>
                                      <p:cBhvr>
                                        <p:cTn id="16" dur="500" fill="hold"/>
                                        <p:tgtEl>
                                          <p:spTgt spid="5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mph" presetSubtype="0" fill="hold" grpId="0" nodeType="clickEffect">
                                  <p:stCondLst>
                                    <p:cond delay="0"/>
                                  </p:stCondLst>
                                  <p:childTnLst>
                                    <p:animClr clrSpc="hsl" dir="cw">
                                      <p:cBhvr override="childStyle">
                                        <p:cTn id="24" dur="500" fill="hold"/>
                                        <p:tgtEl>
                                          <p:spTgt spid="23"/>
                                        </p:tgtEl>
                                        <p:attrNameLst>
                                          <p:attrName>style.color</p:attrName>
                                        </p:attrNameLst>
                                      </p:cBhvr>
                                      <p:by>
                                        <p:hsl h="7200000" s="0" l="0"/>
                                      </p:by>
                                    </p:animClr>
                                    <p:animClr clrSpc="hsl" dir="cw">
                                      <p:cBhvr>
                                        <p:cTn id="25" dur="500" fill="hold"/>
                                        <p:tgtEl>
                                          <p:spTgt spid="23"/>
                                        </p:tgtEl>
                                        <p:attrNameLst>
                                          <p:attrName>fillcolor</p:attrName>
                                        </p:attrNameLst>
                                      </p:cBhvr>
                                      <p:by>
                                        <p:hsl h="7200000" s="0" l="0"/>
                                      </p:by>
                                    </p:animClr>
                                    <p:animClr clrSpc="hsl" dir="cw">
                                      <p:cBhvr>
                                        <p:cTn id="26" dur="500" fill="hold"/>
                                        <p:tgtEl>
                                          <p:spTgt spid="23"/>
                                        </p:tgtEl>
                                        <p:attrNameLst>
                                          <p:attrName>stroke.color</p:attrName>
                                        </p:attrNameLst>
                                      </p:cBhvr>
                                      <p:by>
                                        <p:hsl h="7200000" s="0" l="0"/>
                                      </p:by>
                                    </p:animClr>
                                    <p:set>
                                      <p:cBhvr>
                                        <p:cTn id="27" dur="500" fill="hold"/>
                                        <p:tgtEl>
                                          <p:spTgt spid="23"/>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21" presetClass="emph" presetSubtype="0" fill="hold" nodeType="clickEffect">
                                  <p:stCondLst>
                                    <p:cond delay="0"/>
                                  </p:stCondLst>
                                  <p:childTnLst>
                                    <p:animClr clrSpc="hsl" dir="cw">
                                      <p:cBhvr override="childStyle">
                                        <p:cTn id="31" dur="500" fill="hold"/>
                                        <p:tgtEl>
                                          <p:spTgt spid="44"/>
                                        </p:tgtEl>
                                        <p:attrNameLst>
                                          <p:attrName>style.color</p:attrName>
                                        </p:attrNameLst>
                                      </p:cBhvr>
                                      <p:by>
                                        <p:hsl h="7200000" s="0" l="0"/>
                                      </p:by>
                                    </p:animClr>
                                    <p:animClr clrSpc="hsl" dir="cw">
                                      <p:cBhvr>
                                        <p:cTn id="32" dur="500" fill="hold"/>
                                        <p:tgtEl>
                                          <p:spTgt spid="44"/>
                                        </p:tgtEl>
                                        <p:attrNameLst>
                                          <p:attrName>fillcolor</p:attrName>
                                        </p:attrNameLst>
                                      </p:cBhvr>
                                      <p:by>
                                        <p:hsl h="7200000" s="0" l="0"/>
                                      </p:by>
                                    </p:animClr>
                                    <p:animClr clrSpc="hsl" dir="cw">
                                      <p:cBhvr>
                                        <p:cTn id="33" dur="500" fill="hold"/>
                                        <p:tgtEl>
                                          <p:spTgt spid="44"/>
                                        </p:tgtEl>
                                        <p:attrNameLst>
                                          <p:attrName>stroke.color</p:attrName>
                                        </p:attrNameLst>
                                      </p:cBhvr>
                                      <p:by>
                                        <p:hsl h="7200000" s="0" l="0"/>
                                      </p:by>
                                    </p:animClr>
                                    <p:set>
                                      <p:cBhvr>
                                        <p:cTn id="34" dur="500" fill="hold"/>
                                        <p:tgtEl>
                                          <p:spTgt spid="44"/>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mph" presetSubtype="0" fill="hold" grpId="0" nodeType="clickEffect">
                                  <p:stCondLst>
                                    <p:cond delay="0"/>
                                  </p:stCondLst>
                                  <p:childTnLst>
                                    <p:animClr clrSpc="hsl" dir="cw">
                                      <p:cBhvr override="childStyle">
                                        <p:cTn id="42" dur="500" fill="hold"/>
                                        <p:tgtEl>
                                          <p:spTgt spid="15"/>
                                        </p:tgtEl>
                                        <p:attrNameLst>
                                          <p:attrName>style.color</p:attrName>
                                        </p:attrNameLst>
                                      </p:cBhvr>
                                      <p:by>
                                        <p:hsl h="7200000" s="0" l="0"/>
                                      </p:by>
                                    </p:animClr>
                                    <p:animClr clrSpc="hsl" dir="cw">
                                      <p:cBhvr>
                                        <p:cTn id="43" dur="500" fill="hold"/>
                                        <p:tgtEl>
                                          <p:spTgt spid="15"/>
                                        </p:tgtEl>
                                        <p:attrNameLst>
                                          <p:attrName>fillcolor</p:attrName>
                                        </p:attrNameLst>
                                      </p:cBhvr>
                                      <p:by>
                                        <p:hsl h="7200000" s="0" l="0"/>
                                      </p:by>
                                    </p:animClr>
                                    <p:animClr clrSpc="hsl" dir="cw">
                                      <p:cBhvr>
                                        <p:cTn id="44" dur="500" fill="hold"/>
                                        <p:tgtEl>
                                          <p:spTgt spid="15"/>
                                        </p:tgtEl>
                                        <p:attrNameLst>
                                          <p:attrName>stroke.color</p:attrName>
                                        </p:attrNameLst>
                                      </p:cBhvr>
                                      <p:by>
                                        <p:hsl h="7200000" s="0" l="0"/>
                                      </p:by>
                                    </p:animClr>
                                    <p:set>
                                      <p:cBhvr>
                                        <p:cTn id="45"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8" grpId="0" animBg="1"/>
      <p:bldP spid="66" grpId="0"/>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Case </a:t>
            </a:r>
            <a:r>
              <a:rPr lang="en-US" altLang="zh-CN" dirty="0"/>
              <a:t>Demo (Trace back the actual solution)</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2" name="灯片编号占位符 1"/>
          <p:cNvSpPr>
            <a:spLocks noGrp="1"/>
          </p:cNvSpPr>
          <p:nvPr>
            <p:ph type="sldNum" sz="quarter" idx="11"/>
          </p:nvPr>
        </p:nvSpPr>
        <p:spPr/>
        <p:txBody>
          <a:bodyPr/>
          <a:lstStyle/>
          <a:p>
            <a:fld id="{6F8D72ED-DFE5-445F-820F-549C89AAE8A8}" type="slidenum">
              <a:rPr lang="zh-CN" altLang="en-US" smtClean="0"/>
              <a:t>17</a:t>
            </a:fld>
            <a:endParaRPr lang="zh-CN" altLang="en-US"/>
          </a:p>
        </p:txBody>
      </p:sp>
      <p:sp>
        <p:nvSpPr>
          <p:cNvPr id="6" name="TextBox 5"/>
          <p:cNvSpPr txBox="1"/>
          <p:nvPr/>
        </p:nvSpPr>
        <p:spPr>
          <a:xfrm>
            <a:off x="457200" y="1143000"/>
            <a:ext cx="7239000" cy="461665"/>
          </a:xfrm>
          <a:prstGeom prst="rect">
            <a:avLst/>
          </a:prstGeom>
          <a:noFill/>
        </p:spPr>
        <p:txBody>
          <a:bodyPr wrap="square" rtlCol="0">
            <a:spAutoFit/>
          </a:bodyPr>
          <a:lstStyle/>
          <a:p>
            <a:r>
              <a:rPr lang="en-US" altLang="zh-CN" sz="2400" b="1" dirty="0" smtClean="0"/>
              <a:t>L</a:t>
            </a:r>
            <a:r>
              <a:rPr lang="en-US" altLang="zh-CN" sz="2400" dirty="0" smtClean="0"/>
              <a:t> = 5000, {2500, 3000, 1000, 1000, 1500, 700, 800}</a:t>
            </a:r>
            <a:endParaRPr lang="en-US" altLang="zh-CN" sz="2400" b="1" dirty="0" smtClean="0"/>
          </a:p>
        </p:txBody>
      </p:sp>
      <p:sp>
        <p:nvSpPr>
          <p:cNvPr id="4" name="矩形 3"/>
          <p:cNvSpPr/>
          <p:nvPr/>
        </p:nvSpPr>
        <p:spPr>
          <a:xfrm>
            <a:off x="360485" y="5638800"/>
            <a:ext cx="6858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0</a:t>
            </a:r>
            <a:endParaRPr lang="zh-CN" altLang="en-US" dirty="0"/>
          </a:p>
        </p:txBody>
      </p:sp>
      <p:sp>
        <p:nvSpPr>
          <p:cNvPr id="7" name="矩形 6"/>
          <p:cNvSpPr/>
          <p:nvPr/>
        </p:nvSpPr>
        <p:spPr>
          <a:xfrm>
            <a:off x="1579685" y="5630008"/>
            <a:ext cx="990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0 (2500)</a:t>
            </a:r>
            <a:endParaRPr lang="zh-CN" altLang="en-US" dirty="0"/>
          </a:p>
        </p:txBody>
      </p:sp>
      <p:sp>
        <p:nvSpPr>
          <p:cNvPr id="8" name="矩形 7"/>
          <p:cNvSpPr/>
          <p:nvPr/>
        </p:nvSpPr>
        <p:spPr>
          <a:xfrm>
            <a:off x="1579685" y="5002823"/>
            <a:ext cx="990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(0)</a:t>
            </a:r>
            <a:endParaRPr lang="zh-CN" altLang="en-US" dirty="0"/>
          </a:p>
        </p:txBody>
      </p:sp>
      <p:sp>
        <p:nvSpPr>
          <p:cNvPr id="9" name="矩形 8"/>
          <p:cNvSpPr/>
          <p:nvPr/>
        </p:nvSpPr>
        <p:spPr>
          <a:xfrm>
            <a:off x="3027485" y="438326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(2500)</a:t>
            </a:r>
            <a:endParaRPr lang="zh-CN" altLang="en-US" dirty="0"/>
          </a:p>
        </p:txBody>
      </p:sp>
      <p:sp>
        <p:nvSpPr>
          <p:cNvPr id="10" name="矩形 9"/>
          <p:cNvSpPr/>
          <p:nvPr/>
        </p:nvSpPr>
        <p:spPr>
          <a:xfrm>
            <a:off x="3027485" y="5002823"/>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(3000)</a:t>
            </a:r>
            <a:endParaRPr lang="zh-CN" altLang="en-US" dirty="0"/>
          </a:p>
        </p:txBody>
      </p:sp>
      <p:sp>
        <p:nvSpPr>
          <p:cNvPr id="11" name="矩形 10"/>
          <p:cNvSpPr/>
          <p:nvPr/>
        </p:nvSpPr>
        <p:spPr>
          <a:xfrm>
            <a:off x="4856285" y="31242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(2500)</a:t>
            </a:r>
            <a:endParaRPr lang="zh-CN" altLang="en-US" dirty="0"/>
          </a:p>
        </p:txBody>
      </p:sp>
      <p:sp>
        <p:nvSpPr>
          <p:cNvPr id="12" name="矩形 11"/>
          <p:cNvSpPr/>
          <p:nvPr/>
        </p:nvSpPr>
        <p:spPr>
          <a:xfrm>
            <a:off x="4856285" y="4376616"/>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(3500)</a:t>
            </a:r>
            <a:endParaRPr lang="zh-CN" altLang="en-US" dirty="0"/>
          </a:p>
        </p:txBody>
      </p:sp>
      <p:sp>
        <p:nvSpPr>
          <p:cNvPr id="13" name="矩形 12"/>
          <p:cNvSpPr/>
          <p:nvPr/>
        </p:nvSpPr>
        <p:spPr>
          <a:xfrm>
            <a:off x="4856285" y="3750408"/>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3500 (3000)</a:t>
            </a:r>
            <a:endParaRPr lang="zh-CN" altLang="en-US" dirty="0"/>
          </a:p>
        </p:txBody>
      </p:sp>
      <p:sp>
        <p:nvSpPr>
          <p:cNvPr id="14" name="矩形 13"/>
          <p:cNvSpPr/>
          <p:nvPr/>
        </p:nvSpPr>
        <p:spPr>
          <a:xfrm>
            <a:off x="4856285" y="5002823"/>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(4000)</a:t>
            </a:r>
            <a:endParaRPr lang="zh-CN" altLang="en-US" dirty="0"/>
          </a:p>
        </p:txBody>
      </p:sp>
      <p:sp>
        <p:nvSpPr>
          <p:cNvPr id="15" name="矩形 14"/>
          <p:cNvSpPr/>
          <p:nvPr/>
        </p:nvSpPr>
        <p:spPr>
          <a:xfrm>
            <a:off x="6837485" y="314413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4000 (3500)</a:t>
            </a:r>
            <a:endParaRPr lang="zh-CN" altLang="en-US" dirty="0"/>
          </a:p>
        </p:txBody>
      </p:sp>
      <p:sp>
        <p:nvSpPr>
          <p:cNvPr id="16" name="矩形 15"/>
          <p:cNvSpPr/>
          <p:nvPr/>
        </p:nvSpPr>
        <p:spPr>
          <a:xfrm>
            <a:off x="6837485" y="438326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3000 (4500)</a:t>
            </a:r>
            <a:endParaRPr lang="zh-CN" altLang="en-US" dirty="0"/>
          </a:p>
        </p:txBody>
      </p:sp>
      <p:sp>
        <p:nvSpPr>
          <p:cNvPr id="17" name="矩形 16"/>
          <p:cNvSpPr/>
          <p:nvPr/>
        </p:nvSpPr>
        <p:spPr>
          <a:xfrm>
            <a:off x="6837485" y="3763695"/>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3500 (4000)</a:t>
            </a:r>
            <a:endParaRPr lang="zh-CN" altLang="en-US" dirty="0"/>
          </a:p>
        </p:txBody>
      </p:sp>
      <p:sp>
        <p:nvSpPr>
          <p:cNvPr id="18" name="矩形 17"/>
          <p:cNvSpPr/>
          <p:nvPr/>
        </p:nvSpPr>
        <p:spPr>
          <a:xfrm>
            <a:off x="6837485" y="5002823"/>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2500 (5000)</a:t>
            </a:r>
            <a:endParaRPr lang="zh-CN" altLang="en-US" dirty="0"/>
          </a:p>
        </p:txBody>
      </p:sp>
      <p:sp>
        <p:nvSpPr>
          <p:cNvPr id="19" name="矩形 18"/>
          <p:cNvSpPr/>
          <p:nvPr/>
        </p:nvSpPr>
        <p:spPr>
          <a:xfrm>
            <a:off x="6858000" y="2524565"/>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4500 (3000)</a:t>
            </a:r>
            <a:endParaRPr lang="zh-CN" altLang="en-US" dirty="0"/>
          </a:p>
        </p:txBody>
      </p:sp>
      <p:sp>
        <p:nvSpPr>
          <p:cNvPr id="20" name="矩形 19"/>
          <p:cNvSpPr/>
          <p:nvPr/>
        </p:nvSpPr>
        <p:spPr>
          <a:xfrm>
            <a:off x="6858000" y="19050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5000 (2500)</a:t>
            </a:r>
            <a:endParaRPr lang="zh-CN" altLang="en-US" dirty="0"/>
          </a:p>
        </p:txBody>
      </p:sp>
      <p:cxnSp>
        <p:nvCxnSpPr>
          <p:cNvPr id="26" name="直接箭头连接符 25"/>
          <p:cNvCxnSpPr>
            <a:stCxn id="4" idx="3"/>
            <a:endCxn id="7" idx="1"/>
          </p:cNvCxnSpPr>
          <p:nvPr/>
        </p:nvCxnSpPr>
        <p:spPr>
          <a:xfrm flipV="1">
            <a:off x="1046285" y="5820508"/>
            <a:ext cx="533400"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9" name="直接箭头连接符 28"/>
          <p:cNvCxnSpPr>
            <a:stCxn id="4" idx="3"/>
            <a:endCxn id="8" idx="1"/>
          </p:cNvCxnSpPr>
          <p:nvPr/>
        </p:nvCxnSpPr>
        <p:spPr>
          <a:xfrm flipV="1">
            <a:off x="1046285" y="5193323"/>
            <a:ext cx="533400" cy="6359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2" name="直接箭头连接符 31"/>
          <p:cNvCxnSpPr>
            <a:stCxn id="7" idx="3"/>
            <a:endCxn id="10" idx="1"/>
          </p:cNvCxnSpPr>
          <p:nvPr/>
        </p:nvCxnSpPr>
        <p:spPr>
          <a:xfrm flipV="1">
            <a:off x="2570285" y="5193323"/>
            <a:ext cx="457200" cy="6271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直接箭头连接符 35"/>
          <p:cNvCxnSpPr>
            <a:stCxn id="8" idx="3"/>
            <a:endCxn id="9" idx="1"/>
          </p:cNvCxnSpPr>
          <p:nvPr/>
        </p:nvCxnSpPr>
        <p:spPr>
          <a:xfrm flipV="1">
            <a:off x="2570285" y="4573760"/>
            <a:ext cx="457200" cy="61956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9" name="直接箭头连接符 38"/>
          <p:cNvCxnSpPr>
            <a:stCxn id="9" idx="3"/>
            <a:endCxn id="11" idx="1"/>
          </p:cNvCxnSpPr>
          <p:nvPr/>
        </p:nvCxnSpPr>
        <p:spPr>
          <a:xfrm flipV="1">
            <a:off x="4399085" y="3314700"/>
            <a:ext cx="457200" cy="12590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接箭头连接符 41"/>
          <p:cNvCxnSpPr>
            <a:stCxn id="9" idx="3"/>
            <a:endCxn id="12" idx="1"/>
          </p:cNvCxnSpPr>
          <p:nvPr/>
        </p:nvCxnSpPr>
        <p:spPr>
          <a:xfrm flipV="1">
            <a:off x="4399085" y="4567116"/>
            <a:ext cx="457200" cy="664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5" name="直接箭头连接符 44"/>
          <p:cNvCxnSpPr>
            <a:stCxn id="10" idx="3"/>
            <a:endCxn id="14" idx="1"/>
          </p:cNvCxnSpPr>
          <p:nvPr/>
        </p:nvCxnSpPr>
        <p:spPr>
          <a:xfrm>
            <a:off x="4399085" y="5193323"/>
            <a:ext cx="4572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直接箭头连接符 47"/>
          <p:cNvCxnSpPr>
            <a:stCxn id="10" idx="3"/>
            <a:endCxn id="13" idx="1"/>
          </p:cNvCxnSpPr>
          <p:nvPr/>
        </p:nvCxnSpPr>
        <p:spPr>
          <a:xfrm flipV="1">
            <a:off x="4399085" y="3940908"/>
            <a:ext cx="457200" cy="125241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直接箭头连接符 50"/>
          <p:cNvCxnSpPr>
            <a:stCxn id="8" idx="3"/>
            <a:endCxn id="10" idx="1"/>
          </p:cNvCxnSpPr>
          <p:nvPr/>
        </p:nvCxnSpPr>
        <p:spPr>
          <a:xfrm>
            <a:off x="2570285" y="5193323"/>
            <a:ext cx="4572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5" name="直接箭头连接符 54"/>
          <p:cNvCxnSpPr>
            <a:stCxn id="14" idx="3"/>
            <a:endCxn id="18" idx="1"/>
          </p:cNvCxnSpPr>
          <p:nvPr/>
        </p:nvCxnSpPr>
        <p:spPr>
          <a:xfrm>
            <a:off x="6227885" y="5193323"/>
            <a:ext cx="609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14" idx="3"/>
            <a:endCxn id="17" idx="1"/>
          </p:cNvCxnSpPr>
          <p:nvPr/>
        </p:nvCxnSpPr>
        <p:spPr>
          <a:xfrm flipV="1">
            <a:off x="6227885" y="3954195"/>
            <a:ext cx="609600" cy="12391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stCxn id="12" idx="3"/>
            <a:endCxn id="16" idx="1"/>
          </p:cNvCxnSpPr>
          <p:nvPr/>
        </p:nvCxnSpPr>
        <p:spPr>
          <a:xfrm>
            <a:off x="6227885" y="4567116"/>
            <a:ext cx="609600" cy="664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4" name="直接箭头连接符 63"/>
          <p:cNvCxnSpPr>
            <a:stCxn id="12" idx="3"/>
            <a:endCxn id="15" idx="1"/>
          </p:cNvCxnSpPr>
          <p:nvPr/>
        </p:nvCxnSpPr>
        <p:spPr>
          <a:xfrm flipV="1">
            <a:off x="6227885" y="3334630"/>
            <a:ext cx="609600" cy="12324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7" name="直接箭头连接符 66"/>
          <p:cNvCxnSpPr>
            <a:stCxn id="13" idx="3"/>
            <a:endCxn id="17" idx="1"/>
          </p:cNvCxnSpPr>
          <p:nvPr/>
        </p:nvCxnSpPr>
        <p:spPr>
          <a:xfrm>
            <a:off x="6227885" y="3940908"/>
            <a:ext cx="609600" cy="1328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0" name="直接箭头连接符 69"/>
          <p:cNvCxnSpPr>
            <a:stCxn id="13" idx="3"/>
            <a:endCxn id="19" idx="1"/>
          </p:cNvCxnSpPr>
          <p:nvPr/>
        </p:nvCxnSpPr>
        <p:spPr>
          <a:xfrm flipV="1">
            <a:off x="6227885" y="2715065"/>
            <a:ext cx="630115" cy="122584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3" name="直接箭头连接符 72"/>
          <p:cNvCxnSpPr>
            <a:stCxn id="11" idx="3"/>
            <a:endCxn id="15" idx="1"/>
          </p:cNvCxnSpPr>
          <p:nvPr/>
        </p:nvCxnSpPr>
        <p:spPr>
          <a:xfrm>
            <a:off x="6227885" y="3314700"/>
            <a:ext cx="609600" cy="1993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6" name="直接箭头连接符 75"/>
          <p:cNvCxnSpPr>
            <a:stCxn id="11" idx="3"/>
            <a:endCxn id="20" idx="1"/>
          </p:cNvCxnSpPr>
          <p:nvPr/>
        </p:nvCxnSpPr>
        <p:spPr>
          <a:xfrm flipV="1">
            <a:off x="6227885" y="2095500"/>
            <a:ext cx="630115" cy="1219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275492" y="6135469"/>
            <a:ext cx="855785" cy="369332"/>
          </a:xfrm>
          <a:prstGeom prst="rect">
            <a:avLst/>
          </a:prstGeom>
          <a:noFill/>
        </p:spPr>
        <p:txBody>
          <a:bodyPr wrap="square" rtlCol="0">
            <a:spAutoFit/>
          </a:bodyPr>
          <a:lstStyle/>
          <a:p>
            <a:pPr algn="ctr"/>
            <a:r>
              <a:rPr lang="en-US" altLang="zh-CN" dirty="0" smtClean="0"/>
              <a:t>i=0</a:t>
            </a:r>
          </a:p>
        </p:txBody>
      </p:sp>
      <p:sp>
        <p:nvSpPr>
          <p:cNvPr id="80" name="TextBox 79"/>
          <p:cNvSpPr txBox="1"/>
          <p:nvPr/>
        </p:nvSpPr>
        <p:spPr>
          <a:xfrm>
            <a:off x="3285392" y="6135469"/>
            <a:ext cx="855785" cy="646331"/>
          </a:xfrm>
          <a:prstGeom prst="rect">
            <a:avLst/>
          </a:prstGeom>
          <a:noFill/>
        </p:spPr>
        <p:txBody>
          <a:bodyPr wrap="square" rtlCol="0">
            <a:spAutoFit/>
          </a:bodyPr>
          <a:lstStyle/>
          <a:p>
            <a:pPr algn="ctr"/>
            <a:r>
              <a:rPr lang="en-US" altLang="zh-CN" dirty="0" smtClean="0"/>
              <a:t>i=2</a:t>
            </a:r>
          </a:p>
          <a:p>
            <a:pPr algn="ctr"/>
            <a:r>
              <a:rPr lang="en-US" altLang="zh-CN" dirty="0" smtClean="0"/>
              <a:t>3000</a:t>
            </a:r>
            <a:endParaRPr lang="zh-CN" altLang="en-US" dirty="0"/>
          </a:p>
        </p:txBody>
      </p:sp>
      <p:sp>
        <p:nvSpPr>
          <p:cNvPr id="81" name="TextBox 80"/>
          <p:cNvSpPr txBox="1"/>
          <p:nvPr/>
        </p:nvSpPr>
        <p:spPr>
          <a:xfrm>
            <a:off x="1647092" y="6135469"/>
            <a:ext cx="855785" cy="646331"/>
          </a:xfrm>
          <a:prstGeom prst="rect">
            <a:avLst/>
          </a:prstGeom>
          <a:noFill/>
        </p:spPr>
        <p:txBody>
          <a:bodyPr wrap="square" rtlCol="0">
            <a:spAutoFit/>
          </a:bodyPr>
          <a:lstStyle/>
          <a:p>
            <a:pPr algn="ctr"/>
            <a:r>
              <a:rPr lang="en-US" altLang="zh-CN" dirty="0" smtClean="0"/>
              <a:t>i=1</a:t>
            </a:r>
          </a:p>
          <a:p>
            <a:pPr algn="ctr"/>
            <a:r>
              <a:rPr lang="en-US" altLang="zh-CN" dirty="0" smtClean="0"/>
              <a:t>2500</a:t>
            </a:r>
          </a:p>
        </p:txBody>
      </p:sp>
      <p:sp>
        <p:nvSpPr>
          <p:cNvPr id="82" name="TextBox 81"/>
          <p:cNvSpPr txBox="1"/>
          <p:nvPr/>
        </p:nvSpPr>
        <p:spPr>
          <a:xfrm>
            <a:off x="5181600" y="6135469"/>
            <a:ext cx="855785" cy="646331"/>
          </a:xfrm>
          <a:prstGeom prst="rect">
            <a:avLst/>
          </a:prstGeom>
          <a:noFill/>
        </p:spPr>
        <p:txBody>
          <a:bodyPr wrap="square" rtlCol="0">
            <a:spAutoFit/>
          </a:bodyPr>
          <a:lstStyle/>
          <a:p>
            <a:pPr algn="ctr"/>
            <a:r>
              <a:rPr lang="en-US" altLang="zh-CN" dirty="0" smtClean="0"/>
              <a:t>i=3</a:t>
            </a:r>
          </a:p>
          <a:p>
            <a:pPr algn="ctr"/>
            <a:r>
              <a:rPr lang="en-US" altLang="zh-CN" dirty="0" smtClean="0"/>
              <a:t>1000</a:t>
            </a:r>
            <a:endParaRPr lang="zh-CN" altLang="en-US" dirty="0"/>
          </a:p>
        </p:txBody>
      </p:sp>
      <p:sp>
        <p:nvSpPr>
          <p:cNvPr id="83" name="TextBox 82"/>
          <p:cNvSpPr txBox="1"/>
          <p:nvPr/>
        </p:nvSpPr>
        <p:spPr>
          <a:xfrm>
            <a:off x="7145215" y="6135469"/>
            <a:ext cx="855785" cy="646331"/>
          </a:xfrm>
          <a:prstGeom prst="rect">
            <a:avLst/>
          </a:prstGeom>
          <a:noFill/>
        </p:spPr>
        <p:txBody>
          <a:bodyPr wrap="square" rtlCol="0">
            <a:spAutoFit/>
          </a:bodyPr>
          <a:lstStyle/>
          <a:p>
            <a:pPr algn="ctr"/>
            <a:r>
              <a:rPr lang="en-US" altLang="zh-CN" dirty="0" smtClean="0"/>
              <a:t>i=4</a:t>
            </a:r>
          </a:p>
          <a:p>
            <a:pPr algn="ctr"/>
            <a:r>
              <a:rPr lang="en-US" altLang="zh-CN" dirty="0" smtClean="0"/>
              <a:t>1000</a:t>
            </a:r>
            <a:endParaRPr lang="zh-CN" altLang="en-US" dirty="0"/>
          </a:p>
        </p:txBody>
      </p:sp>
      <p:sp>
        <p:nvSpPr>
          <p:cNvPr id="43" name="TextBox 42"/>
          <p:cNvSpPr txBox="1"/>
          <p:nvPr/>
        </p:nvSpPr>
        <p:spPr>
          <a:xfrm>
            <a:off x="4800600" y="2705100"/>
            <a:ext cx="1447800" cy="369332"/>
          </a:xfrm>
          <a:prstGeom prst="rect">
            <a:avLst/>
          </a:prstGeom>
          <a:noFill/>
        </p:spPr>
        <p:txBody>
          <a:bodyPr wrap="square" rtlCol="0">
            <a:spAutoFit/>
          </a:bodyPr>
          <a:lstStyle/>
          <a:p>
            <a:pPr algn="ctr"/>
            <a:r>
              <a:rPr lang="en-US" altLang="zh-CN" dirty="0" smtClean="0"/>
              <a:t>Container 1</a:t>
            </a:r>
            <a:endParaRPr lang="zh-CN" altLang="en-US" dirty="0"/>
          </a:p>
        </p:txBody>
      </p:sp>
      <p:sp>
        <p:nvSpPr>
          <p:cNvPr id="44" name="TextBox 43"/>
          <p:cNvSpPr txBox="1"/>
          <p:nvPr/>
        </p:nvSpPr>
        <p:spPr>
          <a:xfrm>
            <a:off x="6781800" y="1524000"/>
            <a:ext cx="1447800" cy="369332"/>
          </a:xfrm>
          <a:prstGeom prst="rect">
            <a:avLst/>
          </a:prstGeom>
          <a:noFill/>
        </p:spPr>
        <p:txBody>
          <a:bodyPr wrap="square" rtlCol="0">
            <a:spAutoFit/>
          </a:bodyPr>
          <a:lstStyle/>
          <a:p>
            <a:pPr algn="ctr"/>
            <a:r>
              <a:rPr lang="en-US" altLang="zh-CN" dirty="0" smtClean="0"/>
              <a:t>Container 2</a:t>
            </a:r>
            <a:endParaRPr lang="zh-CN" altLang="en-US" dirty="0"/>
          </a:p>
        </p:txBody>
      </p:sp>
      <p:sp>
        <p:nvSpPr>
          <p:cNvPr id="46" name="TextBox 45"/>
          <p:cNvSpPr txBox="1"/>
          <p:nvPr/>
        </p:nvSpPr>
        <p:spPr>
          <a:xfrm>
            <a:off x="2933700" y="3950873"/>
            <a:ext cx="1447800" cy="369332"/>
          </a:xfrm>
          <a:prstGeom prst="rect">
            <a:avLst/>
          </a:prstGeom>
          <a:noFill/>
        </p:spPr>
        <p:txBody>
          <a:bodyPr wrap="square" rtlCol="0">
            <a:spAutoFit/>
          </a:bodyPr>
          <a:lstStyle/>
          <a:p>
            <a:pPr algn="ctr"/>
            <a:r>
              <a:rPr lang="en-US" altLang="zh-CN" dirty="0" smtClean="0"/>
              <a:t>Container 1</a:t>
            </a:r>
            <a:endParaRPr lang="zh-CN" altLang="en-US" dirty="0"/>
          </a:p>
        </p:txBody>
      </p:sp>
      <p:sp>
        <p:nvSpPr>
          <p:cNvPr id="47" name="TextBox 46"/>
          <p:cNvSpPr txBox="1"/>
          <p:nvPr/>
        </p:nvSpPr>
        <p:spPr>
          <a:xfrm>
            <a:off x="1371600" y="4632514"/>
            <a:ext cx="1447800" cy="369332"/>
          </a:xfrm>
          <a:prstGeom prst="rect">
            <a:avLst/>
          </a:prstGeom>
          <a:noFill/>
        </p:spPr>
        <p:txBody>
          <a:bodyPr wrap="square" rtlCol="0">
            <a:spAutoFit/>
          </a:bodyPr>
          <a:lstStyle/>
          <a:p>
            <a:pPr algn="ctr"/>
            <a:r>
              <a:rPr lang="en-US" altLang="zh-CN" dirty="0" smtClean="0"/>
              <a:t>Container 1</a:t>
            </a:r>
            <a:endParaRPr lang="zh-CN" altLang="en-US" dirty="0"/>
          </a:p>
        </p:txBody>
      </p:sp>
    </p:spTree>
    <p:extLst>
      <p:ext uri="{BB962C8B-B14F-4D97-AF65-F5344CB8AC3E}">
        <p14:creationId xmlns:p14="http://schemas.microsoft.com/office/powerpoint/2010/main" val="287501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15"/>
                                        </p:tgtEl>
                                        <p:attrNameLst>
                                          <p:attrName>style.color</p:attrName>
                                        </p:attrNameLst>
                                      </p:cBhvr>
                                      <p:by>
                                        <p:hsl h="7200000" s="0" l="0"/>
                                      </p:by>
                                    </p:animClr>
                                    <p:animClr clrSpc="hsl" dir="cw">
                                      <p:cBhvr>
                                        <p:cTn id="7" dur="500" fill="hold"/>
                                        <p:tgtEl>
                                          <p:spTgt spid="15"/>
                                        </p:tgtEl>
                                        <p:attrNameLst>
                                          <p:attrName>fillcolor</p:attrName>
                                        </p:attrNameLst>
                                      </p:cBhvr>
                                      <p:by>
                                        <p:hsl h="7200000" s="0" l="0"/>
                                      </p:by>
                                    </p:animClr>
                                    <p:animClr clrSpc="hsl" dir="cw">
                                      <p:cBhvr>
                                        <p:cTn id="8" dur="500" fill="hold"/>
                                        <p:tgtEl>
                                          <p:spTgt spid="15"/>
                                        </p:tgtEl>
                                        <p:attrNameLst>
                                          <p:attrName>stroke.color</p:attrName>
                                        </p:attrNameLst>
                                      </p:cBhvr>
                                      <p:by>
                                        <p:hsl h="7200000" s="0" l="0"/>
                                      </p:by>
                                    </p:animClr>
                                    <p:set>
                                      <p:cBhvr>
                                        <p:cTn id="9" dur="500" fill="hold"/>
                                        <p:tgtEl>
                                          <p:spTgt spid="1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nodeType="clickEffect">
                                  <p:stCondLst>
                                    <p:cond delay="0"/>
                                  </p:stCondLst>
                                  <p:childTnLst>
                                    <p:animClr clrSpc="hsl" dir="cw">
                                      <p:cBhvr override="childStyle">
                                        <p:cTn id="13" dur="500" fill="hold"/>
                                        <p:tgtEl>
                                          <p:spTgt spid="73"/>
                                        </p:tgtEl>
                                        <p:attrNameLst>
                                          <p:attrName>style.color</p:attrName>
                                        </p:attrNameLst>
                                      </p:cBhvr>
                                      <p:by>
                                        <p:hsl h="7200000" s="0" l="0"/>
                                      </p:by>
                                    </p:animClr>
                                    <p:animClr clrSpc="hsl" dir="cw">
                                      <p:cBhvr>
                                        <p:cTn id="14" dur="500" fill="hold"/>
                                        <p:tgtEl>
                                          <p:spTgt spid="73"/>
                                        </p:tgtEl>
                                        <p:attrNameLst>
                                          <p:attrName>fillcolor</p:attrName>
                                        </p:attrNameLst>
                                      </p:cBhvr>
                                      <p:by>
                                        <p:hsl h="7200000" s="0" l="0"/>
                                      </p:by>
                                    </p:animClr>
                                    <p:animClr clrSpc="hsl" dir="cw">
                                      <p:cBhvr>
                                        <p:cTn id="15" dur="500" fill="hold"/>
                                        <p:tgtEl>
                                          <p:spTgt spid="73"/>
                                        </p:tgtEl>
                                        <p:attrNameLst>
                                          <p:attrName>stroke.color</p:attrName>
                                        </p:attrNameLst>
                                      </p:cBhvr>
                                      <p:by>
                                        <p:hsl h="7200000" s="0" l="0"/>
                                      </p:by>
                                    </p:animClr>
                                    <p:set>
                                      <p:cBhvr>
                                        <p:cTn id="16" dur="500" fill="hold"/>
                                        <p:tgtEl>
                                          <p:spTgt spid="73"/>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mph" presetSubtype="0" fill="hold" grpId="0" nodeType="clickEffect">
                                  <p:stCondLst>
                                    <p:cond delay="0"/>
                                  </p:stCondLst>
                                  <p:childTnLst>
                                    <p:animClr clrSpc="hsl" dir="cw">
                                      <p:cBhvr override="childStyle">
                                        <p:cTn id="24" dur="500" fill="hold"/>
                                        <p:tgtEl>
                                          <p:spTgt spid="11"/>
                                        </p:tgtEl>
                                        <p:attrNameLst>
                                          <p:attrName>style.color</p:attrName>
                                        </p:attrNameLst>
                                      </p:cBhvr>
                                      <p:by>
                                        <p:hsl h="7200000" s="0" l="0"/>
                                      </p:by>
                                    </p:animClr>
                                    <p:animClr clrSpc="hsl" dir="cw">
                                      <p:cBhvr>
                                        <p:cTn id="25" dur="500" fill="hold"/>
                                        <p:tgtEl>
                                          <p:spTgt spid="11"/>
                                        </p:tgtEl>
                                        <p:attrNameLst>
                                          <p:attrName>fillcolor</p:attrName>
                                        </p:attrNameLst>
                                      </p:cBhvr>
                                      <p:by>
                                        <p:hsl h="7200000" s="0" l="0"/>
                                      </p:by>
                                    </p:animClr>
                                    <p:animClr clrSpc="hsl" dir="cw">
                                      <p:cBhvr>
                                        <p:cTn id="26" dur="500" fill="hold"/>
                                        <p:tgtEl>
                                          <p:spTgt spid="11"/>
                                        </p:tgtEl>
                                        <p:attrNameLst>
                                          <p:attrName>stroke.color</p:attrName>
                                        </p:attrNameLst>
                                      </p:cBhvr>
                                      <p:by>
                                        <p:hsl h="7200000" s="0" l="0"/>
                                      </p:by>
                                    </p:animClr>
                                    <p:set>
                                      <p:cBhvr>
                                        <p:cTn id="27" dur="500" fill="hold"/>
                                        <p:tgtEl>
                                          <p:spTgt spid="11"/>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21" presetClass="emph" presetSubtype="0" fill="hold" nodeType="clickEffect">
                                  <p:stCondLst>
                                    <p:cond delay="0"/>
                                  </p:stCondLst>
                                  <p:childTnLst>
                                    <p:animClr clrSpc="hsl" dir="cw">
                                      <p:cBhvr override="childStyle">
                                        <p:cTn id="31" dur="500" fill="hold"/>
                                        <p:tgtEl>
                                          <p:spTgt spid="39"/>
                                        </p:tgtEl>
                                        <p:attrNameLst>
                                          <p:attrName>style.color</p:attrName>
                                        </p:attrNameLst>
                                      </p:cBhvr>
                                      <p:by>
                                        <p:hsl h="7200000" s="0" l="0"/>
                                      </p:by>
                                    </p:animClr>
                                    <p:animClr clrSpc="hsl" dir="cw">
                                      <p:cBhvr>
                                        <p:cTn id="32" dur="500" fill="hold"/>
                                        <p:tgtEl>
                                          <p:spTgt spid="39"/>
                                        </p:tgtEl>
                                        <p:attrNameLst>
                                          <p:attrName>fillcolor</p:attrName>
                                        </p:attrNameLst>
                                      </p:cBhvr>
                                      <p:by>
                                        <p:hsl h="7200000" s="0" l="0"/>
                                      </p:by>
                                    </p:animClr>
                                    <p:animClr clrSpc="hsl" dir="cw">
                                      <p:cBhvr>
                                        <p:cTn id="33" dur="500" fill="hold"/>
                                        <p:tgtEl>
                                          <p:spTgt spid="39"/>
                                        </p:tgtEl>
                                        <p:attrNameLst>
                                          <p:attrName>stroke.color</p:attrName>
                                        </p:attrNameLst>
                                      </p:cBhvr>
                                      <p:by>
                                        <p:hsl h="7200000" s="0" l="0"/>
                                      </p:by>
                                    </p:animClr>
                                    <p:set>
                                      <p:cBhvr>
                                        <p:cTn id="34" dur="500" fill="hold"/>
                                        <p:tgtEl>
                                          <p:spTgt spid="39"/>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mph" presetSubtype="0" fill="hold" grpId="0" nodeType="clickEffect">
                                  <p:stCondLst>
                                    <p:cond delay="0"/>
                                  </p:stCondLst>
                                  <p:childTnLst>
                                    <p:animClr clrSpc="hsl" dir="cw">
                                      <p:cBhvr override="childStyle">
                                        <p:cTn id="42" dur="500" fill="hold"/>
                                        <p:tgtEl>
                                          <p:spTgt spid="9"/>
                                        </p:tgtEl>
                                        <p:attrNameLst>
                                          <p:attrName>style.color</p:attrName>
                                        </p:attrNameLst>
                                      </p:cBhvr>
                                      <p:by>
                                        <p:hsl h="7200000" s="0" l="0"/>
                                      </p:by>
                                    </p:animClr>
                                    <p:animClr clrSpc="hsl" dir="cw">
                                      <p:cBhvr>
                                        <p:cTn id="43" dur="500" fill="hold"/>
                                        <p:tgtEl>
                                          <p:spTgt spid="9"/>
                                        </p:tgtEl>
                                        <p:attrNameLst>
                                          <p:attrName>fillcolor</p:attrName>
                                        </p:attrNameLst>
                                      </p:cBhvr>
                                      <p:by>
                                        <p:hsl h="7200000" s="0" l="0"/>
                                      </p:by>
                                    </p:animClr>
                                    <p:animClr clrSpc="hsl" dir="cw">
                                      <p:cBhvr>
                                        <p:cTn id="44" dur="500" fill="hold"/>
                                        <p:tgtEl>
                                          <p:spTgt spid="9"/>
                                        </p:tgtEl>
                                        <p:attrNameLst>
                                          <p:attrName>stroke.color</p:attrName>
                                        </p:attrNameLst>
                                      </p:cBhvr>
                                      <p:by>
                                        <p:hsl h="7200000" s="0" l="0"/>
                                      </p:by>
                                    </p:animClr>
                                    <p:set>
                                      <p:cBhvr>
                                        <p:cTn id="45" dur="500" fill="hold"/>
                                        <p:tgtEl>
                                          <p:spTgt spid="9"/>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nodeType="clickEffect">
                                  <p:stCondLst>
                                    <p:cond delay="0"/>
                                  </p:stCondLst>
                                  <p:childTnLst>
                                    <p:animClr clrSpc="hsl" dir="cw">
                                      <p:cBhvr override="childStyle">
                                        <p:cTn id="49" dur="500" fill="hold"/>
                                        <p:tgtEl>
                                          <p:spTgt spid="36"/>
                                        </p:tgtEl>
                                        <p:attrNameLst>
                                          <p:attrName>style.color</p:attrName>
                                        </p:attrNameLst>
                                      </p:cBhvr>
                                      <p:by>
                                        <p:hsl h="7200000" s="0" l="0"/>
                                      </p:by>
                                    </p:animClr>
                                    <p:animClr clrSpc="hsl" dir="cw">
                                      <p:cBhvr>
                                        <p:cTn id="50" dur="500" fill="hold"/>
                                        <p:tgtEl>
                                          <p:spTgt spid="36"/>
                                        </p:tgtEl>
                                        <p:attrNameLst>
                                          <p:attrName>fillcolor</p:attrName>
                                        </p:attrNameLst>
                                      </p:cBhvr>
                                      <p:by>
                                        <p:hsl h="7200000" s="0" l="0"/>
                                      </p:by>
                                    </p:animClr>
                                    <p:animClr clrSpc="hsl" dir="cw">
                                      <p:cBhvr>
                                        <p:cTn id="51" dur="500" fill="hold"/>
                                        <p:tgtEl>
                                          <p:spTgt spid="36"/>
                                        </p:tgtEl>
                                        <p:attrNameLst>
                                          <p:attrName>stroke.color</p:attrName>
                                        </p:attrNameLst>
                                      </p:cBhvr>
                                      <p:by>
                                        <p:hsl h="7200000" s="0" l="0"/>
                                      </p:by>
                                    </p:animClr>
                                    <p:set>
                                      <p:cBhvr>
                                        <p:cTn id="52" dur="500" fill="hold"/>
                                        <p:tgtEl>
                                          <p:spTgt spid="36"/>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mph" presetSubtype="0" fill="hold" grpId="0" nodeType="clickEffect">
                                  <p:stCondLst>
                                    <p:cond delay="0"/>
                                  </p:stCondLst>
                                  <p:childTnLst>
                                    <p:animClr clrSpc="hsl" dir="cw">
                                      <p:cBhvr override="childStyle">
                                        <p:cTn id="60" dur="500" fill="hold"/>
                                        <p:tgtEl>
                                          <p:spTgt spid="8"/>
                                        </p:tgtEl>
                                        <p:attrNameLst>
                                          <p:attrName>style.color</p:attrName>
                                        </p:attrNameLst>
                                      </p:cBhvr>
                                      <p:by>
                                        <p:hsl h="7200000" s="0" l="0"/>
                                      </p:by>
                                    </p:animClr>
                                    <p:animClr clrSpc="hsl" dir="cw">
                                      <p:cBhvr>
                                        <p:cTn id="61" dur="500" fill="hold"/>
                                        <p:tgtEl>
                                          <p:spTgt spid="8"/>
                                        </p:tgtEl>
                                        <p:attrNameLst>
                                          <p:attrName>fillcolor</p:attrName>
                                        </p:attrNameLst>
                                      </p:cBhvr>
                                      <p:by>
                                        <p:hsl h="7200000" s="0" l="0"/>
                                      </p:by>
                                    </p:animClr>
                                    <p:animClr clrSpc="hsl" dir="cw">
                                      <p:cBhvr>
                                        <p:cTn id="62" dur="500" fill="hold"/>
                                        <p:tgtEl>
                                          <p:spTgt spid="8"/>
                                        </p:tgtEl>
                                        <p:attrNameLst>
                                          <p:attrName>stroke.color</p:attrName>
                                        </p:attrNameLst>
                                      </p:cBhvr>
                                      <p:by>
                                        <p:hsl h="7200000" s="0" l="0"/>
                                      </p:by>
                                    </p:animClr>
                                    <p:set>
                                      <p:cBhvr>
                                        <p:cTn id="63" dur="500" fill="hold"/>
                                        <p:tgtEl>
                                          <p:spTgt spid="8"/>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21" presetClass="emph" presetSubtype="0" fill="hold" nodeType="clickEffect">
                                  <p:stCondLst>
                                    <p:cond delay="0"/>
                                  </p:stCondLst>
                                  <p:childTnLst>
                                    <p:animClr clrSpc="hsl" dir="cw">
                                      <p:cBhvr override="childStyle">
                                        <p:cTn id="67" dur="500" fill="hold"/>
                                        <p:tgtEl>
                                          <p:spTgt spid="29"/>
                                        </p:tgtEl>
                                        <p:attrNameLst>
                                          <p:attrName>style.color</p:attrName>
                                        </p:attrNameLst>
                                      </p:cBhvr>
                                      <p:by>
                                        <p:hsl h="7200000" s="0" l="0"/>
                                      </p:by>
                                    </p:animClr>
                                    <p:animClr clrSpc="hsl" dir="cw">
                                      <p:cBhvr>
                                        <p:cTn id="68" dur="500" fill="hold"/>
                                        <p:tgtEl>
                                          <p:spTgt spid="29"/>
                                        </p:tgtEl>
                                        <p:attrNameLst>
                                          <p:attrName>fillcolor</p:attrName>
                                        </p:attrNameLst>
                                      </p:cBhvr>
                                      <p:by>
                                        <p:hsl h="7200000" s="0" l="0"/>
                                      </p:by>
                                    </p:animClr>
                                    <p:animClr clrSpc="hsl" dir="cw">
                                      <p:cBhvr>
                                        <p:cTn id="69" dur="500" fill="hold"/>
                                        <p:tgtEl>
                                          <p:spTgt spid="29"/>
                                        </p:tgtEl>
                                        <p:attrNameLst>
                                          <p:attrName>stroke.color</p:attrName>
                                        </p:attrNameLst>
                                      </p:cBhvr>
                                      <p:by>
                                        <p:hsl h="7200000" s="0" l="0"/>
                                      </p:by>
                                    </p:animClr>
                                    <p:set>
                                      <p:cBhvr>
                                        <p:cTn id="70" dur="500" fill="hold"/>
                                        <p:tgtEl>
                                          <p:spTgt spid="29"/>
                                        </p:tgtEl>
                                        <p:attrNameLst>
                                          <p:attrName>fill.type</p:attrName>
                                        </p:attrNameLst>
                                      </p:cBhvr>
                                      <p:to>
                                        <p:strVal val="solid"/>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mph" presetSubtype="0" fill="hold" grpId="0" nodeType="clickEffect">
                                  <p:stCondLst>
                                    <p:cond delay="0"/>
                                  </p:stCondLst>
                                  <p:childTnLst>
                                    <p:animClr clrSpc="hsl" dir="cw">
                                      <p:cBhvr override="childStyle">
                                        <p:cTn id="78" dur="500" fill="hold"/>
                                        <p:tgtEl>
                                          <p:spTgt spid="4"/>
                                        </p:tgtEl>
                                        <p:attrNameLst>
                                          <p:attrName>style.color</p:attrName>
                                        </p:attrNameLst>
                                      </p:cBhvr>
                                      <p:by>
                                        <p:hsl h="7200000" s="0" l="0"/>
                                      </p:by>
                                    </p:animClr>
                                    <p:animClr clrSpc="hsl" dir="cw">
                                      <p:cBhvr>
                                        <p:cTn id="79" dur="500" fill="hold"/>
                                        <p:tgtEl>
                                          <p:spTgt spid="4"/>
                                        </p:tgtEl>
                                        <p:attrNameLst>
                                          <p:attrName>fillcolor</p:attrName>
                                        </p:attrNameLst>
                                      </p:cBhvr>
                                      <p:by>
                                        <p:hsl h="7200000" s="0" l="0"/>
                                      </p:by>
                                    </p:animClr>
                                    <p:animClr clrSpc="hsl" dir="cw">
                                      <p:cBhvr>
                                        <p:cTn id="80" dur="500" fill="hold"/>
                                        <p:tgtEl>
                                          <p:spTgt spid="4"/>
                                        </p:tgtEl>
                                        <p:attrNameLst>
                                          <p:attrName>stroke.color</p:attrName>
                                        </p:attrNameLst>
                                      </p:cBhvr>
                                      <p:by>
                                        <p:hsl h="7200000" s="0" l="0"/>
                                      </p:by>
                                    </p:animClr>
                                    <p:set>
                                      <p:cBhvr>
                                        <p:cTn id="81"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P spid="15" grpId="0" animBg="1"/>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Final Step: Code and submit!</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4524315"/>
          </a:xfrm>
          <a:prstGeom prst="rect">
            <a:avLst/>
          </a:prstGeom>
          <a:noFill/>
        </p:spPr>
        <p:txBody>
          <a:bodyPr wrap="square" rtlCol="0">
            <a:spAutoFit/>
          </a:bodyPr>
          <a:lstStyle/>
          <a:p>
            <a:r>
              <a:rPr lang="en-US" altLang="zh-CN" sz="2400" dirty="0" smtClean="0"/>
              <a:t>Pay attention to the input format.</a:t>
            </a:r>
          </a:p>
          <a:p>
            <a:endParaRPr lang="en-US" altLang="zh-CN" sz="2400" dirty="0" smtClean="0"/>
          </a:p>
          <a:p>
            <a:pPr marL="342900" indent="-342900">
              <a:buFont typeface="Arial" pitchFamily="34" charset="0"/>
              <a:buChar char="•"/>
            </a:pPr>
            <a:r>
              <a:rPr lang="en-US" altLang="zh-CN" sz="2000" b="1" dirty="0" smtClean="0"/>
              <a:t>L</a:t>
            </a:r>
            <a:r>
              <a:rPr lang="en-US" altLang="zh-CN" sz="2000" dirty="0" smtClean="0"/>
              <a:t> is given in meters, but lengths of cars are in centimeters. So we shall do an easy conversion.</a:t>
            </a:r>
          </a:p>
          <a:p>
            <a:pPr marL="342900" indent="-342900">
              <a:buFont typeface="Arial" pitchFamily="34" charset="0"/>
              <a:buChar char="•"/>
            </a:pPr>
            <a:endParaRPr lang="en-US" altLang="zh-CN" sz="2000" dirty="0" smtClean="0"/>
          </a:p>
          <a:p>
            <a:pPr marL="342900" indent="-342900">
              <a:buFont typeface="Arial" pitchFamily="34" charset="0"/>
              <a:buChar char="•"/>
            </a:pPr>
            <a:r>
              <a:rPr lang="en-US" altLang="zh-CN" sz="2000" dirty="0" smtClean="0"/>
              <a:t>As the number of cars is unknown beforehand, the input car length sequence of each case is terminated by 0. </a:t>
            </a:r>
          </a:p>
          <a:p>
            <a:pPr marL="342900" indent="-342900">
              <a:buFont typeface="Arial" pitchFamily="34" charset="0"/>
              <a:buChar char="•"/>
            </a:pPr>
            <a:endParaRPr lang="en-US" altLang="zh-CN" sz="2000" dirty="0" smtClean="0"/>
          </a:p>
          <a:p>
            <a:pPr marL="342900" indent="-342900">
              <a:buFont typeface="Arial" pitchFamily="34" charset="0"/>
              <a:buChar char="•"/>
            </a:pPr>
            <a:r>
              <a:rPr lang="en-US" altLang="zh-CN" sz="2000" dirty="0" smtClean="0"/>
              <a:t>If one car cannot be loaded, all the following cars cannot be loaded either. But we still need to read in the other car lengths.</a:t>
            </a:r>
          </a:p>
          <a:p>
            <a:pPr marL="342900" indent="-342900">
              <a:buFont typeface="Arial" pitchFamily="34" charset="0"/>
              <a:buChar char="•"/>
            </a:pPr>
            <a:endParaRPr lang="en-US" altLang="zh-CN" sz="2000" dirty="0" smtClean="0"/>
          </a:p>
          <a:p>
            <a:pPr marL="342900" indent="-342900">
              <a:buFont typeface="Arial" pitchFamily="34" charset="0"/>
              <a:buChar char="•"/>
            </a:pPr>
            <a:r>
              <a:rPr lang="en-US" altLang="zh-CN" sz="2000" dirty="0" smtClean="0"/>
              <a:t>Allocate arrays with redundant entries, or be careful with off-by-one errors. Note that a minimum of </a:t>
            </a:r>
            <a:r>
              <a:rPr lang="en-US" altLang="zh-CN" sz="2000" b="1" dirty="0" smtClean="0"/>
              <a:t>L</a:t>
            </a:r>
            <a:r>
              <a:rPr lang="en-US" altLang="zh-CN" sz="2000" dirty="0" smtClean="0"/>
              <a:t>+1 entries is required for each DP table row.</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18</a:t>
            </a:fld>
            <a:endParaRPr lang="zh-CN" altLang="en-US"/>
          </a:p>
        </p:txBody>
      </p:sp>
    </p:spTree>
    <p:extLst>
      <p:ext uri="{BB962C8B-B14F-4D97-AF65-F5344CB8AC3E}">
        <p14:creationId xmlns:p14="http://schemas.microsoft.com/office/powerpoint/2010/main" val="300626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Final Step: Code and submit! (cont’d)</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371600"/>
            <a:ext cx="7772400" cy="5078313"/>
          </a:xfrm>
          <a:prstGeom prst="rect">
            <a:avLst/>
          </a:prstGeom>
          <a:noFill/>
        </p:spPr>
        <p:txBody>
          <a:bodyPr wrap="square" rtlCol="0">
            <a:spAutoFit/>
          </a:bodyPr>
          <a:lstStyle/>
          <a:p>
            <a:r>
              <a:rPr lang="en-US" altLang="zh-CN" sz="2400" dirty="0" smtClean="0"/>
              <a:t>Test </a:t>
            </a:r>
            <a:r>
              <a:rPr lang="en-US" altLang="zh-CN" sz="2400" dirty="0"/>
              <a:t>your code with predesigned test cases</a:t>
            </a:r>
            <a:r>
              <a:rPr lang="en-US" altLang="zh-CN" sz="2400" dirty="0" smtClean="0"/>
              <a:t>.</a:t>
            </a:r>
          </a:p>
          <a:p>
            <a:endParaRPr lang="en-US" altLang="zh-CN" sz="2400" dirty="0"/>
          </a:p>
          <a:p>
            <a:r>
              <a:rPr lang="en-US" altLang="zh-CN" sz="2400" b="1" dirty="0" smtClean="0"/>
              <a:t>For example:</a:t>
            </a:r>
          </a:p>
          <a:p>
            <a:r>
              <a:rPr lang="en-US" altLang="zh-CN" sz="2400" b="1" dirty="0" smtClean="0"/>
              <a:t>L</a:t>
            </a:r>
            <a:r>
              <a:rPr lang="en-US" altLang="zh-CN" sz="2400" dirty="0" smtClean="0"/>
              <a:t> = 1, {10000}           Cannot load any car! </a:t>
            </a:r>
            <a:r>
              <a:rPr lang="en-US" altLang="zh-CN" sz="2400" dirty="0"/>
              <a:t>o</a:t>
            </a:r>
            <a:r>
              <a:rPr lang="en-US" altLang="zh-CN" sz="2400" dirty="0" smtClean="0"/>
              <a:t>utput 0</a:t>
            </a:r>
          </a:p>
          <a:p>
            <a:r>
              <a:rPr lang="en-US" altLang="zh-CN" sz="2400" b="1" dirty="0" smtClean="0"/>
              <a:t>L</a:t>
            </a:r>
            <a:r>
              <a:rPr lang="en-US" altLang="zh-CN" sz="2400" dirty="0" smtClean="0"/>
              <a:t> = 1, {100, 100}       One car at each side</a:t>
            </a:r>
          </a:p>
          <a:p>
            <a:r>
              <a:rPr lang="en-US" altLang="zh-CN" sz="2400" dirty="0" smtClean="0"/>
              <a:t>…</a:t>
            </a:r>
          </a:p>
          <a:p>
            <a:endParaRPr lang="en-US" altLang="zh-CN" sz="2400" dirty="0" smtClean="0"/>
          </a:p>
          <a:p>
            <a:r>
              <a:rPr lang="en-US" altLang="zh-CN" sz="2400" b="1" dirty="0" smtClean="0"/>
              <a:t>Good thing about DP:</a:t>
            </a:r>
            <a:r>
              <a:rPr lang="en-US" altLang="zh-CN" sz="2400" dirty="0" smtClean="0"/>
              <a:t> </a:t>
            </a:r>
          </a:p>
          <a:p>
            <a:r>
              <a:rPr lang="en-US" altLang="zh-CN" sz="2000" dirty="0" smtClean="0"/>
              <a:t>Usually if you have a clear thinking of your DP logic (time, space, state transition</a:t>
            </a:r>
            <a:r>
              <a:rPr lang="en-US" altLang="zh-CN" sz="2000" smtClean="0"/>
              <a:t>, </a:t>
            </a:r>
            <a:r>
              <a:rPr lang="en-US" altLang="zh-CN" sz="2000" smtClean="0"/>
              <a:t>etc.), </a:t>
            </a:r>
            <a:r>
              <a:rPr lang="en-US" altLang="zh-CN" sz="2000" dirty="0" smtClean="0"/>
              <a:t>you have a high chance of getting </a:t>
            </a:r>
            <a:r>
              <a:rPr lang="en-US" altLang="zh-CN" sz="2000" b="1" dirty="0" smtClean="0"/>
              <a:t>1A</a:t>
            </a:r>
            <a:r>
              <a:rPr lang="en-US" altLang="zh-CN" sz="2000" dirty="0" smtClean="0"/>
              <a:t> (got </a:t>
            </a:r>
            <a:r>
              <a:rPr lang="en-US" altLang="zh-CN" sz="2000" b="1" dirty="0" smtClean="0"/>
              <a:t>Accepted</a:t>
            </a:r>
            <a:r>
              <a:rPr lang="en-US" altLang="zh-CN" sz="2000" dirty="0" smtClean="0"/>
              <a:t> using </a:t>
            </a:r>
            <a:r>
              <a:rPr lang="en-US" altLang="zh-CN" sz="2000" b="1" dirty="0" smtClean="0"/>
              <a:t>1</a:t>
            </a:r>
            <a:r>
              <a:rPr lang="en-US" altLang="zh-CN" sz="2000" dirty="0" smtClean="0"/>
              <a:t> submission).</a:t>
            </a:r>
          </a:p>
          <a:p>
            <a:endParaRPr lang="en-US" altLang="zh-CN" sz="2400" dirty="0"/>
          </a:p>
          <a:p>
            <a:r>
              <a:rPr lang="en-US" altLang="zh-CN" sz="2400" dirty="0" smtClean="0"/>
              <a:t>Finally,</a:t>
            </a:r>
          </a:p>
          <a:p>
            <a:r>
              <a:rPr lang="en-US" altLang="zh-CN" sz="2400" dirty="0" smtClean="0">
                <a:solidFill>
                  <a:srgbClr val="C00000"/>
                </a:solidFill>
              </a:rPr>
              <a:t>Submit and have fun! </a:t>
            </a:r>
            <a:r>
              <a:rPr lang="en-US" altLang="zh-CN" sz="2400" b="1" dirty="0" smtClean="0">
                <a:solidFill>
                  <a:srgbClr val="C00000"/>
                </a:solidFill>
              </a:rPr>
              <a:t>:D</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19</a:t>
            </a:fld>
            <a:endParaRPr lang="zh-CN" altLang="en-US"/>
          </a:p>
        </p:txBody>
      </p:sp>
    </p:spTree>
    <p:extLst>
      <p:ext uri="{BB962C8B-B14F-4D97-AF65-F5344CB8AC3E}">
        <p14:creationId xmlns:p14="http://schemas.microsoft.com/office/powerpoint/2010/main" val="23868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4876800" cy="762000"/>
          </a:xfrm>
        </p:spPr>
        <p:txBody>
          <a:bodyPr>
            <a:normAutofit/>
          </a:bodyPr>
          <a:lstStyle/>
          <a:p>
            <a:pPr algn="l"/>
            <a:r>
              <a:rPr lang="en-US" altLang="zh-CN" dirty="0" smtClean="0"/>
              <a:t>Abridged Problem Statement</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239000" cy="4893647"/>
          </a:xfrm>
          <a:prstGeom prst="rect">
            <a:avLst/>
          </a:prstGeom>
          <a:noFill/>
        </p:spPr>
        <p:txBody>
          <a:bodyPr wrap="square" rtlCol="0">
            <a:spAutoFit/>
          </a:bodyPr>
          <a:lstStyle/>
          <a:p>
            <a:r>
              <a:rPr lang="en-US" altLang="zh-CN" sz="2400" dirty="0" smtClean="0"/>
              <a:t>There is a ferry that has two sides (port/starboard). Both sides are </a:t>
            </a:r>
            <a:r>
              <a:rPr lang="en-US" altLang="zh-CN" sz="2400" b="1" dirty="0" smtClean="0"/>
              <a:t>L</a:t>
            </a:r>
            <a:r>
              <a:rPr lang="en-US" altLang="zh-CN" sz="2400" dirty="0" smtClean="0"/>
              <a:t>-unit long (</a:t>
            </a:r>
            <a:r>
              <a:rPr lang="en-US" altLang="zh-CN" sz="2400" b="1" dirty="0" smtClean="0"/>
              <a:t>L</a:t>
            </a:r>
            <a:r>
              <a:rPr lang="en-US" altLang="zh-CN" sz="2400" dirty="0" smtClean="0"/>
              <a:t>&lt;=10000). You are given a sequence of cars to be loaded onto the ferry. Each car has an integer length in [100, 10000]. </a:t>
            </a:r>
          </a:p>
          <a:p>
            <a:endParaRPr lang="en-US" altLang="zh-CN" sz="2400" dirty="0"/>
          </a:p>
          <a:p>
            <a:r>
              <a:rPr lang="en-US" altLang="zh-CN" sz="2400" dirty="0" smtClean="0"/>
              <a:t>You can decide to which side of the ferry each car is loaded. But you have to load them in the input order and stop as soon as one car cannot be loaded to either side. </a:t>
            </a:r>
          </a:p>
          <a:p>
            <a:endParaRPr lang="en-US" altLang="zh-CN" sz="2400" dirty="0"/>
          </a:p>
          <a:p>
            <a:endParaRPr lang="en-US" altLang="zh-CN" sz="2400" dirty="0"/>
          </a:p>
          <a:p>
            <a:r>
              <a:rPr lang="en-US" altLang="zh-CN" sz="2400" b="1" dirty="0" smtClean="0"/>
              <a:t>Task</a:t>
            </a:r>
            <a:r>
              <a:rPr lang="en-US" altLang="zh-CN" sz="2400" dirty="0" smtClean="0"/>
              <a:t>: Maximize the number of cars you can load, and print a way of loading maximum number of cars (any will do). </a:t>
            </a:r>
            <a:endParaRPr lang="en-US" altLang="zh-CN" sz="2400" b="1" dirty="0" smtClean="0"/>
          </a:p>
        </p:txBody>
      </p:sp>
      <p:sp>
        <p:nvSpPr>
          <p:cNvPr id="8" name="灯片编号占位符 7"/>
          <p:cNvSpPr>
            <a:spLocks noGrp="1"/>
          </p:cNvSpPr>
          <p:nvPr>
            <p:ph type="sldNum" sz="quarter" idx="11"/>
          </p:nvPr>
        </p:nvSpPr>
        <p:spPr/>
        <p:txBody>
          <a:bodyPr/>
          <a:lstStyle/>
          <a:p>
            <a:fld id="{6F8D72ED-DFE5-445F-820F-549C89AAE8A8}" type="slidenum">
              <a:rPr lang="zh-CN" altLang="en-US" smtClean="0"/>
              <a:t>2</a:t>
            </a:fld>
            <a:endParaRPr lang="zh-CN" altLang="en-US"/>
          </a:p>
        </p:txBody>
      </p:sp>
    </p:spTree>
    <p:extLst>
      <p:ext uri="{BB962C8B-B14F-4D97-AF65-F5344CB8AC3E}">
        <p14:creationId xmlns:p14="http://schemas.microsoft.com/office/powerpoint/2010/main" val="52625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8001000" cy="762000"/>
          </a:xfrm>
        </p:spPr>
        <p:txBody>
          <a:bodyPr>
            <a:normAutofit/>
          </a:bodyPr>
          <a:lstStyle/>
          <a:p>
            <a:pPr algn="l"/>
            <a:r>
              <a:rPr lang="en-US" altLang="zh-CN" dirty="0" smtClean="0"/>
              <a:t>Sample Solutions</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4031873"/>
          </a:xfrm>
          <a:prstGeom prst="rect">
            <a:avLst/>
          </a:prstGeom>
          <a:noFill/>
        </p:spPr>
        <p:txBody>
          <a:bodyPr wrap="square" rtlCol="0">
            <a:spAutoFit/>
          </a:bodyPr>
          <a:lstStyle/>
          <a:p>
            <a:endParaRPr lang="en-US" altLang="zh-CN" sz="2400" dirty="0" smtClean="0"/>
          </a:p>
          <a:p>
            <a:r>
              <a:rPr lang="en-US" altLang="zh-CN" sz="2400" dirty="0" smtClean="0"/>
              <a:t>I’ve written one </a:t>
            </a:r>
            <a:r>
              <a:rPr lang="en-US" altLang="zh-CN" sz="2400" b="1" dirty="0" smtClean="0"/>
              <a:t>C++ </a:t>
            </a:r>
            <a:r>
              <a:rPr lang="en-US" altLang="zh-CN" sz="2400" dirty="0" smtClean="0"/>
              <a:t>solution and one </a:t>
            </a:r>
            <a:r>
              <a:rPr lang="en-US" altLang="zh-CN" sz="2400" b="1" dirty="0" smtClean="0"/>
              <a:t>Java</a:t>
            </a:r>
            <a:r>
              <a:rPr lang="en-US" altLang="zh-CN" sz="2400" dirty="0" smtClean="0"/>
              <a:t> solution for this problem, which will be given out with this slide.</a:t>
            </a:r>
          </a:p>
          <a:p>
            <a:r>
              <a:rPr lang="en-US" altLang="zh-CN" sz="2000" dirty="0" smtClean="0"/>
              <a:t>(In fact for this problem, you </a:t>
            </a:r>
            <a:r>
              <a:rPr lang="en-US" altLang="zh-CN" sz="2000" dirty="0"/>
              <a:t>can use space saving trick if you like </a:t>
            </a:r>
            <a:r>
              <a:rPr lang="en-US" altLang="zh-CN" sz="2000" dirty="0" smtClean="0"/>
              <a:t>for </a:t>
            </a:r>
            <a:r>
              <a:rPr lang="en-US" altLang="zh-CN" sz="2000" dirty="0"/>
              <a:t>the </a:t>
            </a:r>
            <a:r>
              <a:rPr lang="en-US" altLang="zh-CN" sz="2000" dirty="0" smtClean="0"/>
              <a:t>DP </a:t>
            </a:r>
            <a:r>
              <a:rPr lang="en-US" altLang="zh-CN" sz="2000" dirty="0"/>
              <a:t>table, but not for the backward </a:t>
            </a:r>
            <a:r>
              <a:rPr lang="en-US" altLang="zh-CN" sz="2000" dirty="0" smtClean="0"/>
              <a:t>pointers.)</a:t>
            </a:r>
            <a:endParaRPr lang="en-US" altLang="zh-CN" sz="2400" dirty="0" smtClean="0"/>
          </a:p>
          <a:p>
            <a:endParaRPr lang="en-US" altLang="zh-CN" sz="2400" dirty="0"/>
          </a:p>
          <a:p>
            <a:r>
              <a:rPr lang="en-US" altLang="zh-CN" sz="2400" dirty="0" smtClean="0"/>
              <a:t>I’ve </a:t>
            </a:r>
            <a:r>
              <a:rPr lang="en-US" altLang="zh-CN" sz="2400" smtClean="0"/>
              <a:t>added exhaustive comments </a:t>
            </a:r>
            <a:r>
              <a:rPr lang="en-US" altLang="zh-CN" sz="2400" dirty="0" smtClean="0"/>
              <a:t>for each statement, and expand each variable to its full name (instead of contest-style short name) so as to minimize the chance you can confused.</a:t>
            </a:r>
          </a:p>
          <a:p>
            <a:endParaRPr lang="en-US" altLang="zh-CN" sz="2400" dirty="0"/>
          </a:p>
          <a:p>
            <a:r>
              <a:rPr lang="en-US" altLang="zh-CN" sz="2400" dirty="0" smtClean="0"/>
              <a:t>Hope they help!</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20</a:t>
            </a:fld>
            <a:endParaRPr lang="zh-CN" altLang="en-US"/>
          </a:p>
        </p:txBody>
      </p:sp>
    </p:spTree>
    <p:extLst>
      <p:ext uri="{BB962C8B-B14F-4D97-AF65-F5344CB8AC3E}">
        <p14:creationId xmlns:p14="http://schemas.microsoft.com/office/powerpoint/2010/main" val="120136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Thanks</a:t>
            </a:r>
            <a:r>
              <a:rPr lang="zh-CN" altLang="en-US" sz="3600" dirty="0"/>
              <a:t/>
            </a:r>
            <a:br>
              <a:rPr lang="zh-CN" altLang="en-US" sz="3600" dirty="0"/>
            </a:br>
            <a:endParaRPr lang="zh-CN" altLang="en-US" sz="3600" dirty="0"/>
          </a:p>
        </p:txBody>
      </p:sp>
      <p:sp>
        <p:nvSpPr>
          <p:cNvPr id="4" name="灯片编号占位符 3"/>
          <p:cNvSpPr>
            <a:spLocks noGrp="1"/>
          </p:cNvSpPr>
          <p:nvPr>
            <p:ph type="sldNum" sz="quarter" idx="11"/>
          </p:nvPr>
        </p:nvSpPr>
        <p:spPr/>
        <p:txBody>
          <a:bodyPr/>
          <a:lstStyle/>
          <a:p>
            <a:fld id="{6F8D72ED-DFE5-445F-820F-549C89AAE8A8}" type="slidenum">
              <a:rPr lang="zh-CN" altLang="en-US" smtClean="0"/>
              <a:t>21</a:t>
            </a:fld>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749718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4876800" cy="762000"/>
          </a:xfrm>
        </p:spPr>
        <p:txBody>
          <a:bodyPr>
            <a:normAutofit/>
          </a:bodyPr>
          <a:lstStyle/>
          <a:p>
            <a:pPr algn="l"/>
            <a:r>
              <a:rPr lang="en-US" altLang="zh-CN" dirty="0" smtClean="0"/>
              <a:t>Sample Case</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239000" cy="461665"/>
          </a:xfrm>
          <a:prstGeom prst="rect">
            <a:avLst/>
          </a:prstGeom>
          <a:noFill/>
        </p:spPr>
        <p:txBody>
          <a:bodyPr wrap="square" rtlCol="0">
            <a:spAutoFit/>
          </a:bodyPr>
          <a:lstStyle/>
          <a:p>
            <a:r>
              <a:rPr lang="en-US" altLang="zh-CN" sz="2400" b="1" dirty="0" smtClean="0"/>
              <a:t>L</a:t>
            </a:r>
            <a:r>
              <a:rPr lang="en-US" altLang="zh-CN" sz="2400" dirty="0" smtClean="0"/>
              <a:t> = 5000,  Cars = {2500, 3000, 1000, 1000, 1500, 700, 800}</a:t>
            </a:r>
            <a:endParaRPr lang="en-US" altLang="zh-CN" sz="2400" b="1" dirty="0" smtClean="0"/>
          </a:p>
        </p:txBody>
      </p:sp>
      <p:sp>
        <p:nvSpPr>
          <p:cNvPr id="8" name="灯片编号占位符 7"/>
          <p:cNvSpPr>
            <a:spLocks noGrp="1"/>
          </p:cNvSpPr>
          <p:nvPr>
            <p:ph type="sldNum" sz="quarter" idx="11"/>
          </p:nvPr>
        </p:nvSpPr>
        <p:spPr/>
        <p:txBody>
          <a:bodyPr/>
          <a:lstStyle/>
          <a:p>
            <a:fld id="{6F8D72ED-DFE5-445F-820F-549C89AAE8A8}" type="slidenum">
              <a:rPr lang="zh-CN" altLang="en-US" smtClean="0"/>
              <a:t>3</a:t>
            </a:fld>
            <a:endParaRPr lang="zh-CN" altLang="en-US"/>
          </a:p>
        </p:txBody>
      </p:sp>
      <p:sp>
        <p:nvSpPr>
          <p:cNvPr id="6" name="TextBox 5"/>
          <p:cNvSpPr txBox="1"/>
          <p:nvPr/>
        </p:nvSpPr>
        <p:spPr>
          <a:xfrm>
            <a:off x="457200" y="2057400"/>
            <a:ext cx="8305800" cy="4893647"/>
          </a:xfrm>
          <a:prstGeom prst="rect">
            <a:avLst/>
          </a:prstGeom>
          <a:noFill/>
        </p:spPr>
        <p:txBody>
          <a:bodyPr wrap="square" rtlCol="0">
            <a:spAutoFit/>
          </a:bodyPr>
          <a:lstStyle/>
          <a:p>
            <a:r>
              <a:rPr lang="en-US" altLang="zh-CN" sz="2400" b="1" dirty="0" smtClean="0"/>
              <a:t>Answer:</a:t>
            </a:r>
            <a:endParaRPr lang="en-US" altLang="zh-CN" sz="2400" b="1" dirty="0"/>
          </a:p>
          <a:p>
            <a:r>
              <a:rPr lang="en-US" altLang="zh-CN" sz="2400" dirty="0" smtClean="0"/>
              <a:t>6</a:t>
            </a:r>
          </a:p>
          <a:p>
            <a:r>
              <a:rPr lang="fr-FR" altLang="zh-CN" sz="2400" dirty="0" smtClean="0"/>
              <a:t>port			(2500)</a:t>
            </a:r>
          </a:p>
          <a:p>
            <a:r>
              <a:rPr lang="fr-FR" altLang="zh-CN" sz="2400" dirty="0" smtClean="0">
                <a:solidFill>
                  <a:srgbClr val="C00000"/>
                </a:solidFill>
              </a:rPr>
              <a:t>starboard</a:t>
            </a:r>
            <a:r>
              <a:rPr lang="fr-FR" altLang="zh-CN" sz="2400" dirty="0" smtClean="0"/>
              <a:t> 		</a:t>
            </a:r>
            <a:r>
              <a:rPr lang="fr-FR" altLang="zh-CN" sz="2400" dirty="0" smtClean="0">
                <a:solidFill>
                  <a:srgbClr val="C00000"/>
                </a:solidFill>
              </a:rPr>
              <a:t>(3000)</a:t>
            </a:r>
          </a:p>
          <a:p>
            <a:r>
              <a:rPr lang="fr-FR" altLang="zh-CN" sz="2400" dirty="0" smtClean="0">
                <a:solidFill>
                  <a:srgbClr val="C00000"/>
                </a:solidFill>
              </a:rPr>
              <a:t>starboard</a:t>
            </a:r>
            <a:r>
              <a:rPr lang="fr-FR" altLang="zh-CN" sz="2400" dirty="0" smtClean="0"/>
              <a:t> 		</a:t>
            </a:r>
            <a:r>
              <a:rPr lang="fr-FR" altLang="zh-CN" sz="2400" dirty="0" smtClean="0">
                <a:solidFill>
                  <a:srgbClr val="C00000"/>
                </a:solidFill>
              </a:rPr>
              <a:t>(1000)</a:t>
            </a:r>
          </a:p>
          <a:p>
            <a:r>
              <a:rPr lang="fr-FR" altLang="zh-CN" sz="2400" dirty="0" smtClean="0">
                <a:solidFill>
                  <a:srgbClr val="C00000"/>
                </a:solidFill>
              </a:rPr>
              <a:t>starboard </a:t>
            </a:r>
            <a:r>
              <a:rPr lang="fr-FR" altLang="zh-CN" sz="2400" dirty="0" smtClean="0"/>
              <a:t>		</a:t>
            </a:r>
            <a:r>
              <a:rPr lang="fr-FR" altLang="zh-CN" sz="2400" dirty="0" smtClean="0">
                <a:solidFill>
                  <a:srgbClr val="C00000"/>
                </a:solidFill>
              </a:rPr>
              <a:t>(1000)</a:t>
            </a:r>
          </a:p>
          <a:p>
            <a:r>
              <a:rPr lang="fr-FR" altLang="zh-CN" sz="2400" dirty="0"/>
              <a:t>p</a:t>
            </a:r>
            <a:r>
              <a:rPr lang="fr-FR" altLang="zh-CN" sz="2400" dirty="0" smtClean="0"/>
              <a:t>ort			(1500)</a:t>
            </a:r>
          </a:p>
          <a:p>
            <a:r>
              <a:rPr lang="fr-FR" altLang="zh-CN" sz="2400" dirty="0"/>
              <a:t>p</a:t>
            </a:r>
            <a:r>
              <a:rPr lang="fr-FR" altLang="zh-CN" sz="2400" dirty="0" smtClean="0"/>
              <a:t>ort			(700)</a:t>
            </a:r>
          </a:p>
          <a:p>
            <a:endParaRPr lang="fr-FR" altLang="zh-CN" sz="2400" b="1" dirty="0"/>
          </a:p>
          <a:p>
            <a:r>
              <a:rPr lang="fr-FR" altLang="zh-CN" sz="2400" b="1" dirty="0" smtClean="0"/>
              <a:t>Let’s verify: </a:t>
            </a:r>
          </a:p>
          <a:p>
            <a:r>
              <a:rPr lang="fr-FR" altLang="zh-CN" sz="2400" dirty="0"/>
              <a:t>p</a:t>
            </a:r>
            <a:r>
              <a:rPr lang="fr-FR" altLang="zh-CN" sz="2400" dirty="0" smtClean="0"/>
              <a:t>ort = 2500 + 1500 + 700 = 4700 &lt; 5000  (4700 + 800 &gt; 5000)</a:t>
            </a:r>
          </a:p>
          <a:p>
            <a:r>
              <a:rPr lang="fr-FR" altLang="zh-CN" sz="2400" dirty="0">
                <a:solidFill>
                  <a:srgbClr val="C00000"/>
                </a:solidFill>
              </a:rPr>
              <a:t>s</a:t>
            </a:r>
            <a:r>
              <a:rPr lang="fr-FR" altLang="zh-CN" sz="2400" dirty="0" smtClean="0">
                <a:solidFill>
                  <a:srgbClr val="C00000"/>
                </a:solidFill>
              </a:rPr>
              <a:t>tarboard = 3000 + 1000 + 1000 = 5000   (5000 + 800 &gt; 5000)</a:t>
            </a:r>
          </a:p>
          <a:p>
            <a:endParaRPr lang="en-US" altLang="zh-CN" sz="2400" dirty="0" smtClean="0"/>
          </a:p>
        </p:txBody>
      </p:sp>
    </p:spTree>
    <p:extLst>
      <p:ext uri="{BB962C8B-B14F-4D97-AF65-F5344CB8AC3E}">
        <p14:creationId xmlns:p14="http://schemas.microsoft.com/office/powerpoint/2010/main" val="389910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7924800" cy="762000"/>
          </a:xfrm>
        </p:spPr>
        <p:txBody>
          <a:bodyPr>
            <a:normAutofit/>
          </a:bodyPr>
          <a:lstStyle/>
          <a:p>
            <a:pPr algn="l"/>
            <a:r>
              <a:rPr lang="en-US" altLang="zh-CN" dirty="0" smtClean="0"/>
              <a:t>First Step: Understand and formalize the task</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239000" cy="3416320"/>
          </a:xfrm>
          <a:prstGeom prst="rect">
            <a:avLst/>
          </a:prstGeom>
          <a:noFill/>
        </p:spPr>
        <p:txBody>
          <a:bodyPr wrap="square" rtlCol="0">
            <a:spAutoFit/>
          </a:bodyPr>
          <a:lstStyle/>
          <a:p>
            <a:r>
              <a:rPr lang="en-US" altLang="zh-CN" sz="2400" dirty="0" smtClean="0"/>
              <a:t>You may forget about the ferry-car story and switch to a more straightforward model instead.</a:t>
            </a:r>
          </a:p>
          <a:p>
            <a:endParaRPr lang="en-US" altLang="zh-CN" sz="2400" b="1" dirty="0"/>
          </a:p>
          <a:p>
            <a:r>
              <a:rPr lang="en-US" altLang="zh-CN" sz="2400" b="1" dirty="0" smtClean="0"/>
              <a:t>A simpler model:</a:t>
            </a:r>
          </a:p>
          <a:p>
            <a:endParaRPr lang="en-US" altLang="zh-CN" sz="2400" dirty="0"/>
          </a:p>
          <a:p>
            <a:r>
              <a:rPr lang="en-US" altLang="zh-CN" sz="2400" dirty="0" smtClean="0"/>
              <a:t>You are given some objects one by one. Pack as many of them as you can into two equal-size containers, so that the volume sum of the objects in either container does not exceed the capacity of the container.</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4</a:t>
            </a:fld>
            <a:endParaRPr lang="zh-CN" altLang="en-US"/>
          </a:p>
        </p:txBody>
      </p:sp>
    </p:spTree>
    <p:extLst>
      <p:ext uri="{BB962C8B-B14F-4D97-AF65-F5344CB8AC3E}">
        <p14:creationId xmlns:p14="http://schemas.microsoft.com/office/powerpoint/2010/main" val="313616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172200" cy="762000"/>
          </a:xfrm>
        </p:spPr>
        <p:txBody>
          <a:bodyPr>
            <a:noAutofit/>
          </a:bodyPr>
          <a:lstStyle/>
          <a:p>
            <a:pPr algn="l"/>
            <a:r>
              <a:rPr lang="en-US" altLang="zh-CN" dirty="0" smtClean="0"/>
              <a:t>Second Step: Observe input magnitude</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239000" cy="4708981"/>
          </a:xfrm>
          <a:prstGeom prst="rect">
            <a:avLst/>
          </a:prstGeom>
          <a:noFill/>
        </p:spPr>
        <p:txBody>
          <a:bodyPr wrap="square" rtlCol="0">
            <a:spAutoFit/>
          </a:bodyPr>
          <a:lstStyle/>
          <a:p>
            <a:r>
              <a:rPr lang="en-US" altLang="zh-CN" sz="2000" dirty="0"/>
              <a:t>Values are all integers, i.e. discrete. </a:t>
            </a:r>
            <a:endParaRPr lang="en-US" altLang="zh-CN" sz="2000" dirty="0" smtClean="0"/>
          </a:p>
          <a:p>
            <a:endParaRPr lang="en-US" altLang="zh-CN" sz="2000" dirty="0"/>
          </a:p>
          <a:p>
            <a:r>
              <a:rPr lang="en-US" altLang="zh-CN" sz="2000" dirty="0" smtClean="0"/>
              <a:t>The size of the container is up to 10000. </a:t>
            </a:r>
          </a:p>
          <a:p>
            <a:endParaRPr lang="en-US" altLang="zh-CN" sz="2000" dirty="0" smtClean="0"/>
          </a:p>
          <a:p>
            <a:r>
              <a:rPr lang="en-US" altLang="zh-CN" sz="2000" dirty="0" smtClean="0"/>
              <a:t>The size of one object is [100, 10000].</a:t>
            </a:r>
            <a:endParaRPr lang="en-US" altLang="zh-CN" sz="2000" b="1" dirty="0" smtClean="0"/>
          </a:p>
          <a:p>
            <a:endParaRPr lang="en-US" altLang="zh-CN" sz="2000" b="1" dirty="0"/>
          </a:p>
          <a:p>
            <a:endParaRPr lang="en-US" altLang="zh-CN" sz="2000" dirty="0" smtClean="0"/>
          </a:p>
          <a:p>
            <a:r>
              <a:rPr lang="en-US" altLang="zh-CN" sz="2000" dirty="0" smtClean="0"/>
              <a:t>Unfortunately, the number of objects is not given (at first glance there is no </a:t>
            </a:r>
            <a:r>
              <a:rPr lang="en-US" altLang="zh-CN" sz="2000" smtClean="0"/>
              <a:t>bound).</a:t>
            </a:r>
            <a:endParaRPr lang="en-US" altLang="zh-CN" sz="2000" dirty="0" smtClean="0"/>
          </a:p>
          <a:p>
            <a:endParaRPr lang="en-US" altLang="zh-CN" sz="2000" dirty="0"/>
          </a:p>
          <a:p>
            <a:r>
              <a:rPr lang="en-US" altLang="zh-CN" sz="2000" dirty="0" smtClean="0"/>
              <a:t>Can we determine its range?</a:t>
            </a:r>
          </a:p>
          <a:p>
            <a:r>
              <a:rPr lang="en-US" altLang="zh-CN" sz="2000" dirty="0" smtClean="0"/>
              <a:t> </a:t>
            </a:r>
            <a:endParaRPr lang="en-US" altLang="zh-CN" sz="2000" b="1" dirty="0"/>
          </a:p>
          <a:p>
            <a:pPr lvl="1"/>
            <a:r>
              <a:rPr lang="en-US" altLang="zh-CN" sz="2000" dirty="0" smtClean="0"/>
              <a:t>The container is at most 10000 large, and each object is at least 100, so we can pack at most 200 objects (don’t forget you have 2 containers!).</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5</a:t>
            </a:fld>
            <a:endParaRPr lang="zh-CN" altLang="en-US"/>
          </a:p>
        </p:txBody>
      </p:sp>
      <p:sp>
        <p:nvSpPr>
          <p:cNvPr id="4" name="TextBox 3"/>
          <p:cNvSpPr txBox="1"/>
          <p:nvPr/>
        </p:nvSpPr>
        <p:spPr>
          <a:xfrm>
            <a:off x="4876800" y="2133480"/>
            <a:ext cx="1371600" cy="400110"/>
          </a:xfrm>
          <a:prstGeom prst="rect">
            <a:avLst/>
          </a:prstGeom>
          <a:noFill/>
        </p:spPr>
        <p:txBody>
          <a:bodyPr wrap="square" rtlCol="0">
            <a:spAutoFit/>
          </a:bodyPr>
          <a:lstStyle/>
          <a:p>
            <a:r>
              <a:rPr lang="en-US" altLang="zh-CN" sz="2000" b="1" dirty="0"/>
              <a:t> </a:t>
            </a:r>
            <a:r>
              <a:rPr lang="en-US" altLang="zh-CN" sz="2000" b="1" dirty="0" smtClean="0"/>
              <a:t>Small!</a:t>
            </a:r>
            <a:endParaRPr lang="zh-CN" altLang="en-US" sz="2000" b="1" dirty="0"/>
          </a:p>
        </p:txBody>
      </p:sp>
      <p:sp>
        <p:nvSpPr>
          <p:cNvPr id="8" name="TextBox 7"/>
          <p:cNvSpPr txBox="1"/>
          <p:nvPr/>
        </p:nvSpPr>
        <p:spPr>
          <a:xfrm>
            <a:off x="4876800" y="2762190"/>
            <a:ext cx="1371600" cy="400110"/>
          </a:xfrm>
          <a:prstGeom prst="rect">
            <a:avLst/>
          </a:prstGeom>
          <a:noFill/>
        </p:spPr>
        <p:txBody>
          <a:bodyPr wrap="square" rtlCol="0">
            <a:spAutoFit/>
          </a:bodyPr>
          <a:lstStyle/>
          <a:p>
            <a:r>
              <a:rPr lang="en-US" altLang="zh-CN" sz="2000" b="1" dirty="0"/>
              <a:t> </a:t>
            </a:r>
            <a:r>
              <a:rPr lang="en-US" altLang="zh-CN" sz="2000" b="1" dirty="0" smtClean="0"/>
              <a:t>Small!</a:t>
            </a:r>
            <a:endParaRPr lang="zh-CN" altLang="en-US" sz="2000" b="1" dirty="0"/>
          </a:p>
        </p:txBody>
      </p:sp>
      <p:sp>
        <p:nvSpPr>
          <p:cNvPr id="9" name="TextBox 8"/>
          <p:cNvSpPr txBox="1"/>
          <p:nvPr/>
        </p:nvSpPr>
        <p:spPr>
          <a:xfrm>
            <a:off x="4953000" y="1524000"/>
            <a:ext cx="2438400" cy="400110"/>
          </a:xfrm>
          <a:prstGeom prst="rect">
            <a:avLst/>
          </a:prstGeom>
          <a:noFill/>
        </p:spPr>
        <p:txBody>
          <a:bodyPr wrap="square" rtlCol="0">
            <a:spAutoFit/>
          </a:bodyPr>
          <a:lstStyle/>
          <a:p>
            <a:r>
              <a:rPr lang="en-US" altLang="zh-CN" sz="2000" b="1" dirty="0" smtClean="0"/>
              <a:t>Good for memo!</a:t>
            </a:r>
            <a:endParaRPr lang="zh-CN" altLang="en-US" sz="2000" b="1" dirty="0"/>
          </a:p>
        </p:txBody>
      </p:sp>
      <p:sp>
        <p:nvSpPr>
          <p:cNvPr id="10" name="TextBox 9"/>
          <p:cNvSpPr txBox="1"/>
          <p:nvPr/>
        </p:nvSpPr>
        <p:spPr>
          <a:xfrm>
            <a:off x="4876800" y="4552890"/>
            <a:ext cx="2438400" cy="400110"/>
          </a:xfrm>
          <a:prstGeom prst="rect">
            <a:avLst/>
          </a:prstGeom>
          <a:noFill/>
        </p:spPr>
        <p:txBody>
          <a:bodyPr wrap="square" rtlCol="0">
            <a:spAutoFit/>
          </a:bodyPr>
          <a:lstStyle/>
          <a:p>
            <a:r>
              <a:rPr lang="en-US" altLang="zh-CN" sz="2000" b="1" dirty="0" smtClean="0"/>
              <a:t>YES!</a:t>
            </a:r>
            <a:endParaRPr lang="zh-CN" altLang="en-US" sz="2000" b="1" dirty="0"/>
          </a:p>
        </p:txBody>
      </p:sp>
    </p:spTree>
    <p:extLst>
      <p:ext uri="{BB962C8B-B14F-4D97-AF65-F5344CB8AC3E}">
        <p14:creationId xmlns:p14="http://schemas.microsoft.com/office/powerpoint/2010/main" val="404466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172200" cy="762000"/>
          </a:xfrm>
        </p:spPr>
        <p:txBody>
          <a:bodyPr>
            <a:normAutofit/>
          </a:bodyPr>
          <a:lstStyle/>
          <a:p>
            <a:pPr algn="l"/>
            <a:r>
              <a:rPr lang="en-US" altLang="zh-CN" dirty="0" smtClean="0"/>
              <a:t>Choice Step: Decide your approach</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239000" cy="4524315"/>
          </a:xfrm>
          <a:prstGeom prst="rect">
            <a:avLst/>
          </a:prstGeom>
          <a:noFill/>
        </p:spPr>
        <p:txBody>
          <a:bodyPr wrap="square" rtlCol="0">
            <a:spAutoFit/>
          </a:bodyPr>
          <a:lstStyle/>
          <a:p>
            <a:r>
              <a:rPr lang="en-US" altLang="zh-CN" sz="2400" dirty="0" smtClean="0"/>
              <a:t>Enumerating decisions for 200 objects is clearly </a:t>
            </a:r>
            <a:r>
              <a:rPr lang="en-US" altLang="zh-CN" sz="2400" b="1" dirty="0" smtClean="0"/>
              <a:t>TLE</a:t>
            </a:r>
            <a:r>
              <a:rPr lang="en-US" altLang="zh-CN" sz="2400" dirty="0" smtClean="0"/>
              <a:t>. So forget about complete search.</a:t>
            </a:r>
          </a:p>
          <a:p>
            <a:endParaRPr lang="en-US" altLang="zh-CN" sz="2400" dirty="0"/>
          </a:p>
          <a:p>
            <a:r>
              <a:rPr lang="en-US" altLang="zh-CN" sz="2400" dirty="0" smtClean="0"/>
              <a:t>There is no greedy strategy that makes sense. (Easy to show yourself some counterexamples)</a:t>
            </a:r>
          </a:p>
          <a:p>
            <a:endParaRPr lang="en-US" altLang="zh-CN" sz="2400" dirty="0"/>
          </a:p>
          <a:p>
            <a:r>
              <a:rPr lang="en-US" altLang="zh-CN" sz="2400" dirty="0" smtClean="0"/>
              <a:t>See that the input are integers, and limited in range (up to 10000).  Also the objects are given in an order that we can not change (forward property).</a:t>
            </a:r>
          </a:p>
          <a:p>
            <a:endParaRPr lang="en-US" altLang="zh-CN" sz="2400" dirty="0"/>
          </a:p>
          <a:p>
            <a:r>
              <a:rPr lang="en-US" altLang="zh-CN" sz="2400" dirty="0" smtClean="0"/>
              <a:t>This recalls us directly to </a:t>
            </a:r>
            <a:r>
              <a:rPr lang="en-US" altLang="zh-CN" sz="2400" b="1" dirty="0" smtClean="0"/>
              <a:t>DP</a:t>
            </a:r>
            <a:r>
              <a:rPr lang="en-US" altLang="zh-CN" sz="2400" dirty="0" smtClean="0"/>
              <a:t>.</a:t>
            </a:r>
            <a:endParaRPr lang="en-US" altLang="zh-CN" sz="2400" dirty="0"/>
          </a:p>
          <a:p>
            <a:endParaRPr lang="en-US" altLang="zh-CN" sz="2400" dirty="0" smtClean="0"/>
          </a:p>
        </p:txBody>
      </p:sp>
      <p:sp>
        <p:nvSpPr>
          <p:cNvPr id="2" name="灯片编号占位符 1"/>
          <p:cNvSpPr>
            <a:spLocks noGrp="1"/>
          </p:cNvSpPr>
          <p:nvPr>
            <p:ph type="sldNum" sz="quarter" idx="11"/>
          </p:nvPr>
        </p:nvSpPr>
        <p:spPr/>
        <p:txBody>
          <a:bodyPr/>
          <a:lstStyle/>
          <a:p>
            <a:fld id="{6F8D72ED-DFE5-445F-820F-549C89AAE8A8}" type="slidenum">
              <a:rPr lang="zh-CN" altLang="en-US" smtClean="0"/>
              <a:t>6</a:t>
            </a:fld>
            <a:endParaRPr lang="zh-CN" altLang="en-US"/>
          </a:p>
        </p:txBody>
      </p:sp>
    </p:spTree>
    <p:extLst>
      <p:ext uri="{BB962C8B-B14F-4D97-AF65-F5344CB8AC3E}">
        <p14:creationId xmlns:p14="http://schemas.microsoft.com/office/powerpoint/2010/main" val="243896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172200" cy="762000"/>
          </a:xfrm>
        </p:spPr>
        <p:txBody>
          <a:bodyPr>
            <a:normAutofit/>
          </a:bodyPr>
          <a:lstStyle/>
          <a:p>
            <a:pPr algn="l"/>
            <a:r>
              <a:rPr lang="en-US" altLang="zh-CN" dirty="0" smtClean="0"/>
              <a:t>Design Step: Design your DP solution</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4524315"/>
          </a:xfrm>
          <a:prstGeom prst="rect">
            <a:avLst/>
          </a:prstGeom>
          <a:noFill/>
        </p:spPr>
        <p:txBody>
          <a:bodyPr wrap="square" rtlCol="0">
            <a:spAutoFit/>
          </a:bodyPr>
          <a:lstStyle/>
          <a:p>
            <a:r>
              <a:rPr lang="en-US" altLang="zh-CN" sz="2400" dirty="0" smtClean="0"/>
              <a:t>To use DP, we need to first choose the states we will maintain.</a:t>
            </a:r>
          </a:p>
          <a:p>
            <a:endParaRPr lang="en-US" altLang="zh-CN" sz="2400" dirty="0"/>
          </a:p>
          <a:p>
            <a:r>
              <a:rPr lang="en-US" altLang="zh-CN" sz="2400" b="1" dirty="0" smtClean="0"/>
              <a:t>Candidate 1: </a:t>
            </a:r>
            <a:r>
              <a:rPr lang="en-US" altLang="zh-CN" sz="2400" dirty="0" smtClean="0"/>
              <a:t>memorize our decision for each object</a:t>
            </a:r>
          </a:p>
          <a:p>
            <a:r>
              <a:rPr lang="en-US" altLang="zh-CN" sz="2400" dirty="0"/>
              <a:t> </a:t>
            </a:r>
            <a:r>
              <a:rPr lang="en-US" altLang="zh-CN" sz="2400" dirty="0" smtClean="0"/>
              <a:t>                    </a:t>
            </a:r>
            <a:r>
              <a:rPr lang="en-US" altLang="zh-CN" sz="2400" b="1" dirty="0" smtClean="0"/>
              <a:t>Not feasible</a:t>
            </a:r>
            <a:r>
              <a:rPr lang="en-US" altLang="zh-CN" sz="2400" dirty="0" smtClean="0"/>
              <a:t>, that is 2</a:t>
            </a:r>
            <a:r>
              <a:rPr lang="en-US" altLang="zh-CN" sz="2400" baseline="30000" dirty="0" smtClean="0"/>
              <a:t>N</a:t>
            </a:r>
            <a:endParaRPr lang="en-US" altLang="zh-CN" sz="2400" baseline="30000" dirty="0"/>
          </a:p>
          <a:p>
            <a:endParaRPr lang="en-US" altLang="zh-CN" sz="2400" dirty="0" smtClean="0"/>
          </a:p>
          <a:p>
            <a:r>
              <a:rPr lang="en-US" altLang="zh-CN" sz="2400" dirty="0" smtClean="0"/>
              <a:t>Think…  </a:t>
            </a:r>
          </a:p>
          <a:p>
            <a:r>
              <a:rPr lang="en-US" altLang="zh-CN" sz="2400" dirty="0" smtClean="0"/>
              <a:t>How does our previous choices affect the current decision?</a:t>
            </a:r>
          </a:p>
          <a:p>
            <a:r>
              <a:rPr lang="en-US" altLang="zh-CN" sz="2400" b="1" dirty="0" smtClean="0"/>
              <a:t>Only the volume used matters!</a:t>
            </a:r>
          </a:p>
          <a:p>
            <a:endParaRPr lang="en-US" altLang="zh-CN" sz="2400" b="1" dirty="0"/>
          </a:p>
          <a:p>
            <a:r>
              <a:rPr lang="en-US" altLang="zh-CN" sz="2400" dirty="0" smtClean="0"/>
              <a:t>We just need to know whether we can pack the previous objects into the two containers, so that we occupy </a:t>
            </a:r>
            <a:r>
              <a:rPr lang="en-US" altLang="zh-CN" sz="2400" b="1" dirty="0" smtClean="0"/>
              <a:t>V</a:t>
            </a:r>
            <a:r>
              <a:rPr lang="en-US" altLang="zh-CN" sz="2400" b="1" baseline="-25000" dirty="0" smtClean="0"/>
              <a:t>1</a:t>
            </a:r>
            <a:r>
              <a:rPr lang="en-US" altLang="zh-CN" sz="2400" dirty="0" smtClean="0"/>
              <a:t> unit of space in container 1, and </a:t>
            </a:r>
            <a:r>
              <a:rPr lang="en-US" altLang="zh-CN" sz="2400" b="1" dirty="0" smtClean="0"/>
              <a:t>V</a:t>
            </a:r>
            <a:r>
              <a:rPr lang="en-US" altLang="zh-CN" sz="2400" b="1" baseline="-25000" dirty="0" smtClean="0"/>
              <a:t>2</a:t>
            </a:r>
            <a:r>
              <a:rPr lang="en-US" altLang="zh-CN" sz="2400" b="1" dirty="0" smtClean="0"/>
              <a:t> </a:t>
            </a:r>
            <a:r>
              <a:rPr lang="en-US" altLang="zh-CN" sz="2400" dirty="0" smtClean="0"/>
              <a:t>unit of space in container 2</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7</a:t>
            </a:fld>
            <a:endParaRPr lang="zh-CN" altLang="en-US"/>
          </a:p>
        </p:txBody>
      </p:sp>
    </p:spTree>
    <p:extLst>
      <p:ext uri="{BB962C8B-B14F-4D97-AF65-F5344CB8AC3E}">
        <p14:creationId xmlns:p14="http://schemas.microsoft.com/office/powerpoint/2010/main" val="18115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705600" cy="762000"/>
          </a:xfrm>
        </p:spPr>
        <p:txBody>
          <a:bodyPr>
            <a:normAutofit/>
          </a:bodyPr>
          <a:lstStyle/>
          <a:p>
            <a:pPr algn="l"/>
            <a:r>
              <a:rPr lang="en-US" altLang="zh-CN" dirty="0" smtClean="0"/>
              <a:t>Design Step: Design your DP solution </a:t>
            </a:r>
            <a:r>
              <a:rPr lang="en-US" altLang="zh-CN" dirty="0"/>
              <a:t>(cont’d)</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3416320"/>
          </a:xfrm>
          <a:prstGeom prst="rect">
            <a:avLst/>
          </a:prstGeom>
          <a:noFill/>
        </p:spPr>
        <p:txBody>
          <a:bodyPr wrap="square" rtlCol="0">
            <a:spAutoFit/>
          </a:bodyPr>
          <a:lstStyle/>
          <a:p>
            <a:r>
              <a:rPr lang="en-US" altLang="zh-CN" sz="2400" b="1" dirty="0" smtClean="0"/>
              <a:t>Candidate 2: </a:t>
            </a:r>
            <a:r>
              <a:rPr lang="en-US" altLang="zh-CN" sz="2400" dirty="0" smtClean="0"/>
              <a:t>memorize whether we can pack the previous objects (objects that appear before the </a:t>
            </a:r>
            <a:r>
              <a:rPr lang="en-US" altLang="zh-CN" sz="2400" b="1" dirty="0" smtClean="0"/>
              <a:t>i</a:t>
            </a:r>
            <a:r>
              <a:rPr lang="en-US" altLang="zh-CN" sz="2400" dirty="0" smtClean="0"/>
              <a:t>-</a:t>
            </a:r>
            <a:r>
              <a:rPr lang="en-US" altLang="zh-CN" sz="2400" dirty="0" err="1" smtClean="0"/>
              <a:t>th</a:t>
            </a:r>
            <a:r>
              <a:rPr lang="en-US" altLang="zh-CN" sz="2400" dirty="0" smtClean="0"/>
              <a:t> object we’re currently considering) so that the volume used are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respectively for the 2 containers. So the state is (</a:t>
            </a:r>
            <a:r>
              <a:rPr lang="en-US" altLang="zh-CN" sz="2400" b="1" dirty="0" smtClean="0"/>
              <a:t>i</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 {true, false}.</a:t>
            </a:r>
            <a:r>
              <a:rPr lang="en-US" altLang="zh-CN" sz="2400" dirty="0"/>
              <a:t>	</a:t>
            </a:r>
            <a:endParaRPr lang="en-US" altLang="zh-CN" sz="2400" dirty="0" smtClean="0"/>
          </a:p>
          <a:p>
            <a:endParaRPr lang="en-US" altLang="zh-CN" sz="2400" dirty="0" smtClean="0"/>
          </a:p>
          <a:p>
            <a:r>
              <a:rPr lang="en-US" altLang="zh-CN" sz="2400" b="1" dirty="0" smtClean="0"/>
              <a:t>Not feasible :(</a:t>
            </a:r>
          </a:p>
          <a:p>
            <a:r>
              <a:rPr lang="en-US" altLang="zh-CN" sz="2400" dirty="0" smtClean="0"/>
              <a:t>This would require [200][10000][10000] for all the states, which is clearly </a:t>
            </a:r>
            <a:r>
              <a:rPr lang="en-US" altLang="zh-CN" sz="2400" b="1" dirty="0" smtClean="0"/>
              <a:t>MLE</a:t>
            </a:r>
          </a:p>
        </p:txBody>
      </p:sp>
      <p:sp>
        <p:nvSpPr>
          <p:cNvPr id="2" name="灯片编号占位符 1"/>
          <p:cNvSpPr>
            <a:spLocks noGrp="1"/>
          </p:cNvSpPr>
          <p:nvPr>
            <p:ph type="sldNum" sz="quarter" idx="11"/>
          </p:nvPr>
        </p:nvSpPr>
        <p:spPr/>
        <p:txBody>
          <a:bodyPr/>
          <a:lstStyle/>
          <a:p>
            <a:fld id="{6F8D72ED-DFE5-445F-820F-549C89AAE8A8}" type="slidenum">
              <a:rPr lang="zh-CN" altLang="en-US" smtClean="0"/>
              <a:t>8</a:t>
            </a:fld>
            <a:endParaRPr lang="zh-CN" altLang="en-US"/>
          </a:p>
        </p:txBody>
      </p:sp>
    </p:spTree>
    <p:extLst>
      <p:ext uri="{BB962C8B-B14F-4D97-AF65-F5344CB8AC3E}">
        <p14:creationId xmlns:p14="http://schemas.microsoft.com/office/powerpoint/2010/main" val="326833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1000" y="304800"/>
            <a:ext cx="6477000" cy="762000"/>
          </a:xfrm>
        </p:spPr>
        <p:txBody>
          <a:bodyPr>
            <a:normAutofit/>
          </a:bodyPr>
          <a:lstStyle/>
          <a:p>
            <a:pPr algn="l"/>
            <a:r>
              <a:rPr lang="en-US" altLang="zh-CN" dirty="0" smtClean="0"/>
              <a:t>Design Step: Improve our DP!</a:t>
            </a:r>
            <a:endParaRPr lang="zh-CN" altLang="en-US" dirty="0"/>
          </a:p>
        </p:txBody>
      </p:sp>
      <p:cxnSp>
        <p:nvCxnSpPr>
          <p:cNvPr id="5" name="直接连接符 4"/>
          <p:cNvCxnSpPr/>
          <p:nvPr/>
        </p:nvCxnSpPr>
        <p:spPr>
          <a:xfrm>
            <a:off x="381000" y="990600"/>
            <a:ext cx="6477000" cy="0"/>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57200" y="1524000"/>
            <a:ext cx="7772400" cy="3785652"/>
          </a:xfrm>
          <a:prstGeom prst="rect">
            <a:avLst/>
          </a:prstGeom>
          <a:noFill/>
        </p:spPr>
        <p:txBody>
          <a:bodyPr wrap="square" rtlCol="0">
            <a:spAutoFit/>
          </a:bodyPr>
          <a:lstStyle/>
          <a:p>
            <a:r>
              <a:rPr lang="en-US" altLang="zh-CN" sz="2400" dirty="0" smtClean="0"/>
              <a:t>We need to reduce the space requirement for our DP.</a:t>
            </a:r>
          </a:p>
          <a:p>
            <a:endParaRPr lang="en-US" altLang="zh-CN" sz="2400" dirty="0"/>
          </a:p>
          <a:p>
            <a:r>
              <a:rPr lang="en-US" altLang="zh-CN" sz="2400" dirty="0" smtClean="0"/>
              <a:t>Think…</a:t>
            </a:r>
          </a:p>
          <a:p>
            <a:r>
              <a:rPr lang="en-US" altLang="zh-CN" sz="2400" dirty="0" smtClean="0"/>
              <a:t>Can we drop one variable, and recover it from the others?</a:t>
            </a:r>
          </a:p>
          <a:p>
            <a:endParaRPr lang="en-US" altLang="zh-CN" sz="2400" b="1" dirty="0" smtClean="0"/>
          </a:p>
          <a:p>
            <a:r>
              <a:rPr lang="en-US" altLang="zh-CN" sz="2400" b="1" dirty="0" smtClean="0"/>
              <a:t>YES!</a:t>
            </a:r>
          </a:p>
          <a:p>
            <a:endParaRPr lang="en-US" altLang="zh-CN" sz="2400" dirty="0"/>
          </a:p>
          <a:p>
            <a:r>
              <a:rPr lang="en-US" altLang="zh-CN" sz="2400" dirty="0" smtClean="0"/>
              <a:t>Suppose we know a valid state (</a:t>
            </a:r>
            <a:r>
              <a:rPr lang="en-US" altLang="zh-CN" sz="2400" b="1" dirty="0" smtClean="0"/>
              <a:t>i</a:t>
            </a:r>
            <a:r>
              <a:rPr lang="en-US" altLang="zh-CN" sz="2400" dirty="0" smtClean="0"/>
              <a:t>, </a:t>
            </a:r>
            <a:r>
              <a:rPr lang="en-US" altLang="zh-CN" sz="2400" b="1" dirty="0" smtClean="0"/>
              <a:t>V</a:t>
            </a:r>
            <a:r>
              <a:rPr lang="en-US" altLang="zh-CN" sz="2400" b="1" baseline="-25000" dirty="0" smtClean="0"/>
              <a:t>1</a:t>
            </a:r>
            <a:r>
              <a:rPr lang="en-US" altLang="zh-CN" sz="2400" dirty="0" smtClean="0"/>
              <a:t>, </a:t>
            </a:r>
            <a:r>
              <a:rPr lang="en-US" altLang="zh-CN" sz="2400" b="1" dirty="0" smtClean="0"/>
              <a:t>V</a:t>
            </a:r>
            <a:r>
              <a:rPr lang="en-US" altLang="zh-CN" sz="2400" b="1" baseline="-25000" dirty="0" smtClean="0"/>
              <a:t>2</a:t>
            </a:r>
            <a:r>
              <a:rPr lang="en-US" altLang="zh-CN" sz="2400" dirty="0" smtClean="0"/>
              <a:t>). </a:t>
            </a:r>
          </a:p>
          <a:p>
            <a:r>
              <a:rPr lang="en-US" altLang="zh-CN" sz="2400" dirty="0" smtClean="0"/>
              <a:t>Note that we also know the sum of volumes of objects we’ve already packed, say </a:t>
            </a:r>
            <a:r>
              <a:rPr lang="en-US" altLang="zh-CN" sz="2400" b="1" dirty="0" err="1" smtClean="0"/>
              <a:t>V</a:t>
            </a:r>
            <a:r>
              <a:rPr lang="en-US" altLang="zh-CN" sz="2400" b="1" baseline="-25000" dirty="0" err="1" smtClean="0"/>
              <a:t>sum</a:t>
            </a:r>
            <a:r>
              <a:rPr lang="en-US" altLang="zh-CN" sz="2400" dirty="0" smtClean="0"/>
              <a:t>. Then, </a:t>
            </a:r>
            <a:r>
              <a:rPr lang="en-US" altLang="zh-CN" sz="2400" b="1" dirty="0" smtClean="0"/>
              <a:t>V</a:t>
            </a:r>
            <a:r>
              <a:rPr lang="en-US" altLang="zh-CN" sz="2400" b="1" baseline="-25000" dirty="0" smtClean="0"/>
              <a:t>2 </a:t>
            </a:r>
            <a:r>
              <a:rPr lang="en-US" altLang="zh-CN" sz="2400" b="1" dirty="0" smtClean="0"/>
              <a:t>= </a:t>
            </a:r>
            <a:r>
              <a:rPr lang="en-US" altLang="zh-CN" sz="2400" b="1" dirty="0" err="1" smtClean="0"/>
              <a:t>V</a:t>
            </a:r>
            <a:r>
              <a:rPr lang="en-US" altLang="zh-CN" sz="2400" b="1" baseline="-25000" dirty="0" err="1" smtClean="0"/>
              <a:t>sum</a:t>
            </a:r>
            <a:r>
              <a:rPr lang="en-US" altLang="zh-CN" sz="2400" b="1" dirty="0" smtClean="0"/>
              <a:t> – V</a:t>
            </a:r>
            <a:r>
              <a:rPr lang="en-US" altLang="zh-CN" sz="2400" b="1" baseline="-25000" dirty="0" smtClean="0"/>
              <a:t>1</a:t>
            </a:r>
            <a:r>
              <a:rPr lang="en-US" altLang="zh-CN" sz="2400" dirty="0" smtClean="0"/>
              <a:t>.</a:t>
            </a:r>
            <a:endParaRPr lang="en-US" altLang="zh-CN" sz="2400" baseline="-25000" dirty="0" smtClean="0"/>
          </a:p>
        </p:txBody>
      </p:sp>
      <p:sp>
        <p:nvSpPr>
          <p:cNvPr id="2" name="灯片编号占位符 1"/>
          <p:cNvSpPr>
            <a:spLocks noGrp="1"/>
          </p:cNvSpPr>
          <p:nvPr>
            <p:ph type="sldNum" sz="quarter" idx="11"/>
          </p:nvPr>
        </p:nvSpPr>
        <p:spPr/>
        <p:txBody>
          <a:bodyPr/>
          <a:lstStyle/>
          <a:p>
            <a:fld id="{6F8D72ED-DFE5-445F-820F-549C89AAE8A8}" type="slidenum">
              <a:rPr lang="zh-CN" altLang="en-US" smtClean="0"/>
              <a:t>9</a:t>
            </a:fld>
            <a:endParaRPr lang="zh-CN" altLang="en-US"/>
          </a:p>
        </p:txBody>
      </p:sp>
    </p:spTree>
    <p:extLst>
      <p:ext uri="{BB962C8B-B14F-4D97-AF65-F5344CB8AC3E}">
        <p14:creationId xmlns:p14="http://schemas.microsoft.com/office/powerpoint/2010/main" val="3495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复合">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复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复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205</TotalTime>
  <Words>1710</Words>
  <Application>Microsoft Office PowerPoint</Application>
  <PresentationFormat>全屏显示(4:3)</PresentationFormat>
  <Paragraphs>265</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复合</vt:lpstr>
      <vt:lpstr>UVA 10261 – Ferry Loading </vt:lpstr>
      <vt:lpstr>Abridged Problem Statement</vt:lpstr>
      <vt:lpstr>Sample Case</vt:lpstr>
      <vt:lpstr>First Step: Understand and formalize the task</vt:lpstr>
      <vt:lpstr>Second Step: Observe input magnitude</vt:lpstr>
      <vt:lpstr>Choice Step: Decide your approach</vt:lpstr>
      <vt:lpstr>Design Step: Design your DP solution</vt:lpstr>
      <vt:lpstr>Design Step: Design your DP solution (cont’d)</vt:lpstr>
      <vt:lpstr>Design Step: Improve our DP!</vt:lpstr>
      <vt:lpstr>Design Step: Improve our DP! (cont’d)</vt:lpstr>
      <vt:lpstr>Design Step: Check the relations between DP states</vt:lpstr>
      <vt:lpstr>Design Step: Check the time complexity</vt:lpstr>
      <vt:lpstr>Design Step: Be careful of the problem requirement</vt:lpstr>
      <vt:lpstr>Case Demo</vt:lpstr>
      <vt:lpstr>Case Demo</vt:lpstr>
      <vt:lpstr>Case Demo (Trace back the actual solution)</vt:lpstr>
      <vt:lpstr>Case Demo (Trace back the actual solution)</vt:lpstr>
      <vt:lpstr>Final Step: Code and submit!</vt:lpstr>
      <vt:lpstr>Final Step: Code and submit! (cont’d)</vt:lpstr>
      <vt:lpstr>Sample Solutions</vt:lpstr>
      <vt:lpstr>Thanks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 10261 – Ferry Loading </dc:title>
  <dc:creator>Bowen</dc:creator>
  <cp:lastModifiedBy>Bowen</cp:lastModifiedBy>
  <cp:revision>486</cp:revision>
  <dcterms:created xsi:type="dcterms:W3CDTF">2013-07-29T22:42:07Z</dcterms:created>
  <dcterms:modified xsi:type="dcterms:W3CDTF">2013-07-30T03:56:16Z</dcterms:modified>
</cp:coreProperties>
</file>