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4645"/>
  </p:normalViewPr>
  <p:slideViewPr>
    <p:cSldViewPr snapToGrid="0" snapToObjects="1">
      <p:cViewPr varScale="1">
        <p:scale>
          <a:sx n="152" d="100"/>
          <a:sy n="152"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D8E5-72FD-7243-8E9A-5CC8D58A081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88B1E8F-AC49-7B4A-BF59-05DE57F1B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EF5DE83-3C76-A64C-A9FF-3E3F5F8A6E61}"/>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732A75EE-9371-4242-8808-9F9C6D865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024B4F-3EA8-7F4B-B818-300C888B7F97}"/>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406100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1224-01B8-7C44-8746-7E03FD77C1F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236AEB8-1054-154B-A1C6-AA01364BC5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A87725-52E7-074F-BF1B-00D0EA3DDEEA}"/>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C2A88C40-FC16-DE45-8386-8E9A03A42B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6B94D8-B5BD-3F4C-B868-F6BD7B5D8A16}"/>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341288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FD373-0943-0346-B0D7-C5FBCF89202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1CD6FF4-5CB5-9C45-810B-2E906BFCEB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FB51F47-A918-954B-A852-F84A05D28483}"/>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D6E9E710-70A3-494D-B323-C62025700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202C73-C7D7-F248-BDFD-847CEF255D4A}"/>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89215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BA8B-2B38-9E42-B4A7-65585723789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1308E48-AD73-1547-953B-CCAAF2A56E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393B435-BFCE-BF4A-B7C3-AFDC407F2E10}"/>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EEAFF2B4-A75C-D04C-99DC-714F08F814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8713E4-A7B1-4347-8A30-1110C293AD1B}"/>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187012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25B-51F1-9A46-97F0-7ADC6BAA16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D47B06B-5A4B-1543-B590-DA64100B2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51712B-9F69-C948-B13D-D88FD630F0CE}"/>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18775996-F398-AF49-85CF-F724CAD5C6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3D0EF-A5C5-C046-9CF9-6E10375437D2}"/>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30089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EE8F-D934-BA48-B10F-FD38B25E8AC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AFBA05A-36BC-B846-881E-1975B373B0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76DCDCA-02E7-A546-85CE-FE73D91F47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6E0AF08-DD76-C84A-9F81-50E6D8117F8C}"/>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6" name="Footer Placeholder 5">
            <a:extLst>
              <a:ext uri="{FF2B5EF4-FFF2-40B4-BE49-F238E27FC236}">
                <a16:creationId xmlns:a16="http://schemas.microsoft.com/office/drawing/2014/main" id="{9B587D45-EC3C-C84C-B61C-99907025EC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643C5C-692C-4144-BD9F-56A715F0B47B}"/>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21457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4196-CEB9-B942-98BC-FC6A85DB074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5FAB066-B0F0-C34E-9B7A-1A0D00643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D2427D-7C87-F642-8DCE-47AE670E10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9E0B544-35FC-CE44-A395-168FC58B0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0A54EF-BC22-7A4F-8296-3C50C448AEB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D779A64-59B9-304A-BEF6-99EAB5C576CA}"/>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8" name="Footer Placeholder 7">
            <a:extLst>
              <a:ext uri="{FF2B5EF4-FFF2-40B4-BE49-F238E27FC236}">
                <a16:creationId xmlns:a16="http://schemas.microsoft.com/office/drawing/2014/main" id="{6A595F6B-9DE5-B742-9A51-551D966A0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F8A81E-AD82-E248-B424-0123B21F1DFE}"/>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263604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87DD-61DB-5C48-BFBA-A0858BCA5E8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2DB30A1-B90F-954C-9C3C-E156EBDEFF55}"/>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4" name="Footer Placeholder 3">
            <a:extLst>
              <a:ext uri="{FF2B5EF4-FFF2-40B4-BE49-F238E27FC236}">
                <a16:creationId xmlns:a16="http://schemas.microsoft.com/office/drawing/2014/main" id="{550A818A-22AB-1149-A14C-749C7D9AA5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CA7A63-E6ED-A74A-976C-290F97DD06BF}"/>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183867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5908E-AE36-DB48-AC16-AFE951CE8C48}"/>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3" name="Footer Placeholder 2">
            <a:extLst>
              <a:ext uri="{FF2B5EF4-FFF2-40B4-BE49-F238E27FC236}">
                <a16:creationId xmlns:a16="http://schemas.microsoft.com/office/drawing/2014/main" id="{F6A0B4A5-573C-EC4A-9949-066655A722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6DCD79-8470-5248-80EB-B7E220FDCF53}"/>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244724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58A1-F0D7-CE49-BDA0-4AD3D5488D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F329494-8D6C-F142-A2EB-1C166C1E4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FBA5F62-7906-C04E-9D31-35E155223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2943C0-9BE3-CB46-A0C5-FF2CC01A234E}"/>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6" name="Footer Placeholder 5">
            <a:extLst>
              <a:ext uri="{FF2B5EF4-FFF2-40B4-BE49-F238E27FC236}">
                <a16:creationId xmlns:a16="http://schemas.microsoft.com/office/drawing/2014/main" id="{55FCC6BB-475F-1047-B1CC-BBDE53274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BE1DF5-A9BD-3741-B6BE-43D47D64CD9C}"/>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302106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2062-83EE-4748-93D3-FCD43FC793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6EFEA43-D17B-2340-98FE-3BE5C5595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93DFF2-B080-8F4A-99DF-2F98912EA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62622A-E14A-6742-BCDE-5EBE29C988A7}"/>
              </a:ext>
            </a:extLst>
          </p:cNvPr>
          <p:cNvSpPr>
            <a:spLocks noGrp="1"/>
          </p:cNvSpPr>
          <p:nvPr>
            <p:ph type="dt" sz="half" idx="10"/>
          </p:nvPr>
        </p:nvSpPr>
        <p:spPr/>
        <p:txBody>
          <a:bodyPr/>
          <a:lstStyle/>
          <a:p>
            <a:fld id="{2B0571E2-DA20-8E42-89E0-9CE39CDF570F}" type="datetimeFigureOut">
              <a:rPr lang="en-GB" smtClean="0"/>
              <a:t>12/05/2021</a:t>
            </a:fld>
            <a:endParaRPr lang="en-GB"/>
          </a:p>
        </p:txBody>
      </p:sp>
      <p:sp>
        <p:nvSpPr>
          <p:cNvPr id="6" name="Footer Placeholder 5">
            <a:extLst>
              <a:ext uri="{FF2B5EF4-FFF2-40B4-BE49-F238E27FC236}">
                <a16:creationId xmlns:a16="http://schemas.microsoft.com/office/drawing/2014/main" id="{028CE112-53A7-C24C-8B41-2A44E7739E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5CDA12-67AB-D542-B539-1273CAB4CA77}"/>
              </a:ext>
            </a:extLst>
          </p:cNvPr>
          <p:cNvSpPr>
            <a:spLocks noGrp="1"/>
          </p:cNvSpPr>
          <p:nvPr>
            <p:ph type="sldNum" sz="quarter" idx="12"/>
          </p:nvPr>
        </p:nvSpPr>
        <p:spPr/>
        <p:txBody>
          <a:bodyPr/>
          <a:lstStyle/>
          <a:p>
            <a:fld id="{53E1ECD5-01BB-F94F-8255-0474455E1A64}" type="slidenum">
              <a:rPr lang="en-GB" smtClean="0"/>
              <a:t>‹#›</a:t>
            </a:fld>
            <a:endParaRPr lang="en-GB"/>
          </a:p>
        </p:txBody>
      </p:sp>
    </p:spTree>
    <p:extLst>
      <p:ext uri="{BB962C8B-B14F-4D97-AF65-F5344CB8AC3E}">
        <p14:creationId xmlns:p14="http://schemas.microsoft.com/office/powerpoint/2010/main" val="271507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FBE81-3CA7-C24F-BB74-30E77E0D2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E0F13EF-EF35-DA4A-8EB2-C06FDC2A5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0E240E6-5733-1949-9C3B-C3A1E06EB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571E2-DA20-8E42-89E0-9CE39CDF570F}" type="datetimeFigureOut">
              <a:rPr lang="en-GB" smtClean="0"/>
              <a:t>12/05/2021</a:t>
            </a:fld>
            <a:endParaRPr lang="en-GB"/>
          </a:p>
        </p:txBody>
      </p:sp>
      <p:sp>
        <p:nvSpPr>
          <p:cNvPr id="5" name="Footer Placeholder 4">
            <a:extLst>
              <a:ext uri="{FF2B5EF4-FFF2-40B4-BE49-F238E27FC236}">
                <a16:creationId xmlns:a16="http://schemas.microsoft.com/office/drawing/2014/main" id="{732D6694-D0FA-1B44-BE64-FB3D94BC2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3FC02EA-7AE4-B945-967A-363308B74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1ECD5-01BB-F94F-8255-0474455E1A64}" type="slidenum">
              <a:rPr lang="en-GB" smtClean="0"/>
              <a:t>‹#›</a:t>
            </a:fld>
            <a:endParaRPr lang="en-GB"/>
          </a:p>
        </p:txBody>
      </p:sp>
    </p:spTree>
    <p:extLst>
      <p:ext uri="{BB962C8B-B14F-4D97-AF65-F5344CB8AC3E}">
        <p14:creationId xmlns:p14="http://schemas.microsoft.com/office/powerpoint/2010/main" val="409113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47F5-E8BC-814E-A3F0-86D8ED91EB42}"/>
              </a:ext>
            </a:extLst>
          </p:cNvPr>
          <p:cNvSpPr>
            <a:spLocks noGrp="1"/>
          </p:cNvSpPr>
          <p:nvPr>
            <p:ph type="ctrTitle"/>
          </p:nvPr>
        </p:nvSpPr>
        <p:spPr>
          <a:xfrm>
            <a:off x="7464614" y="1783959"/>
            <a:ext cx="4087306" cy="2889114"/>
          </a:xfrm>
        </p:spPr>
        <p:txBody>
          <a:bodyPr anchor="b">
            <a:normAutofit/>
          </a:bodyPr>
          <a:lstStyle/>
          <a:p>
            <a:pPr algn="l"/>
            <a:r>
              <a:rPr lang="en-GB" sz="4600" dirty="0"/>
              <a:t>Finding the best inner London location for a new coffee shop</a:t>
            </a:r>
          </a:p>
        </p:txBody>
      </p:sp>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7464612" y="4750893"/>
            <a:ext cx="4087305" cy="1147863"/>
          </a:xfrm>
        </p:spPr>
        <p:txBody>
          <a:bodyPr anchor="t">
            <a:normAutofit/>
          </a:bodyPr>
          <a:lstStyle/>
          <a:p>
            <a:pPr algn="l"/>
            <a:r>
              <a:rPr lang="en-GB" sz="2000"/>
              <a:t>Applied Data Science Capstone by IBM/Coursera</a:t>
            </a:r>
          </a:p>
          <a:p>
            <a:pPr algn="l"/>
            <a:r>
              <a:rPr lang="en-GB" sz="2000"/>
              <a:t>Capstone Project</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3787132E-B1D8-BC49-AB17-1D2AD2D43B9E}"/>
              </a:ext>
            </a:extLst>
          </p:cNvPr>
          <p:cNvPicPr>
            <a:picLocks noChangeAspect="1"/>
          </p:cNvPicPr>
          <p:nvPr/>
        </p:nvPicPr>
        <p:blipFill rotWithShape="1">
          <a:blip r:embed="rId2"/>
          <a:srcRect r="5593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065228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0C8A437-286E-5045-B61B-0154A33FC5AF}"/>
              </a:ext>
            </a:extLst>
          </p:cNvPr>
          <p:cNvPicPr>
            <a:picLocks noChangeAspect="1"/>
          </p:cNvPicPr>
          <p:nvPr/>
        </p:nvPicPr>
        <p:blipFill>
          <a:blip r:embed="rId2"/>
          <a:stretch>
            <a:fillRect/>
          </a:stretch>
        </p:blipFill>
        <p:spPr>
          <a:xfrm>
            <a:off x="4692824" y="2289447"/>
            <a:ext cx="2127425" cy="2060419"/>
          </a:xfrm>
          <a:prstGeom prst="rect">
            <a:avLst/>
          </a:prstGeom>
        </p:spPr>
      </p:pic>
      <p:pic>
        <p:nvPicPr>
          <p:cNvPr id="10" name="Picture 9">
            <a:extLst>
              <a:ext uri="{FF2B5EF4-FFF2-40B4-BE49-F238E27FC236}">
                <a16:creationId xmlns:a16="http://schemas.microsoft.com/office/drawing/2014/main" id="{4477F720-17F4-5443-829B-79D17268CD58}"/>
              </a:ext>
            </a:extLst>
          </p:cNvPr>
          <p:cNvPicPr>
            <a:picLocks noChangeAspect="1"/>
          </p:cNvPicPr>
          <p:nvPr/>
        </p:nvPicPr>
        <p:blipFill>
          <a:blip r:embed="rId3"/>
          <a:stretch>
            <a:fillRect/>
          </a:stretch>
        </p:blipFill>
        <p:spPr>
          <a:xfrm>
            <a:off x="7703053" y="2289447"/>
            <a:ext cx="4222170" cy="2060419"/>
          </a:xfrm>
          <a:prstGeom prst="rect">
            <a:avLst/>
          </a:prstGeom>
        </p:spPr>
      </p:pic>
      <p:sp>
        <p:nvSpPr>
          <p:cNvPr id="14" name="Title 4">
            <a:extLst>
              <a:ext uri="{FF2B5EF4-FFF2-40B4-BE49-F238E27FC236}">
                <a16:creationId xmlns:a16="http://schemas.microsoft.com/office/drawing/2014/main" id="{1B78149C-0DC5-3647-A8FD-58FF9ED12907}"/>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a:solidFill>
                  <a:schemeClr val="tx2"/>
                </a:solidFill>
                <a:latin typeface="Arial" panose="020B0604020202020204" pitchFamily="34" charset="0"/>
                <a:cs typeface="Arial" panose="020B0604020202020204" pitchFamily="34" charset="0"/>
              </a:rPr>
              <a:t>4. Results</a:t>
            </a:r>
            <a:endParaRPr lang="en-GB" sz="2000" b="1" dirty="0">
              <a:solidFill>
                <a:schemeClr val="tx2"/>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4243A72-94FA-ED41-9797-D00ED7144E43}"/>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3EE84F27-7DFC-8147-912B-81640A496354}"/>
              </a:ext>
            </a:extLst>
          </p:cNvPr>
          <p:cNvSpPr txBox="1">
            <a:spLocks/>
          </p:cNvSpPr>
          <p:nvPr/>
        </p:nvSpPr>
        <p:spPr>
          <a:xfrm>
            <a:off x="268448" y="1069614"/>
            <a:ext cx="11230708" cy="356586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1600" dirty="0">
                <a:latin typeface="Arial" panose="020B0604020202020204" pitchFamily="34" charset="0"/>
                <a:cs typeface="Arial" panose="020B0604020202020204" pitchFamily="34" charset="0"/>
              </a:rPr>
              <a:t>We now need to import a </a:t>
            </a:r>
            <a:r>
              <a:rPr lang="en-GB" sz="1600" dirty="0" err="1">
                <a:latin typeface="Arial" panose="020B0604020202020204" pitchFamily="34" charset="0"/>
                <a:cs typeface="Arial" panose="020B0604020202020204" pitchFamily="34" charset="0"/>
              </a:rPr>
              <a:t>dataframe</a:t>
            </a:r>
            <a:r>
              <a:rPr lang="en-GB" sz="1600" dirty="0">
                <a:latin typeface="Arial" panose="020B0604020202020204" pitchFamily="34" charset="0"/>
                <a:cs typeface="Arial" panose="020B0604020202020204" pitchFamily="34" charset="0"/>
              </a:rPr>
              <a:t> containing latitude and longitude and then merge the two </a:t>
            </a:r>
            <a:r>
              <a:rPr lang="en-GB" sz="1600" dirty="0" err="1">
                <a:latin typeface="Arial" panose="020B0604020202020204" pitchFamily="34" charset="0"/>
                <a:cs typeface="Arial" panose="020B0604020202020204" pitchFamily="34" charset="0"/>
              </a:rPr>
              <a:t>dataframes</a:t>
            </a:r>
            <a:r>
              <a:rPr lang="en-GB" sz="1600" dirty="0">
                <a:latin typeface="Arial" panose="020B0604020202020204" pitchFamily="34" charset="0"/>
                <a:cs typeface="Arial" panose="020B0604020202020204" pitchFamily="34" charset="0"/>
              </a:rPr>
              <a:t> on the postcode field.</a:t>
            </a:r>
          </a:p>
        </p:txBody>
      </p:sp>
      <p:pic>
        <p:nvPicPr>
          <p:cNvPr id="13" name="Picture 12">
            <a:extLst>
              <a:ext uri="{FF2B5EF4-FFF2-40B4-BE49-F238E27FC236}">
                <a16:creationId xmlns:a16="http://schemas.microsoft.com/office/drawing/2014/main" id="{6496D182-3453-1845-96AF-876276E21297}"/>
              </a:ext>
            </a:extLst>
          </p:cNvPr>
          <p:cNvPicPr>
            <a:picLocks noChangeAspect="1"/>
          </p:cNvPicPr>
          <p:nvPr/>
        </p:nvPicPr>
        <p:blipFill>
          <a:blip r:embed="rId4"/>
          <a:stretch>
            <a:fillRect/>
          </a:stretch>
        </p:blipFill>
        <p:spPr>
          <a:xfrm>
            <a:off x="692844" y="2289447"/>
            <a:ext cx="3336407" cy="2112499"/>
          </a:xfrm>
          <a:prstGeom prst="rect">
            <a:avLst/>
          </a:prstGeom>
        </p:spPr>
      </p:pic>
      <p:sp>
        <p:nvSpPr>
          <p:cNvPr id="17" name="Subtitle 2">
            <a:extLst>
              <a:ext uri="{FF2B5EF4-FFF2-40B4-BE49-F238E27FC236}">
                <a16:creationId xmlns:a16="http://schemas.microsoft.com/office/drawing/2014/main" id="{C27CF2B0-7515-2C41-8C69-AE40F0EAA9B3}"/>
              </a:ext>
            </a:extLst>
          </p:cNvPr>
          <p:cNvSpPr txBox="1">
            <a:spLocks/>
          </p:cNvSpPr>
          <p:nvPr/>
        </p:nvSpPr>
        <p:spPr>
          <a:xfrm>
            <a:off x="4048270" y="2852546"/>
            <a:ext cx="644554" cy="68828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4800" dirty="0">
                <a:latin typeface="Arial" panose="020B0604020202020204" pitchFamily="34" charset="0"/>
                <a:cs typeface="Arial" panose="020B0604020202020204" pitchFamily="34" charset="0"/>
              </a:rPr>
              <a:t>+</a:t>
            </a:r>
          </a:p>
        </p:txBody>
      </p:sp>
      <p:sp>
        <p:nvSpPr>
          <p:cNvPr id="18" name="Subtitle 2">
            <a:extLst>
              <a:ext uri="{FF2B5EF4-FFF2-40B4-BE49-F238E27FC236}">
                <a16:creationId xmlns:a16="http://schemas.microsoft.com/office/drawing/2014/main" id="{16C99CE3-002F-9442-8CEE-9BF9759ECFBA}"/>
              </a:ext>
            </a:extLst>
          </p:cNvPr>
          <p:cNvSpPr txBox="1">
            <a:spLocks/>
          </p:cNvSpPr>
          <p:nvPr/>
        </p:nvSpPr>
        <p:spPr>
          <a:xfrm>
            <a:off x="6939374" y="2785179"/>
            <a:ext cx="644554" cy="68828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4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5263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47B0397-EB14-1541-8602-42F80BF1C53C}"/>
              </a:ext>
            </a:extLst>
          </p:cNvPr>
          <p:cNvPicPr>
            <a:picLocks noChangeAspect="1"/>
          </p:cNvPicPr>
          <p:nvPr/>
        </p:nvPicPr>
        <p:blipFill>
          <a:blip r:embed="rId2"/>
          <a:stretch>
            <a:fillRect/>
          </a:stretch>
        </p:blipFill>
        <p:spPr>
          <a:xfrm>
            <a:off x="2001137" y="1821786"/>
            <a:ext cx="5590899" cy="4329363"/>
          </a:xfrm>
          <a:prstGeom prst="rect">
            <a:avLst/>
          </a:prstGeom>
        </p:spPr>
      </p:pic>
      <p:sp>
        <p:nvSpPr>
          <p:cNvPr id="14" name="Title 4">
            <a:extLst>
              <a:ext uri="{FF2B5EF4-FFF2-40B4-BE49-F238E27FC236}">
                <a16:creationId xmlns:a16="http://schemas.microsoft.com/office/drawing/2014/main" id="{1B78149C-0DC5-3647-A8FD-58FF9ED12907}"/>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a:solidFill>
                  <a:schemeClr val="tx2"/>
                </a:solidFill>
                <a:latin typeface="Arial" panose="020B0604020202020204" pitchFamily="34" charset="0"/>
                <a:cs typeface="Arial" panose="020B0604020202020204" pitchFamily="34" charset="0"/>
              </a:rPr>
              <a:t>4. Results</a:t>
            </a:r>
            <a:endParaRPr lang="en-GB" sz="2000" b="1" dirty="0">
              <a:solidFill>
                <a:schemeClr val="tx2"/>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4243A72-94FA-ED41-9797-D00ED7144E43}"/>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3EE84F27-7DFC-8147-912B-81640A496354}"/>
              </a:ext>
            </a:extLst>
          </p:cNvPr>
          <p:cNvSpPr txBox="1">
            <a:spLocks/>
          </p:cNvSpPr>
          <p:nvPr/>
        </p:nvSpPr>
        <p:spPr>
          <a:xfrm>
            <a:off x="268448" y="1069614"/>
            <a:ext cx="11230708" cy="356586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1600" dirty="0"/>
              <a:t>I then use Folium to create a map of London using longitude and latitude coordinates and plot the developments on the map</a:t>
            </a:r>
          </a:p>
        </p:txBody>
      </p:sp>
    </p:spTree>
    <p:extLst>
      <p:ext uri="{BB962C8B-B14F-4D97-AF65-F5344CB8AC3E}">
        <p14:creationId xmlns:p14="http://schemas.microsoft.com/office/powerpoint/2010/main" val="187971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268448" y="1166003"/>
            <a:ext cx="10309271" cy="3565864"/>
          </a:xfrm>
        </p:spPr>
        <p:txBody>
          <a:bodyPr anchor="t">
            <a:noAutofit/>
          </a:bodyPr>
          <a:lstStyle/>
          <a:p>
            <a:pPr marL="285750" indent="-285750" algn="l">
              <a:buFont typeface="Arial" panose="020B0604020202020204" pitchFamily="34" charset="0"/>
              <a:buChar char="•"/>
            </a:pPr>
            <a:r>
              <a:rPr lang="en-GB" sz="1600" dirty="0">
                <a:latin typeface="Arial" panose="020B0604020202020204" pitchFamily="34" charset="0"/>
                <a:cs typeface="Arial" panose="020B0604020202020204" pitchFamily="34" charset="0"/>
              </a:rPr>
              <a:t>My friend has a successful inner London coffee shop and has been approached by an investor keen to develop his cafe concept into a small franchise and expand across inner London.</a:t>
            </a:r>
          </a:p>
          <a:p>
            <a:pPr marL="285750" indent="-285750" algn="l">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sz="1600" dirty="0">
                <a:latin typeface="Arial" panose="020B0604020202020204" pitchFamily="34" charset="0"/>
                <a:cs typeface="Arial" panose="020B0604020202020204" pitchFamily="34" charset="0"/>
              </a:rPr>
              <a:t>Both he and the investor believe a key component of the cafe's success has been selecting a location close to a new high rise apartment development.  By providing a friendly, buzzy cafe with great coffee he has created a communal place for the locals, who are typically young, professional renters with high disposable income and a taste for good quality coffee in the morning on their way to work, on weekends with a pastry, and increasingly during the day whilst they work from home during Covid lockdown.</a:t>
            </a:r>
          </a:p>
          <a:p>
            <a:pPr marL="285750" indent="-285750" algn="l">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sz="1600" dirty="0">
                <a:latin typeface="Arial" panose="020B0604020202020204" pitchFamily="34" charset="0"/>
                <a:cs typeface="Arial" panose="020B0604020202020204" pitchFamily="34" charset="0"/>
              </a:rPr>
              <a:t>He has asked me to help him identify other new high rise apartment developments that lack good coffee shops in the immediate vicinity, and will then propose these to the investor as potential sites to expand the coffee franchise.</a:t>
            </a:r>
          </a:p>
        </p:txBody>
      </p:sp>
      <p:sp>
        <p:nvSpPr>
          <p:cNvPr id="8" name="Title 4">
            <a:extLst>
              <a:ext uri="{FF2B5EF4-FFF2-40B4-BE49-F238E27FC236}">
                <a16:creationId xmlns:a16="http://schemas.microsoft.com/office/drawing/2014/main" id="{0146E0A7-6358-CF48-AF58-78B668685554}"/>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dirty="0">
                <a:solidFill>
                  <a:schemeClr val="tx2"/>
                </a:solidFill>
                <a:latin typeface="Arial" panose="020B0604020202020204" pitchFamily="34" charset="0"/>
                <a:cs typeface="Arial" panose="020B0604020202020204" pitchFamily="34" charset="0"/>
              </a:rPr>
              <a:t>1. Introduction</a:t>
            </a:r>
          </a:p>
        </p:txBody>
      </p:sp>
      <p:cxnSp>
        <p:nvCxnSpPr>
          <p:cNvPr id="9" name="Straight Connector 8">
            <a:extLst>
              <a:ext uri="{FF2B5EF4-FFF2-40B4-BE49-F238E27FC236}">
                <a16:creationId xmlns:a16="http://schemas.microsoft.com/office/drawing/2014/main" id="{14F282DB-86F6-3048-9280-0196F8CE6D52}"/>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2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392254" y="1290477"/>
            <a:ext cx="11041940" cy="3565864"/>
          </a:xfrm>
        </p:spPr>
        <p:txBody>
          <a:bodyPr anchor="t">
            <a:noAutofit/>
          </a:bodyPr>
          <a:lstStyle/>
          <a:p>
            <a:pPr algn="l"/>
            <a:r>
              <a:rPr lang="en-GB" sz="1600" dirty="0">
                <a:latin typeface="Arial" panose="020B0604020202020204" pitchFamily="34" charset="0"/>
                <a:cs typeface="Arial" panose="020B0604020202020204" pitchFamily="34" charset="0"/>
              </a:rPr>
              <a:t>1. The London Development Database (LDD) which records significant planning permissions in London.</a:t>
            </a:r>
          </a:p>
          <a:p>
            <a:pPr algn="l"/>
            <a:r>
              <a:rPr lang="en-GB" sz="1600" dirty="0">
                <a:latin typeface="Arial" panose="020B0604020202020204" pitchFamily="34" charset="0"/>
                <a:cs typeface="Arial" panose="020B0604020202020204" pitchFamily="34" charset="0"/>
              </a:rPr>
              <a:t>https://</a:t>
            </a:r>
            <a:r>
              <a:rPr lang="en-GB" sz="1600" dirty="0" err="1">
                <a:latin typeface="Arial" panose="020B0604020202020204" pitchFamily="34" charset="0"/>
                <a:cs typeface="Arial" panose="020B0604020202020204" pitchFamily="34" charset="0"/>
              </a:rPr>
              <a:t>data.london.gov.uk</a:t>
            </a:r>
            <a:r>
              <a:rPr lang="en-GB" sz="1600" dirty="0">
                <a:latin typeface="Arial" panose="020B0604020202020204" pitchFamily="34" charset="0"/>
                <a:cs typeface="Arial" panose="020B0604020202020204" pitchFamily="34" charset="0"/>
              </a:rPr>
              <a:t>/download/planning-permissions-on-the-</a:t>
            </a:r>
            <a:r>
              <a:rPr lang="en-GB" sz="1600" dirty="0" err="1">
                <a:latin typeface="Arial" panose="020B0604020202020204" pitchFamily="34" charset="0"/>
                <a:cs typeface="Arial" panose="020B0604020202020204" pitchFamily="34" charset="0"/>
              </a:rPr>
              <a:t>london</a:t>
            </a:r>
            <a:r>
              <a:rPr lang="en-GB" sz="1600" dirty="0">
                <a:latin typeface="Arial" panose="020B0604020202020204" pitchFamily="34" charset="0"/>
                <a:cs typeface="Arial" panose="020B0604020202020204" pitchFamily="34" charset="0"/>
              </a:rPr>
              <a:t>-development-database--</a:t>
            </a:r>
            <a:r>
              <a:rPr lang="en-GB" sz="1600" dirty="0" err="1">
                <a:latin typeface="Arial" panose="020B0604020202020204" pitchFamily="34" charset="0"/>
                <a:cs typeface="Arial" panose="020B0604020202020204" pitchFamily="34" charset="0"/>
              </a:rPr>
              <a:t>ldd</a:t>
            </a:r>
            <a:r>
              <a:rPr lang="en-GB" sz="1600" dirty="0">
                <a:latin typeface="Arial" panose="020B0604020202020204" pitchFamily="34" charset="0"/>
                <a:cs typeface="Arial" panose="020B0604020202020204" pitchFamily="34" charset="0"/>
              </a:rPr>
              <a:t>-/966b9309-3969-417e-b1d0-b97cfe42404a/LDD%20-%20Housing%20Completions%20unit%20level%20%28final%29.xlsx</a:t>
            </a:r>
          </a:p>
          <a:p>
            <a:pPr algn="l"/>
            <a:endParaRPr lang="en-GB" sz="1600" dirty="0">
              <a:latin typeface="Arial" panose="020B0604020202020204" pitchFamily="34" charset="0"/>
              <a:cs typeface="Arial" panose="020B0604020202020204" pitchFamily="34" charset="0"/>
            </a:endParaRPr>
          </a:p>
          <a:p>
            <a:pPr algn="l"/>
            <a:r>
              <a:rPr lang="en-GB" sz="1600" dirty="0">
                <a:latin typeface="Arial" panose="020B0604020202020204" pitchFamily="34" charset="0"/>
                <a:cs typeface="Arial" panose="020B0604020202020204" pitchFamily="34" charset="0"/>
              </a:rPr>
              <a:t>2. A spreadsheet containing postcodes and latitude and longitude coordinates for the building developments in the final refined </a:t>
            </a:r>
            <a:r>
              <a:rPr lang="en-GB" sz="1600" dirty="0" err="1">
                <a:latin typeface="Arial" panose="020B0604020202020204" pitchFamily="34" charset="0"/>
                <a:cs typeface="Arial" panose="020B0604020202020204" pitchFamily="34" charset="0"/>
              </a:rPr>
              <a:t>dataframe</a:t>
            </a:r>
            <a:endParaRPr lang="en-GB" sz="1600" dirty="0">
              <a:latin typeface="Arial" panose="020B0604020202020204" pitchFamily="34" charset="0"/>
              <a:cs typeface="Arial" panose="020B0604020202020204" pitchFamily="34" charset="0"/>
            </a:endParaRPr>
          </a:p>
          <a:p>
            <a:pPr algn="l"/>
            <a:r>
              <a:rPr lang="en-GB" sz="1600" dirty="0">
                <a:latin typeface="Arial" panose="020B0604020202020204" pitchFamily="34" charset="0"/>
                <a:cs typeface="Arial" panose="020B0604020202020204" pitchFamily="34" charset="0"/>
              </a:rPr>
              <a:t>'</a:t>
            </a:r>
            <a:r>
              <a:rPr lang="en-GB" sz="1600" dirty="0" err="1">
                <a:latin typeface="Arial" panose="020B0604020202020204" pitchFamily="34" charset="0"/>
                <a:cs typeface="Arial" panose="020B0604020202020204" pitchFamily="34" charset="0"/>
              </a:rPr>
              <a:t>Geospatial_Coordinates.xlsx</a:t>
            </a:r>
            <a:r>
              <a:rPr lang="en-GB" sz="1600" dirty="0">
                <a:latin typeface="Arial" panose="020B0604020202020204" pitchFamily="34" charset="0"/>
                <a:cs typeface="Arial" panose="020B0604020202020204" pitchFamily="34" charset="0"/>
              </a:rPr>
              <a:t>'</a:t>
            </a:r>
          </a:p>
          <a:p>
            <a:pPr algn="l"/>
            <a:endParaRPr lang="en-GB" sz="1600" dirty="0">
              <a:latin typeface="Arial" panose="020B0604020202020204" pitchFamily="34" charset="0"/>
              <a:cs typeface="Arial" panose="020B0604020202020204" pitchFamily="34" charset="0"/>
            </a:endParaRPr>
          </a:p>
          <a:p>
            <a:pPr algn="l"/>
            <a:r>
              <a:rPr lang="en-GB" sz="1600" dirty="0">
                <a:latin typeface="Arial" panose="020B0604020202020204" pitchFamily="34" charset="0"/>
                <a:cs typeface="Arial" panose="020B0604020202020204" pitchFamily="34" charset="0"/>
              </a:rPr>
              <a:t>3. The </a:t>
            </a:r>
            <a:r>
              <a:rPr lang="en-GB" sz="1600" dirty="0" err="1">
                <a:latin typeface="Arial" panose="020B0604020202020204" pitchFamily="34" charset="0"/>
                <a:cs typeface="Arial" panose="020B0604020202020204" pitchFamily="34" charset="0"/>
              </a:rPr>
              <a:t>FourSquare</a:t>
            </a:r>
            <a:r>
              <a:rPr lang="en-GB" sz="1600" dirty="0">
                <a:latin typeface="Arial" panose="020B0604020202020204" pitchFamily="34" charset="0"/>
                <a:cs typeface="Arial" panose="020B0604020202020204" pitchFamily="34" charset="0"/>
              </a:rPr>
              <a:t> API which provides information on cafes.</a:t>
            </a:r>
          </a:p>
          <a:p>
            <a:pPr algn="l"/>
            <a:r>
              <a:rPr lang="en-GB" sz="1600" dirty="0">
                <a:latin typeface="Arial" panose="020B0604020202020204" pitchFamily="34" charset="0"/>
                <a:cs typeface="Arial" panose="020B0604020202020204" pitchFamily="34" charset="0"/>
              </a:rPr>
              <a:t>'https://</a:t>
            </a:r>
            <a:r>
              <a:rPr lang="en-GB" sz="1600" dirty="0" err="1">
                <a:latin typeface="Arial" panose="020B0604020202020204" pitchFamily="34" charset="0"/>
                <a:cs typeface="Arial" panose="020B0604020202020204" pitchFamily="34" charset="0"/>
              </a:rPr>
              <a:t>api.foursquare.com</a:t>
            </a:r>
            <a:r>
              <a:rPr lang="en-GB" sz="1600" dirty="0">
                <a:latin typeface="Arial" panose="020B0604020202020204" pitchFamily="34" charset="0"/>
                <a:cs typeface="Arial" panose="020B0604020202020204" pitchFamily="34" charset="0"/>
              </a:rPr>
              <a:t>/v2/venues/explore?&amp;</a:t>
            </a:r>
            <a:r>
              <a:rPr lang="en-GB" sz="1600" dirty="0" err="1">
                <a:latin typeface="Arial" panose="020B0604020202020204" pitchFamily="34" charset="0"/>
                <a:cs typeface="Arial" panose="020B0604020202020204" pitchFamily="34" charset="0"/>
              </a:rPr>
              <a:t>client_id</a:t>
            </a:r>
            <a:r>
              <a:rPr lang="en-GB" sz="1600" dirty="0">
                <a:latin typeface="Arial" panose="020B0604020202020204" pitchFamily="34" charset="0"/>
                <a:cs typeface="Arial" panose="020B0604020202020204" pitchFamily="34" charset="0"/>
              </a:rPr>
              <a:t>={}&amp;</a:t>
            </a:r>
            <a:r>
              <a:rPr lang="en-GB" sz="1600" dirty="0" err="1">
                <a:latin typeface="Arial" panose="020B0604020202020204" pitchFamily="34" charset="0"/>
                <a:cs typeface="Arial" panose="020B0604020202020204" pitchFamily="34" charset="0"/>
              </a:rPr>
              <a:t>client_secret</a:t>
            </a:r>
            <a:r>
              <a:rPr lang="en-GB" sz="1600" dirty="0">
                <a:latin typeface="Arial" panose="020B0604020202020204" pitchFamily="34" charset="0"/>
                <a:cs typeface="Arial" panose="020B0604020202020204" pitchFamily="34" charset="0"/>
              </a:rPr>
              <a:t>={}&amp;v={}&amp;</a:t>
            </a:r>
            <a:r>
              <a:rPr lang="en-GB" sz="1600" dirty="0" err="1">
                <a:latin typeface="Arial" panose="020B0604020202020204" pitchFamily="34" charset="0"/>
                <a:cs typeface="Arial" panose="020B0604020202020204" pitchFamily="34" charset="0"/>
              </a:rPr>
              <a:t>ll</a:t>
            </a:r>
            <a:r>
              <a:rPr lang="en-GB" sz="1600" dirty="0">
                <a:latin typeface="Arial" panose="020B0604020202020204" pitchFamily="34" charset="0"/>
                <a:cs typeface="Arial" panose="020B0604020202020204" pitchFamily="34" charset="0"/>
              </a:rPr>
              <a:t>={},{}&amp;radius={}&amp;limit={}'.format(CLIENT_ID, CLIENT_SECRET, VERSION, </a:t>
            </a:r>
            <a:r>
              <a:rPr lang="en-GB" sz="1600" dirty="0" err="1">
                <a:latin typeface="Arial" panose="020B0604020202020204" pitchFamily="34" charset="0"/>
                <a:cs typeface="Arial" panose="020B0604020202020204" pitchFamily="34" charset="0"/>
              </a:rPr>
              <a:t>neighbourhood_latitude</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neighbourhood_longitude</a:t>
            </a:r>
            <a:r>
              <a:rPr lang="en-GB" sz="1600" dirty="0">
                <a:latin typeface="Arial" panose="020B0604020202020204" pitchFamily="34" charset="0"/>
                <a:cs typeface="Arial" panose="020B0604020202020204" pitchFamily="34" charset="0"/>
              </a:rPr>
              <a:t>, radius, LIMIT)</a:t>
            </a:r>
          </a:p>
        </p:txBody>
      </p:sp>
      <p:sp>
        <p:nvSpPr>
          <p:cNvPr id="4" name="Title 4">
            <a:extLst>
              <a:ext uri="{FF2B5EF4-FFF2-40B4-BE49-F238E27FC236}">
                <a16:creationId xmlns:a16="http://schemas.microsoft.com/office/drawing/2014/main" id="{0FBDFDF9-2402-344B-A7D4-2BEFAACC3EDB}"/>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dirty="0">
                <a:solidFill>
                  <a:schemeClr val="tx2"/>
                </a:solidFill>
                <a:latin typeface="Arial" panose="020B0604020202020204" pitchFamily="34" charset="0"/>
                <a:cs typeface="Arial" panose="020B0604020202020204" pitchFamily="34" charset="0"/>
              </a:rPr>
              <a:t>2. Data</a:t>
            </a:r>
          </a:p>
        </p:txBody>
      </p:sp>
      <p:cxnSp>
        <p:nvCxnSpPr>
          <p:cNvPr id="6" name="Straight Connector 5">
            <a:extLst>
              <a:ext uri="{FF2B5EF4-FFF2-40B4-BE49-F238E27FC236}">
                <a16:creationId xmlns:a16="http://schemas.microsoft.com/office/drawing/2014/main" id="{A0FAA5F2-252C-5142-977B-313029146954}"/>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8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700"/>
                                        <p:tgtEl>
                                          <p:spTgt spid="3">
                                            <p:txEl>
                                              <p:pRg st="3" end="3"/>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700"/>
                                        <p:tgtEl>
                                          <p:spTgt spid="3">
                                            <p:txEl>
                                              <p:pRg st="6" end="6"/>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7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268448" y="905022"/>
            <a:ext cx="11737624" cy="3565864"/>
          </a:xfrm>
        </p:spPr>
        <p:txBody>
          <a:bodyPr anchor="t">
            <a:noAutofit/>
          </a:bodyPr>
          <a:lstStyle/>
          <a:p>
            <a:pPr algn="l">
              <a:lnSpc>
                <a:spcPct val="100000"/>
              </a:lnSpc>
              <a:spcBef>
                <a:spcPts val="0"/>
              </a:spcBef>
            </a:pPr>
            <a:r>
              <a:rPr lang="en-GB" sz="1600" dirty="0">
                <a:latin typeface="Arial" panose="020B0604020202020204" pitchFamily="34" charset="0"/>
                <a:cs typeface="Arial" panose="020B0604020202020204" pitchFamily="34" charset="0"/>
              </a:rPr>
              <a:t>1. Identify the areas in London with the highest number of new flats and houses recently approved.  </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Target developments approved in the past 3 years</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Restrict the data to include only inner London boroughs denoted by letters N, NE, NW, W, SW, S, SW, E and EC and followed by numbers 1-9. All postcodes with a number greater than 9 are outside the perimeter we're interested in.</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Use 'Post Code' field for the location reference.</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Use 'Total proposed units' and restrict the values to &gt;6 to eliminate town house conversions.</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Rename column field values so that they are more user friendly</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Reformat date completed field to show only the year 'YYYY' to make it easier to select developments completed after 2017</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Create a new </a:t>
            </a:r>
            <a:r>
              <a:rPr lang="en-GB" sz="1600" dirty="0" err="1">
                <a:latin typeface="Arial" panose="020B0604020202020204" pitchFamily="34" charset="0"/>
                <a:cs typeface="Arial" panose="020B0604020202020204" pitchFamily="34" charset="0"/>
              </a:rPr>
              <a:t>dataframe</a:t>
            </a:r>
            <a:r>
              <a:rPr lang="en-GB" sz="1600" dirty="0">
                <a:latin typeface="Arial" panose="020B0604020202020204" pitchFamily="34" charset="0"/>
                <a:cs typeface="Arial" panose="020B0604020202020204" pitchFamily="34" charset="0"/>
              </a:rPr>
              <a:t> with only the columns required</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Remove duplicate rows to show only one row per development</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Restrict </a:t>
            </a:r>
            <a:r>
              <a:rPr lang="en-GB" sz="1600" dirty="0" err="1">
                <a:latin typeface="Arial" panose="020B0604020202020204" pitchFamily="34" charset="0"/>
                <a:cs typeface="Arial" panose="020B0604020202020204" pitchFamily="34" charset="0"/>
              </a:rPr>
              <a:t>dataframe</a:t>
            </a:r>
            <a:r>
              <a:rPr lang="en-GB" sz="1600" dirty="0">
                <a:latin typeface="Arial" panose="020B0604020202020204" pitchFamily="34" charset="0"/>
                <a:cs typeface="Arial" panose="020B0604020202020204" pitchFamily="34" charset="0"/>
              </a:rPr>
              <a:t> to show developments only with &gt;100 and &lt;300 units completed after 2016</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Remove incomplete post codes</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Merge excel file with longitude and latitude for each post code using the post code field </a:t>
            </a:r>
          </a:p>
          <a:p>
            <a:pPr marL="285750" indent="-285750" algn="l">
              <a:lnSpc>
                <a:spcPct val="100000"/>
              </a:lnSpc>
              <a:spcBef>
                <a:spcPts val="0"/>
              </a:spcBef>
              <a:buFont typeface="Arial" panose="020B0604020202020204" pitchFamily="34" charset="0"/>
              <a:buChar char="•"/>
            </a:pPr>
            <a:r>
              <a:rPr lang="en-GB" sz="1600" dirty="0">
                <a:latin typeface="Arial" panose="020B0604020202020204" pitchFamily="34" charset="0"/>
                <a:cs typeface="Arial" panose="020B0604020202020204" pitchFamily="34" charset="0"/>
              </a:rPr>
              <a:t>Use Folium to create a map of London and plot the results on the map</a:t>
            </a:r>
          </a:p>
          <a:p>
            <a:pPr algn="l">
              <a:lnSpc>
                <a:spcPct val="100000"/>
              </a:lnSpc>
              <a:spcBef>
                <a:spcPts val="0"/>
              </a:spcBef>
            </a:pPr>
            <a:endParaRPr lang="en-GB" sz="1600" dirty="0">
              <a:latin typeface="Arial" panose="020B0604020202020204" pitchFamily="34" charset="0"/>
              <a:cs typeface="Arial" panose="020B0604020202020204" pitchFamily="34" charset="0"/>
            </a:endParaRPr>
          </a:p>
          <a:p>
            <a:pPr algn="l">
              <a:lnSpc>
                <a:spcPct val="100000"/>
              </a:lnSpc>
              <a:spcBef>
                <a:spcPts val="0"/>
              </a:spcBef>
            </a:pPr>
            <a:r>
              <a:rPr lang="en-GB" sz="1600" dirty="0">
                <a:latin typeface="Arial" panose="020B0604020202020204" pitchFamily="34" charset="0"/>
                <a:cs typeface="Arial" panose="020B0604020202020204" pitchFamily="34" charset="0"/>
              </a:rPr>
              <a:t>2. Once we have identified some candidate sites, we will then identify the number of coffee shops in the local area, the mix of small independent cafes versus well known chains e.g. Costa, </a:t>
            </a:r>
            <a:r>
              <a:rPr lang="en-GB" sz="1600" dirty="0" err="1">
                <a:latin typeface="Arial" panose="020B0604020202020204" pitchFamily="34" charset="0"/>
                <a:cs typeface="Arial" panose="020B0604020202020204" pitchFamily="34" charset="0"/>
              </a:rPr>
              <a:t>Pret</a:t>
            </a:r>
            <a:r>
              <a:rPr lang="en-GB" sz="1600" dirty="0">
                <a:latin typeface="Arial" panose="020B0604020202020204" pitchFamily="34" charset="0"/>
                <a:cs typeface="Arial" panose="020B0604020202020204" pitchFamily="34" charset="0"/>
              </a:rPr>
              <a:t>, Starbucks, and the strength of the independent cafes ratings versus the chains.  We will use the </a:t>
            </a:r>
            <a:r>
              <a:rPr lang="en-GB" sz="1600" dirty="0" err="1">
                <a:latin typeface="Arial" panose="020B0604020202020204" pitchFamily="34" charset="0"/>
                <a:cs typeface="Arial" panose="020B0604020202020204" pitchFamily="34" charset="0"/>
              </a:rPr>
              <a:t>FourSquare</a:t>
            </a:r>
            <a:r>
              <a:rPr lang="en-GB" sz="1600" dirty="0">
                <a:latin typeface="Arial" panose="020B0604020202020204" pitchFamily="34" charset="0"/>
                <a:cs typeface="Arial" panose="020B0604020202020204" pitchFamily="34" charset="0"/>
              </a:rPr>
              <a:t> API to complete this step.</a:t>
            </a:r>
          </a:p>
          <a:p>
            <a:pPr algn="l">
              <a:lnSpc>
                <a:spcPct val="100000"/>
              </a:lnSpc>
              <a:spcBef>
                <a:spcPts val="0"/>
              </a:spcBef>
            </a:pPr>
            <a:endParaRPr lang="en-GB" sz="1600" dirty="0">
              <a:latin typeface="Arial" panose="020B0604020202020204" pitchFamily="34" charset="0"/>
              <a:cs typeface="Arial" panose="020B0604020202020204" pitchFamily="34" charset="0"/>
            </a:endParaRPr>
          </a:p>
          <a:p>
            <a:pPr algn="l">
              <a:lnSpc>
                <a:spcPct val="100000"/>
              </a:lnSpc>
              <a:spcBef>
                <a:spcPts val="0"/>
              </a:spcBef>
            </a:pPr>
            <a:r>
              <a:rPr lang="en-GB" sz="1600" dirty="0">
                <a:latin typeface="Arial" panose="020B0604020202020204" pitchFamily="34" charset="0"/>
                <a:cs typeface="Arial" panose="020B0604020202020204" pitchFamily="34" charset="0"/>
              </a:rPr>
              <a:t>3. Finally, we will then compare the most popular businesses in the vicinity of the candidate sites against the types of businesses in our current local vicinity to determine if the candidate site has clientele with similar tastes to our current site, and therefore might be more receptive to our product as is, or alternatively, might necessitate some tailoring to local tastes.</a:t>
            </a:r>
          </a:p>
        </p:txBody>
      </p:sp>
      <p:sp>
        <p:nvSpPr>
          <p:cNvPr id="7" name="Title 4">
            <a:extLst>
              <a:ext uri="{FF2B5EF4-FFF2-40B4-BE49-F238E27FC236}">
                <a16:creationId xmlns:a16="http://schemas.microsoft.com/office/drawing/2014/main" id="{952BE536-9DFA-E64A-91B4-999E10CB3163}"/>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dirty="0">
                <a:solidFill>
                  <a:schemeClr val="tx2"/>
                </a:solidFill>
                <a:latin typeface="Arial" panose="020B0604020202020204" pitchFamily="34" charset="0"/>
                <a:cs typeface="Arial" panose="020B0604020202020204" pitchFamily="34" charset="0"/>
              </a:rPr>
              <a:t>3. Methodology</a:t>
            </a:r>
          </a:p>
        </p:txBody>
      </p:sp>
      <p:cxnSp>
        <p:nvCxnSpPr>
          <p:cNvPr id="8" name="Straight Connector 7">
            <a:extLst>
              <a:ext uri="{FF2B5EF4-FFF2-40B4-BE49-F238E27FC236}">
                <a16:creationId xmlns:a16="http://schemas.microsoft.com/office/drawing/2014/main" id="{E3477E2C-C7F6-754D-BA64-D4984FB63C5D}"/>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5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00"/>
                                        <p:tgtEl>
                                          <p:spTgt spid="3">
                                            <p:txEl>
                                              <p:pRg st="6" end="6"/>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700"/>
                                        <p:tgtEl>
                                          <p:spTgt spid="3">
                                            <p:txEl>
                                              <p:pRg st="7" end="7"/>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700"/>
                                        <p:tgtEl>
                                          <p:spTgt spid="3">
                                            <p:txEl>
                                              <p:pRg st="8" end="8"/>
                                            </p:txEl>
                                          </p:spTgt>
                                        </p:tgtEl>
                                      </p:cBhvr>
                                    </p:animEffect>
                                  </p:childTnLst>
                                </p:cTn>
                              </p:par>
                              <p:par>
                                <p:cTn id="32" presetID="10" presetClass="entr" presetSubtype="0" fill="hold" grpId="0" nodeType="withEffect">
                                  <p:stCondLst>
                                    <p:cond delay="1500"/>
                                  </p:stCondLst>
                                  <p:iterate>
                                    <p:tmPct val="10000"/>
                                  </p:iterate>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700"/>
                                        <p:tgtEl>
                                          <p:spTgt spid="3">
                                            <p:txEl>
                                              <p:pRg st="9" end="9"/>
                                            </p:txEl>
                                          </p:spTgt>
                                        </p:tgtEl>
                                      </p:cBhvr>
                                    </p:animEffect>
                                  </p:childTnLst>
                                </p:cTn>
                              </p:par>
                              <p:par>
                                <p:cTn id="35" presetID="10" presetClass="entr" presetSubtype="0" fill="hold" grpId="0" nodeType="withEffect">
                                  <p:stCondLst>
                                    <p:cond delay="1500"/>
                                  </p:stCondLst>
                                  <p:iterate>
                                    <p:tmPct val="10000"/>
                                  </p:iterate>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700"/>
                                        <p:tgtEl>
                                          <p:spTgt spid="3">
                                            <p:txEl>
                                              <p:pRg st="10" end="10"/>
                                            </p:txEl>
                                          </p:spTgt>
                                        </p:tgtEl>
                                      </p:cBhvr>
                                    </p:animEffect>
                                  </p:childTnLst>
                                </p:cTn>
                              </p:par>
                              <p:par>
                                <p:cTn id="38" presetID="10" presetClass="entr" presetSubtype="0" fill="hold" grpId="0" nodeType="withEffect">
                                  <p:stCondLst>
                                    <p:cond delay="1500"/>
                                  </p:stCondLst>
                                  <p:iterate>
                                    <p:tmPct val="10000"/>
                                  </p:iterate>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700"/>
                                        <p:tgtEl>
                                          <p:spTgt spid="3">
                                            <p:txEl>
                                              <p:pRg st="11" end="11"/>
                                            </p:txEl>
                                          </p:spTgt>
                                        </p:tgtEl>
                                      </p:cBhvr>
                                    </p:animEffect>
                                  </p:childTnLst>
                                </p:cTn>
                              </p:par>
                              <p:par>
                                <p:cTn id="41" presetID="10" presetClass="entr" presetSubtype="0" fill="hold" grpId="0" nodeType="withEffect">
                                  <p:stCondLst>
                                    <p:cond delay="1500"/>
                                  </p:stCondLst>
                                  <p:iterate>
                                    <p:tmPct val="10000"/>
                                  </p:iterate>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7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1500"/>
                                  </p:stCondLst>
                                  <p:iterate>
                                    <p:tmPct val="10000"/>
                                  </p:iterate>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700"/>
                                        <p:tgtEl>
                                          <p:spTgt spid="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1500"/>
                                  </p:stCondLst>
                                  <p:iterate>
                                    <p:tmPct val="10000"/>
                                  </p:iterate>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7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378952" y="1198160"/>
            <a:ext cx="11230708" cy="3565864"/>
          </a:xfrm>
        </p:spPr>
        <p:txBody>
          <a:bodyPr anchor="t">
            <a:noAutofit/>
          </a:bodyPr>
          <a:lstStyle/>
          <a:p>
            <a:pPr algn="l">
              <a:lnSpc>
                <a:spcPct val="100000"/>
              </a:lnSpc>
              <a:spcBef>
                <a:spcPts val="0"/>
              </a:spcBef>
            </a:pPr>
            <a:r>
              <a:rPr lang="en-GB" sz="1600" dirty="0">
                <a:latin typeface="Arial" panose="020B0604020202020204" pitchFamily="34" charset="0"/>
                <a:cs typeface="Arial" panose="020B0604020202020204" pitchFamily="34" charset="0"/>
              </a:rPr>
              <a:t>The London Development Database from the Greater London Authority contained 149,856 records with the development description and proposed units revealing that there were many smaller developments that we didn’t want to look at</a:t>
            </a:r>
          </a:p>
        </p:txBody>
      </p:sp>
      <p:pic>
        <p:nvPicPr>
          <p:cNvPr id="2" name="Picture 1">
            <a:extLst>
              <a:ext uri="{FF2B5EF4-FFF2-40B4-BE49-F238E27FC236}">
                <a16:creationId xmlns:a16="http://schemas.microsoft.com/office/drawing/2014/main" id="{3F0DE498-4C4D-A245-88B1-A5563D83AA93}"/>
              </a:ext>
            </a:extLst>
          </p:cNvPr>
          <p:cNvPicPr>
            <a:picLocks noChangeAspect="1"/>
          </p:cNvPicPr>
          <p:nvPr/>
        </p:nvPicPr>
        <p:blipFill>
          <a:blip r:embed="rId2"/>
          <a:stretch>
            <a:fillRect/>
          </a:stretch>
        </p:blipFill>
        <p:spPr>
          <a:xfrm>
            <a:off x="268448" y="2060751"/>
            <a:ext cx="11694182" cy="2300937"/>
          </a:xfrm>
          <a:prstGeom prst="rect">
            <a:avLst/>
          </a:prstGeom>
        </p:spPr>
      </p:pic>
      <p:sp>
        <p:nvSpPr>
          <p:cNvPr id="15" name="Title 4">
            <a:extLst>
              <a:ext uri="{FF2B5EF4-FFF2-40B4-BE49-F238E27FC236}">
                <a16:creationId xmlns:a16="http://schemas.microsoft.com/office/drawing/2014/main" id="{50918265-8D1B-3244-B2DC-61E7C3880C27}"/>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dirty="0">
                <a:solidFill>
                  <a:schemeClr val="tx2"/>
                </a:solidFill>
                <a:latin typeface="Arial" panose="020B0604020202020204" pitchFamily="34" charset="0"/>
                <a:cs typeface="Arial" panose="020B0604020202020204" pitchFamily="34" charset="0"/>
              </a:rPr>
              <a:t>4. Results</a:t>
            </a:r>
          </a:p>
        </p:txBody>
      </p:sp>
      <p:cxnSp>
        <p:nvCxnSpPr>
          <p:cNvPr id="16" name="Straight Connector 15">
            <a:extLst>
              <a:ext uri="{FF2B5EF4-FFF2-40B4-BE49-F238E27FC236}">
                <a16:creationId xmlns:a16="http://schemas.microsoft.com/office/drawing/2014/main" id="{28C7084A-C485-E747-9E49-532D917E006E}"/>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04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63DE66-2102-7144-8303-7D76982CFB0E}"/>
              </a:ext>
            </a:extLst>
          </p:cNvPr>
          <p:cNvSpPr>
            <a:spLocks noGrp="1"/>
          </p:cNvSpPr>
          <p:nvPr>
            <p:ph type="subTitle" idx="1"/>
          </p:nvPr>
        </p:nvSpPr>
        <p:spPr>
          <a:xfrm>
            <a:off x="268448" y="1069614"/>
            <a:ext cx="11230708" cy="3565864"/>
          </a:xfrm>
        </p:spPr>
        <p:txBody>
          <a:bodyPr anchor="t">
            <a:noAutofit/>
          </a:bodyPr>
          <a:lstStyle/>
          <a:p>
            <a:pPr algn="l">
              <a:lnSpc>
                <a:spcPct val="100000"/>
              </a:lnSpc>
              <a:spcBef>
                <a:spcPts val="0"/>
              </a:spcBef>
            </a:pPr>
            <a:r>
              <a:rPr lang="en-GB" sz="1600" dirty="0">
                <a:latin typeface="Arial" panose="020B0604020202020204" pitchFamily="34" charset="0"/>
                <a:cs typeface="Arial" panose="020B0604020202020204" pitchFamily="34" charset="0"/>
              </a:rPr>
              <a:t>The database has many fields that are not required for the analysis so I trim the </a:t>
            </a:r>
            <a:r>
              <a:rPr lang="en-GB" sz="1600" dirty="0" err="1">
                <a:latin typeface="Arial" panose="020B0604020202020204" pitchFamily="34" charset="0"/>
                <a:cs typeface="Arial" panose="020B0604020202020204" pitchFamily="34" charset="0"/>
              </a:rPr>
              <a:t>dataframe</a:t>
            </a:r>
            <a:r>
              <a:rPr lang="en-GB" sz="1600" dirty="0">
                <a:latin typeface="Arial" panose="020B0604020202020204" pitchFamily="34" charset="0"/>
                <a:cs typeface="Arial" panose="020B0604020202020204" pitchFamily="34" charset="0"/>
              </a:rPr>
              <a:t> to four columns</a:t>
            </a:r>
          </a:p>
        </p:txBody>
      </p:sp>
      <p:sp>
        <p:nvSpPr>
          <p:cNvPr id="5" name="Title 4">
            <a:extLst>
              <a:ext uri="{FF2B5EF4-FFF2-40B4-BE49-F238E27FC236}">
                <a16:creationId xmlns:a16="http://schemas.microsoft.com/office/drawing/2014/main" id="{57D43BA9-6A56-3E42-AB0B-91D4A9D27D9D}"/>
              </a:ext>
            </a:extLst>
          </p:cNvPr>
          <p:cNvSpPr>
            <a:spLocks noGrp="1"/>
          </p:cNvSpPr>
          <p:nvPr>
            <p:ph type="ctrTitle"/>
          </p:nvPr>
        </p:nvSpPr>
        <p:spPr>
          <a:xfrm>
            <a:off x="190150" y="193014"/>
            <a:ext cx="9144000" cy="489595"/>
          </a:xfrm>
        </p:spPr>
        <p:txBody>
          <a:bodyPr>
            <a:noAutofit/>
          </a:bodyPr>
          <a:lstStyle/>
          <a:p>
            <a:pPr algn="l"/>
            <a:r>
              <a:rPr lang="en-GB" sz="2000" b="1" dirty="0">
                <a:solidFill>
                  <a:schemeClr val="tx2"/>
                </a:solidFill>
                <a:latin typeface="Arial" panose="020B0604020202020204" pitchFamily="34" charset="0"/>
                <a:cs typeface="Arial" panose="020B0604020202020204" pitchFamily="34" charset="0"/>
              </a:rPr>
              <a:t>4. Results</a:t>
            </a:r>
          </a:p>
        </p:txBody>
      </p:sp>
      <p:pic>
        <p:nvPicPr>
          <p:cNvPr id="4" name="Picture 3">
            <a:extLst>
              <a:ext uri="{FF2B5EF4-FFF2-40B4-BE49-F238E27FC236}">
                <a16:creationId xmlns:a16="http://schemas.microsoft.com/office/drawing/2014/main" id="{7E02BBEA-1305-EB4D-90BF-7D84E51BC87F}"/>
              </a:ext>
            </a:extLst>
          </p:cNvPr>
          <p:cNvPicPr>
            <a:picLocks noChangeAspect="1"/>
          </p:cNvPicPr>
          <p:nvPr/>
        </p:nvPicPr>
        <p:blipFill>
          <a:blip r:embed="rId2"/>
          <a:stretch>
            <a:fillRect/>
          </a:stretch>
        </p:blipFill>
        <p:spPr>
          <a:xfrm>
            <a:off x="1857024" y="2085937"/>
            <a:ext cx="6079968" cy="2401587"/>
          </a:xfrm>
          <a:prstGeom prst="rect">
            <a:avLst/>
          </a:prstGeom>
        </p:spPr>
      </p:pic>
      <p:cxnSp>
        <p:nvCxnSpPr>
          <p:cNvPr id="13" name="Straight Connector 12">
            <a:extLst>
              <a:ext uri="{FF2B5EF4-FFF2-40B4-BE49-F238E27FC236}">
                <a16:creationId xmlns:a16="http://schemas.microsoft.com/office/drawing/2014/main" id="{2C0A7ED3-4C25-0947-B7BB-D2E4B5DBDE9F}"/>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457F75-D562-C341-9FBD-3F4E9AF94811}"/>
              </a:ext>
            </a:extLst>
          </p:cNvPr>
          <p:cNvPicPr>
            <a:picLocks noChangeAspect="1"/>
          </p:cNvPicPr>
          <p:nvPr/>
        </p:nvPicPr>
        <p:blipFill>
          <a:blip r:embed="rId2"/>
          <a:stretch>
            <a:fillRect/>
          </a:stretch>
        </p:blipFill>
        <p:spPr>
          <a:xfrm>
            <a:off x="1044138" y="2065108"/>
            <a:ext cx="4475818" cy="4111756"/>
          </a:xfrm>
          <a:prstGeom prst="rect">
            <a:avLst/>
          </a:prstGeom>
        </p:spPr>
      </p:pic>
      <p:sp>
        <p:nvSpPr>
          <p:cNvPr id="14" name="Subtitle 2">
            <a:extLst>
              <a:ext uri="{FF2B5EF4-FFF2-40B4-BE49-F238E27FC236}">
                <a16:creationId xmlns:a16="http://schemas.microsoft.com/office/drawing/2014/main" id="{DF3EAB77-FFF6-5D45-AFA7-5F5D5538FAB4}"/>
              </a:ext>
            </a:extLst>
          </p:cNvPr>
          <p:cNvSpPr txBox="1">
            <a:spLocks/>
          </p:cNvSpPr>
          <p:nvPr/>
        </p:nvSpPr>
        <p:spPr>
          <a:xfrm>
            <a:off x="268448" y="1069614"/>
            <a:ext cx="11230708" cy="356586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1600" dirty="0"/>
              <a:t>There are many smaller developments that are not required for the analysis and also many developments that were completed a long time ago so I restrict the </a:t>
            </a:r>
            <a:r>
              <a:rPr lang="en-GB" sz="1600" dirty="0" err="1"/>
              <a:t>dataframe</a:t>
            </a:r>
            <a:r>
              <a:rPr lang="en-GB" sz="1600" dirty="0"/>
              <a:t> to show developments fitting the criteria of &gt;100 &amp; &lt;300 units completed after 2016.</a:t>
            </a:r>
          </a:p>
        </p:txBody>
      </p:sp>
      <p:sp>
        <p:nvSpPr>
          <p:cNvPr id="15" name="Title 4">
            <a:extLst>
              <a:ext uri="{FF2B5EF4-FFF2-40B4-BE49-F238E27FC236}">
                <a16:creationId xmlns:a16="http://schemas.microsoft.com/office/drawing/2014/main" id="{B14D80CE-F5B5-7D4A-B9D2-03FBD871B04D}"/>
              </a:ext>
            </a:extLst>
          </p:cNvPr>
          <p:cNvSpPr>
            <a:spLocks noGrp="1"/>
          </p:cNvSpPr>
          <p:nvPr>
            <p:ph type="ctrTitle"/>
          </p:nvPr>
        </p:nvSpPr>
        <p:spPr>
          <a:xfrm>
            <a:off x="190150" y="193014"/>
            <a:ext cx="9144000" cy="489595"/>
          </a:xfrm>
        </p:spPr>
        <p:txBody>
          <a:bodyPr>
            <a:noAutofit/>
          </a:bodyPr>
          <a:lstStyle/>
          <a:p>
            <a:pPr algn="l"/>
            <a:r>
              <a:rPr lang="en-GB" sz="2000" b="1" dirty="0">
                <a:solidFill>
                  <a:schemeClr val="tx2"/>
                </a:solidFill>
                <a:latin typeface="Arial" panose="020B0604020202020204" pitchFamily="34" charset="0"/>
                <a:cs typeface="Arial" panose="020B0604020202020204" pitchFamily="34" charset="0"/>
              </a:rPr>
              <a:t>4. Results</a:t>
            </a:r>
          </a:p>
        </p:txBody>
      </p:sp>
      <p:cxnSp>
        <p:nvCxnSpPr>
          <p:cNvPr id="16" name="Straight Connector 15">
            <a:extLst>
              <a:ext uri="{FF2B5EF4-FFF2-40B4-BE49-F238E27FC236}">
                <a16:creationId xmlns:a16="http://schemas.microsoft.com/office/drawing/2014/main" id="{E8E05667-933B-3C49-9C6A-8FCFC3E410BE}"/>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30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F9DF52-4FAB-F84B-B3E1-05FFD7D90570}"/>
              </a:ext>
            </a:extLst>
          </p:cNvPr>
          <p:cNvPicPr>
            <a:picLocks noChangeAspect="1"/>
          </p:cNvPicPr>
          <p:nvPr/>
        </p:nvPicPr>
        <p:blipFill>
          <a:blip r:embed="rId2"/>
          <a:stretch>
            <a:fillRect/>
          </a:stretch>
        </p:blipFill>
        <p:spPr>
          <a:xfrm>
            <a:off x="2940341" y="1952807"/>
            <a:ext cx="4030910" cy="3606604"/>
          </a:xfrm>
          <a:prstGeom prst="rect">
            <a:avLst/>
          </a:prstGeom>
        </p:spPr>
      </p:pic>
      <p:sp>
        <p:nvSpPr>
          <p:cNvPr id="14" name="Title 4">
            <a:extLst>
              <a:ext uri="{FF2B5EF4-FFF2-40B4-BE49-F238E27FC236}">
                <a16:creationId xmlns:a16="http://schemas.microsoft.com/office/drawing/2014/main" id="{DA9EDFD0-7E72-1B45-900E-6B254263EE3E}"/>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a:solidFill>
                  <a:schemeClr val="tx2"/>
                </a:solidFill>
                <a:latin typeface="Arial" panose="020B0604020202020204" pitchFamily="34" charset="0"/>
                <a:cs typeface="Arial" panose="020B0604020202020204" pitchFamily="34" charset="0"/>
              </a:rPr>
              <a:t>4. Results</a:t>
            </a:r>
            <a:endParaRPr lang="en-GB" sz="2000" b="1" dirty="0">
              <a:solidFill>
                <a:schemeClr val="tx2"/>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9B9EF3D0-2400-A84C-B926-9BDD0AD4E332}"/>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4260DDC0-FB86-5049-91C2-52E61D88D883}"/>
              </a:ext>
            </a:extLst>
          </p:cNvPr>
          <p:cNvSpPr txBox="1">
            <a:spLocks/>
          </p:cNvSpPr>
          <p:nvPr/>
        </p:nvSpPr>
        <p:spPr>
          <a:xfrm>
            <a:off x="268448" y="1069614"/>
            <a:ext cx="11230708" cy="356586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1600" dirty="0"/>
              <a:t>Next I find a lot of duplicate rows which are likely amendments to the original planning permission.  </a:t>
            </a:r>
          </a:p>
          <a:p>
            <a:pPr algn="l">
              <a:lnSpc>
                <a:spcPct val="100000"/>
              </a:lnSpc>
              <a:spcBef>
                <a:spcPts val="0"/>
              </a:spcBef>
            </a:pPr>
            <a:r>
              <a:rPr lang="en-GB" sz="1600" dirty="0"/>
              <a:t>I only want one record per development so we will cleanse the data using the drop-duplicates() function.  </a:t>
            </a:r>
          </a:p>
        </p:txBody>
      </p:sp>
    </p:spTree>
    <p:extLst>
      <p:ext uri="{BB962C8B-B14F-4D97-AF65-F5344CB8AC3E}">
        <p14:creationId xmlns:p14="http://schemas.microsoft.com/office/powerpoint/2010/main" val="14641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A92228-B446-154B-A0C9-6C71234CCB45}"/>
              </a:ext>
            </a:extLst>
          </p:cNvPr>
          <p:cNvPicPr>
            <a:picLocks noChangeAspect="1"/>
          </p:cNvPicPr>
          <p:nvPr/>
        </p:nvPicPr>
        <p:blipFill>
          <a:blip r:embed="rId2"/>
          <a:stretch>
            <a:fillRect/>
          </a:stretch>
        </p:blipFill>
        <p:spPr>
          <a:xfrm>
            <a:off x="2544086" y="2968956"/>
            <a:ext cx="4636889" cy="2935920"/>
          </a:xfrm>
          <a:prstGeom prst="rect">
            <a:avLst/>
          </a:prstGeom>
        </p:spPr>
      </p:pic>
      <p:sp>
        <p:nvSpPr>
          <p:cNvPr id="14" name="Title 4">
            <a:extLst>
              <a:ext uri="{FF2B5EF4-FFF2-40B4-BE49-F238E27FC236}">
                <a16:creationId xmlns:a16="http://schemas.microsoft.com/office/drawing/2014/main" id="{1B78149C-0DC5-3647-A8FD-58FF9ED12907}"/>
              </a:ext>
            </a:extLst>
          </p:cNvPr>
          <p:cNvSpPr txBox="1">
            <a:spLocks/>
          </p:cNvSpPr>
          <p:nvPr/>
        </p:nvSpPr>
        <p:spPr>
          <a:xfrm>
            <a:off x="190150" y="193014"/>
            <a:ext cx="9144000" cy="489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a:solidFill>
                  <a:schemeClr val="tx2"/>
                </a:solidFill>
                <a:latin typeface="Arial" panose="020B0604020202020204" pitchFamily="34" charset="0"/>
                <a:cs typeface="Arial" panose="020B0604020202020204" pitchFamily="34" charset="0"/>
              </a:rPr>
              <a:t>4. Results</a:t>
            </a:r>
            <a:endParaRPr lang="en-GB" sz="2000" b="1" dirty="0">
              <a:solidFill>
                <a:schemeClr val="tx2"/>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4243A72-94FA-ED41-9797-D00ED7144E43}"/>
              </a:ext>
            </a:extLst>
          </p:cNvPr>
          <p:cNvCxnSpPr>
            <a:cxnSpLocks/>
          </p:cNvCxnSpPr>
          <p:nvPr/>
        </p:nvCxnSpPr>
        <p:spPr>
          <a:xfrm>
            <a:off x="268448" y="679508"/>
            <a:ext cx="111657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3EE84F27-7DFC-8147-912B-81640A496354}"/>
              </a:ext>
            </a:extLst>
          </p:cNvPr>
          <p:cNvSpPr txBox="1">
            <a:spLocks/>
          </p:cNvSpPr>
          <p:nvPr/>
        </p:nvSpPr>
        <p:spPr>
          <a:xfrm>
            <a:off x="268448" y="1069614"/>
            <a:ext cx="11230708" cy="356586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GB" sz="1600" dirty="0">
                <a:latin typeface="Arial" panose="020B0604020202020204" pitchFamily="34" charset="0"/>
                <a:cs typeface="Arial" panose="020B0604020202020204" pitchFamily="34" charset="0"/>
              </a:rPr>
              <a:t>We're also seeing a lot of post codes from outer London post codes, so we will restrict the </a:t>
            </a:r>
            <a:r>
              <a:rPr lang="en-GB" sz="1600" dirty="0" err="1">
                <a:latin typeface="Arial" panose="020B0604020202020204" pitchFamily="34" charset="0"/>
                <a:cs typeface="Arial" panose="020B0604020202020204" pitchFamily="34" charset="0"/>
              </a:rPr>
              <a:t>dataframe</a:t>
            </a:r>
            <a:r>
              <a:rPr lang="en-GB" sz="1600" dirty="0">
                <a:latin typeface="Arial" panose="020B0604020202020204" pitchFamily="34" charset="0"/>
                <a:cs typeface="Arial" panose="020B0604020202020204" pitchFamily="34" charset="0"/>
              </a:rPr>
              <a:t> to inner </a:t>
            </a:r>
            <a:r>
              <a:rPr lang="en-GB" sz="1600" dirty="0" err="1">
                <a:latin typeface="Arial" panose="020B0604020202020204" pitchFamily="34" charset="0"/>
                <a:cs typeface="Arial" panose="020B0604020202020204" pitchFamily="34" charset="0"/>
              </a:rPr>
              <a:t>london</a:t>
            </a:r>
            <a:r>
              <a:rPr lang="en-GB" sz="1600" dirty="0">
                <a:latin typeface="Arial" panose="020B0604020202020204" pitchFamily="34" charset="0"/>
                <a:cs typeface="Arial" panose="020B0604020202020204" pitchFamily="34" charset="0"/>
              </a:rPr>
              <a:t> postcodes only. </a:t>
            </a:r>
            <a:r>
              <a:rPr lang="en-GB" sz="1600" dirty="0"/>
              <a:t>Another problem identified is the lack of full post codes for some developments.  This will make mapping the blocks impossible, so we will remove these. This is our final clean list of inner city developments.  </a:t>
            </a:r>
          </a:p>
          <a:p>
            <a:pPr algn="l">
              <a:lnSpc>
                <a:spcPct val="100000"/>
              </a:lnSpc>
              <a:spcBef>
                <a:spcPts val="0"/>
              </a:spcBef>
            </a:pPr>
            <a:endParaRPr lang="en-GB" sz="1600" dirty="0"/>
          </a:p>
          <a:p>
            <a:pPr algn="l">
              <a:lnSpc>
                <a:spcPct val="100000"/>
              </a:lnSpc>
              <a:spcBef>
                <a:spcPts val="0"/>
              </a:spcBef>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44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950</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Finding the best inner London location for a new coffee shop</vt:lpstr>
      <vt:lpstr>PowerPoint Presentation</vt:lpstr>
      <vt:lpstr>PowerPoint Presentation</vt:lpstr>
      <vt:lpstr>PowerPoint Presentation</vt:lpstr>
      <vt:lpstr>PowerPoint Presentation</vt:lpstr>
      <vt:lpstr>4. Results</vt:lpstr>
      <vt:lpstr>4. 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inner London location for a new coffee shop</dc:title>
  <dc:creator>Alexandra Cook</dc:creator>
  <cp:lastModifiedBy>Alexandra Cook</cp:lastModifiedBy>
  <cp:revision>5</cp:revision>
  <dcterms:created xsi:type="dcterms:W3CDTF">2021-05-12T22:59:43Z</dcterms:created>
  <dcterms:modified xsi:type="dcterms:W3CDTF">2021-05-13T21:46:31Z</dcterms:modified>
</cp:coreProperties>
</file>