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Montserrat SemiBold"/>
      <p:regular r:id="rId18"/>
      <p:bold r:id="rId19"/>
      <p:italic r:id="rId20"/>
      <p:boldItalic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Montserrat Medium"/>
      <p:regular r:id="rId26"/>
      <p:bold r:id="rId27"/>
      <p:italic r:id="rId28"/>
      <p:boldItalic r:id="rId29"/>
    </p:embeddedFont>
    <p:embeddedFont>
      <p:font typeface="Montserrat ExtraBold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988">
          <p15:clr>
            <a:srgbClr val="A4A3A4"/>
          </p15:clr>
        </p15:guide>
        <p15:guide id="2" pos="454">
          <p15:clr>
            <a:srgbClr val="9AA0A6"/>
          </p15:clr>
        </p15:guide>
        <p15:guide id="3" orient="horz" pos="425">
          <p15:clr>
            <a:srgbClr val="9AA0A6"/>
          </p15:clr>
        </p15:guide>
        <p15:guide id="4" orient="horz" pos="3895">
          <p15:clr>
            <a:srgbClr val="9AA0A6"/>
          </p15:clr>
        </p15:guide>
        <p15:guide id="5" pos="7226">
          <p15:clr>
            <a:srgbClr val="9AA0A6"/>
          </p15:clr>
        </p15:guide>
        <p15:guide id="6" pos="2721">
          <p15:clr>
            <a:srgbClr val="9AA0A6"/>
          </p15:clr>
        </p15:guide>
        <p15:guide id="7" pos="3840">
          <p15:clr>
            <a:srgbClr val="9AA0A6"/>
          </p15:clr>
        </p15:guide>
        <p15:guide id="8" orient="horz" pos="4320">
          <p15:clr>
            <a:srgbClr val="9AA0A6"/>
          </p15:clr>
        </p15:guide>
      </p15:sldGuideLst>
    </p:ext>
    <p:ext uri="GoogleSlidesCustomDataVersion2">
      <go:slidesCustomData xmlns:go="http://customooxmlschemas.google.com/" r:id="rId32" roundtripDataSignature="AMtx7mjGe77wfi+I3QiLv3tF+OsPU0BH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988"/>
        <p:guide pos="454"/>
        <p:guide pos="425" orient="horz"/>
        <p:guide pos="3895" orient="horz"/>
        <p:guide pos="7226"/>
        <p:guide pos="2721"/>
        <p:guide pos="3840"/>
        <p:guide pos="432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SemiBold-italic.fntdata"/><Relationship Id="rId22" Type="http://schemas.openxmlformats.org/officeDocument/2006/relationships/font" Target="fonts/Montserrat-regular.fntdata"/><Relationship Id="rId21" Type="http://schemas.openxmlformats.org/officeDocument/2006/relationships/font" Target="fonts/MontserratSemiBold-boldItalic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Medium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MontserratMedium-italic.fntdata"/><Relationship Id="rId27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ExtraBold-boldItalic.fntdata"/><Relationship Id="rId30" Type="http://schemas.openxmlformats.org/officeDocument/2006/relationships/font" Target="fonts/MontserratExtra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SemiBold-bold.fntdata"/><Relationship Id="rId1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2ced0c091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2ced0c091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12ced0c091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2ced0c091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12ced0c091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12ced0c091_0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12ced0c091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12ced0c091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g312ced0c091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2ced0c091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2ced0c091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12ced0c091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2ced0c091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2ced0c091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12ced0c091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6101" y="-70925"/>
            <a:ext cx="12444201" cy="6999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641675" y="3116498"/>
            <a:ext cx="7893000" cy="18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lang="ru-RU" sz="34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Составление портрета клиента, склонного откликнуться на предложение о новой карте.</a:t>
            </a:r>
            <a:endParaRPr b="1" i="0" sz="3400" u="none" cap="none" strike="noStrike">
              <a:solidFill>
                <a:schemeClr val="lt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815728" y="1201201"/>
            <a:ext cx="1082960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Дополнительная профессиональная программа профессиональной переподготовки</a:t>
            </a:r>
            <a:endParaRPr b="0" i="0" sz="2000" u="none" cap="none" strike="noStrik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i="0" lang="ru-RU" sz="20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Аналитик данных: с нуля до разработки прикладных решений для бизнеса</a:t>
            </a:r>
            <a:endParaRPr b="1" i="0" sz="20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0725" y="5684500"/>
            <a:ext cx="3240000" cy="49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"/>
          <p:cNvSpPr txBox="1"/>
          <p:nvPr/>
        </p:nvSpPr>
        <p:spPr>
          <a:xfrm>
            <a:off x="641675" y="2377606"/>
            <a:ext cx="760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2100" u="none" cap="none" strike="noStrike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Итоговый проект</a:t>
            </a:r>
            <a:endParaRPr b="0" i="0" sz="2100" u="none" cap="none" strike="noStrike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368013" y="4887268"/>
            <a:ext cx="45612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Выполнил:</a:t>
            </a:r>
            <a:r>
              <a:rPr lang="ru-RU" sz="1800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Стучилин Леонард Валерьевич</a:t>
            </a:r>
            <a:endParaRPr b="0" i="0" sz="1800" u="none" cap="none" strike="noStrike">
              <a:solidFill>
                <a:schemeClr val="lt1"/>
              </a:solidFill>
              <a:highlight>
                <a:srgbClr val="FFFF00"/>
              </a:highlight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Номер потока: АнД-806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Преподаватель: Строев Сергей Павлович</a:t>
            </a:r>
            <a:endParaRPr b="0" i="0" sz="1800" u="none" cap="none" strike="noStrike">
              <a:solidFill>
                <a:schemeClr val="lt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614428" y="92150"/>
            <a:ext cx="9009364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Федеральное государственное автономное образовательное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учреждение высшего образования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«Национальный исследовательский Томский государственный университет»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2ced0c091_0_28"/>
          <p:cNvSpPr/>
          <p:nvPr/>
        </p:nvSpPr>
        <p:spPr>
          <a:xfrm>
            <a:off x="206850" y="240575"/>
            <a:ext cx="5505600" cy="5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Классификационные модели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2" name="Google Shape;162;g312ced0c091_0_28"/>
          <p:cNvSpPr/>
          <p:nvPr/>
        </p:nvSpPr>
        <p:spPr>
          <a:xfrm>
            <a:off x="206850" y="795575"/>
            <a:ext cx="62055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ходе экспериментов было обучено несколько моделей.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кодирования категориальных признаков применялся OneHotEncoder.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нормализации применялся StandardScaler.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определения важности признаков для модели применялись возможности библиотеки Shap.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6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Для подбора гиперпараметров применялись возможности библиотеки Optuna.</a:t>
            </a:r>
            <a:endParaRPr sz="16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" name="Google Shape;163;g312ced0c091_0_28"/>
          <p:cNvSpPr/>
          <p:nvPr/>
        </p:nvSpPr>
        <p:spPr>
          <a:xfrm>
            <a:off x="6501925" y="2285600"/>
            <a:ext cx="5091000" cy="40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22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в разрезе </a:t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4" name="Google Shape;164;g312ced0c091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1925" y="674700"/>
            <a:ext cx="5505450" cy="349497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12ced0c091_0_28"/>
          <p:cNvSpPr/>
          <p:nvPr/>
        </p:nvSpPr>
        <p:spPr>
          <a:xfrm>
            <a:off x="414150" y="4948575"/>
            <a:ext cx="11360700" cy="1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66" name="Google Shape;166;g312ced0c091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500" y="4169675"/>
            <a:ext cx="12192000" cy="23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12ced0c091_0_28"/>
          <p:cNvSpPr txBox="1"/>
          <p:nvPr/>
        </p:nvSpPr>
        <p:spPr>
          <a:xfrm>
            <a:off x="7091050" y="205200"/>
            <a:ext cx="4779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Метрика roc_auc лучшей модели</a:t>
            </a:r>
            <a:endParaRPr sz="2000">
              <a:solidFill>
                <a:schemeClr val="dk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"/>
          <p:cNvSpPr/>
          <p:nvPr/>
        </p:nvSpPr>
        <p:spPr>
          <a:xfrm>
            <a:off x="609200" y="159900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Результаты и выводы: 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4" name="Google Shape;174;p6"/>
          <p:cNvSpPr/>
          <p:nvPr/>
        </p:nvSpPr>
        <p:spPr>
          <a:xfrm>
            <a:off x="609200" y="859225"/>
            <a:ext cx="11229300" cy="48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Портрет клиента склонного откликнуться на предложение банка: </a:t>
            </a:r>
            <a:endParaRPr b="1" sz="2100">
              <a:solidFill>
                <a:srgbClr val="4454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Клиенты, склонные откликнуться на предложение о новой карте: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Являются более молодыми (в среднем 38 лет).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Менее зависимыми от кредитных карт.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Ценящими безопасность и стабильность через страхование жизни и ипотеку.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Они активно пользуются дебетовыми картами и имеют расчетные счета.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что делает их подход к финансам более осторожным и взвешенным.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 них невысокие сбережения, поэтому новое предложение может представлять заинтересованность в улучшении финансовых условий.</a:t>
            </a:r>
            <a:endParaRPr sz="21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t/>
            </a:r>
            <a:endParaRPr sz="23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t/>
            </a:r>
            <a:endParaRPr b="0" i="0" sz="23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75" name="Google Shape;175;p6"/>
          <p:cNvSpPr/>
          <p:nvPr/>
        </p:nvSpPr>
        <p:spPr>
          <a:xfrm>
            <a:off x="720725" y="5667925"/>
            <a:ext cx="103737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1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Вывод:  </a:t>
            </a:r>
            <a:endParaRPr b="1" sz="2100">
              <a:solidFill>
                <a:srgbClr val="4454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rgbClr val="44546A"/>
                </a:solidFill>
                <a:latin typeface="Montserrat"/>
                <a:ea typeface="Montserrat"/>
                <a:cs typeface="Montserrat"/>
                <a:sym typeface="Montserrat"/>
              </a:rPr>
              <a:t>Данное исследование дает возможность банку, скорректировать предложение конкретно для клиентов с выявленным портретом.</a:t>
            </a:r>
            <a:endParaRPr i="0" sz="2100" u="none" cap="none" strike="noStrike">
              <a:solidFill>
                <a:srgbClr val="44546A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/>
          <p:nvPr/>
        </p:nvSpPr>
        <p:spPr>
          <a:xfrm>
            <a:off x="925375" y="2784408"/>
            <a:ext cx="8917200" cy="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</a:t>
            </a:r>
            <a:b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за внимание!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2" name="Google Shape;18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1" y="804338"/>
            <a:ext cx="5242548" cy="524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909150" y="674700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Постановка задачи: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2"/>
          <p:cNvSpPr/>
          <p:nvPr/>
        </p:nvSpPr>
        <p:spPr>
          <a:xfrm>
            <a:off x="909150" y="1288850"/>
            <a:ext cx="10467900" cy="54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ru-RU" sz="2300">
                <a:solidFill>
                  <a:schemeClr val="dk1"/>
                </a:solidFill>
              </a:rPr>
              <a:t>Произвести исследовательский анализ предосставленных данных: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в разрезе значений целевого признака (Отклик на предложение новой карты ) исследовать распределения признаков;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исследовать возможные зависимости целевого признака от объясняющих признаков;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1"/>
                </a:solidFill>
              </a:rPr>
              <a:t>в разрезе целевого признака составить портреты клиентов платежной системы;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300">
                <a:solidFill>
                  <a:schemeClr val="dk1"/>
                </a:solidFill>
              </a:rPr>
              <a:t>Составить и проверить гипотезы о наличие или отсутствии различий по признакам портрета клиента.</a:t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300">
                <a:solidFill>
                  <a:schemeClr val="dk1"/>
                </a:solidFill>
              </a:rPr>
              <a:t>Построить модели бинарной классификации.</a:t>
            </a:r>
            <a:endParaRPr b="1" sz="2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/>
          <p:nvPr/>
        </p:nvSpPr>
        <p:spPr>
          <a:xfrm>
            <a:off x="609200" y="547625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Исходные данные: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609200" y="1193375"/>
            <a:ext cx="8765100" cy="54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18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Датасет - </a:t>
            </a:r>
            <a:r>
              <a:rPr lang="ru-RU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30259 строк и 14 признаков, 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включая целевую переменную - </a:t>
            </a:r>
            <a:r>
              <a:rPr lang="ru-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Отклик на предложение новой карты</a:t>
            </a:r>
            <a:r>
              <a:rPr lang="ru-RU" sz="1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Признаки:</a:t>
            </a:r>
            <a:endParaRPr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165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Возраст клиента, и данные о наличии, отсутствии или количестве использования продуктов банка:</a:t>
            </a:r>
            <a:endParaRPr sz="165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Ипотечный кредит, 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Страхование жизни,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Кредитная карта,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Дебетовая карта,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Мобильный банк,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Текущий счет, 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Интернет-доступ к счету,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Индивидуальный заем, 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Наличие сбережений,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Пользование банкоматом за последнюю неделю, 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Пользование услугами онлайн-маркетплейса за последний месяц ,</a:t>
            </a:r>
            <a:endParaRPr sz="900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86400" lvl="0" marL="316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3052F0"/>
              </a:buClr>
              <a:buSzPts val="1700"/>
              <a:buFont typeface="Montserrat"/>
              <a:buNone/>
            </a:pPr>
            <a:r>
              <a:rPr lang="ru-RU" sz="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Давность клиентской истории,</a:t>
            </a:r>
            <a:endParaRPr b="0" i="0" sz="900" u="none" cap="none" strike="noStrike">
              <a:solidFill>
                <a:schemeClr val="dk2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/>
          <p:nvPr/>
        </p:nvSpPr>
        <p:spPr>
          <a:xfrm>
            <a:off x="609200" y="547625"/>
            <a:ext cx="10373700" cy="5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Предобработка данных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09200" y="1794750"/>
            <a:ext cx="8765100" cy="35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Корректировка заголовков.</a:t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Разделение числовых типов признаков, на категориальные и непрерывные.</a:t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Проверка и обработка дублирующихся записей.</a:t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-RU" sz="22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Проверка и обработка аномальных значений.</a:t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200">
                <a:solidFill>
                  <a:srgbClr val="44546A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Проверка и обработка пропущенных значений.</a:t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2ced0c091_0_61"/>
          <p:cNvSpPr/>
          <p:nvPr/>
        </p:nvSpPr>
        <p:spPr>
          <a:xfrm>
            <a:off x="150875" y="425200"/>
            <a:ext cx="108321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30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Создание новых признаков.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g312ced0c091_0_61"/>
          <p:cNvSpPr/>
          <p:nvPr/>
        </p:nvSpPr>
        <p:spPr>
          <a:xfrm>
            <a:off x="150875" y="1718475"/>
            <a:ext cx="9152400" cy="44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1. Признак "Сумма всех кредитов"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2. Признак "Сумма всех финансовых продуктов"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3. Признак "Отношение возраста к давности клиентской истории"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4. Признак "Среднее количество финансовых продуктов, используемых за последний месяц"</a:t>
            </a:r>
            <a:endParaRPr sz="21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/>
          <p:nvPr/>
        </p:nvSpPr>
        <p:spPr>
          <a:xfrm>
            <a:off x="609200" y="547625"/>
            <a:ext cx="10373700" cy="11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100">
                <a:solidFill>
                  <a:schemeClr val="dk1"/>
                </a:solidFill>
              </a:rPr>
              <a:t>исследование распределения признаков в разрезе значений целевого признака.</a:t>
            </a:r>
            <a:endParaRPr b="1" i="0" sz="21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609198" y="1794750"/>
            <a:ext cx="8765100" cy="27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1" name="Google Shape;13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877600"/>
            <a:ext cx="11415500" cy="48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2ced0c091_0_6"/>
          <p:cNvSpPr/>
          <p:nvPr/>
        </p:nvSpPr>
        <p:spPr>
          <a:xfrm>
            <a:off x="609200" y="547625"/>
            <a:ext cx="10373700" cy="105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19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исследования зависимостей целевого признака от объясняющих признаков</a:t>
            </a:r>
            <a:endParaRPr b="1" sz="27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312ced0c091_0_6"/>
          <p:cNvSpPr/>
          <p:nvPr/>
        </p:nvSpPr>
        <p:spPr>
          <a:xfrm>
            <a:off x="609200" y="1794750"/>
            <a:ext cx="8765100" cy="28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9" name="Google Shape;139;g312ced0c091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050" y="1479800"/>
            <a:ext cx="11305525" cy="5298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12ced0c091_0_12"/>
          <p:cNvSpPr/>
          <p:nvPr/>
        </p:nvSpPr>
        <p:spPr>
          <a:xfrm>
            <a:off x="609200" y="547625"/>
            <a:ext cx="10373700" cy="9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ru-RU" sz="3000" u="none" cap="none" strike="noStrike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Исследовательский анализ данных:</a:t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1700">
                <a:solidFill>
                  <a:schemeClr val="dk2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составление портретов клиентов платежной системы в разрезе целевого признака</a:t>
            </a:r>
            <a:endParaRPr b="1" sz="2500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g312ced0c091_0_12"/>
          <p:cNvSpPr/>
          <p:nvPr/>
        </p:nvSpPr>
        <p:spPr>
          <a:xfrm>
            <a:off x="79550" y="1654825"/>
            <a:ext cx="5901600" cy="5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solidFill>
                  <a:schemeClr val="dk1"/>
                </a:solidFill>
              </a:rPr>
              <a:t>Клиенты не принявшие предложение банка: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Ипотечный кредит:</a:t>
            </a:r>
            <a:r>
              <a:rPr lang="ru-RU" sz="1200">
                <a:solidFill>
                  <a:schemeClr val="dk1"/>
                </a:solidFill>
              </a:rPr>
              <a:t> Высокий уровень (70.15%), что может говорить о заинтересованности в недвижимости.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Страхование жизни:</a:t>
            </a:r>
            <a:r>
              <a:rPr lang="ru-RU" sz="1200">
                <a:solidFill>
                  <a:schemeClr val="dk1"/>
                </a:solidFill>
              </a:rPr>
              <a:t> Очень высокий показатель (92.39%), возможно, клиенты ценят безопасность и стабильность.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Кредитные карты:</a:t>
            </a:r>
            <a:r>
              <a:rPr lang="ru-RU" sz="1200">
                <a:solidFill>
                  <a:schemeClr val="dk1"/>
                </a:solidFill>
              </a:rPr>
              <a:t> Уровень 69.70% указывает на частое пользование карточками, но комфорт в кредитах не самый высокий.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Дебетовые карты:</a:t>
            </a:r>
            <a:r>
              <a:rPr lang="ru-RU" sz="1200">
                <a:solidFill>
                  <a:schemeClr val="dk1"/>
                </a:solidFill>
              </a:rPr>
              <a:t> Немного ниже (58.18%), показывая умеренную зависимость от расчетов.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Мобильный банк:</a:t>
            </a:r>
            <a:r>
              <a:rPr lang="ru-RU" sz="1200">
                <a:solidFill>
                  <a:schemeClr val="dk1"/>
                </a:solidFill>
              </a:rPr>
              <a:t> Низкий уровень (13.15%), что может говорить о недостаточной вовлеченности в цифровые услуги.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Текущий счет:</a:t>
            </a:r>
            <a:r>
              <a:rPr lang="ru-RU" sz="1200">
                <a:solidFill>
                  <a:schemeClr val="dk1"/>
                </a:solidFill>
              </a:rPr>
              <a:t> Высокий уровень (83.13%), что говорит о наличии активных средств.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Возраст:</a:t>
            </a:r>
            <a:r>
              <a:rPr lang="ru-RU" sz="1200">
                <a:solidFill>
                  <a:schemeClr val="dk1"/>
                </a:solidFill>
              </a:rPr>
              <a:t> Средний возраст 44 года, возможно, более зрелая аудитория.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Сумма кредитов:</a:t>
            </a:r>
            <a:r>
              <a:rPr lang="ru-RU" sz="1200">
                <a:solidFill>
                  <a:schemeClr val="dk1"/>
                </a:solidFill>
              </a:rPr>
              <a:t> Наличие 1.63, что может сигнализировать о том, что у клиентов уже есть некоторые обязательства.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Среднее количество продуктов за месяц:</a:t>
            </a:r>
            <a:r>
              <a:rPr lang="ru-RU" sz="1200">
                <a:solidFill>
                  <a:schemeClr val="dk1"/>
                </a:solidFill>
              </a:rPr>
              <a:t> 0.67, предполагает умеренную активность в банковских продуктах.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g312ced0c091_0_12"/>
          <p:cNvSpPr/>
          <p:nvPr/>
        </p:nvSpPr>
        <p:spPr>
          <a:xfrm>
            <a:off x="5981150" y="1575425"/>
            <a:ext cx="6143700" cy="50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1200">
                <a:solidFill>
                  <a:schemeClr val="dk1"/>
                </a:solidFill>
              </a:rPr>
              <a:t>Клиенты принявшие предложение банка: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Ипотечный кредит:</a:t>
            </a:r>
            <a:r>
              <a:rPr lang="ru-RU" sz="1200">
                <a:solidFill>
                  <a:schemeClr val="dk1"/>
                </a:solidFill>
              </a:rPr>
              <a:t> Низкий уровень (55.83%), что может указывать на более осторожное планирование.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Страхование жизни:</a:t>
            </a:r>
            <a:r>
              <a:rPr lang="ru-RU" sz="1200">
                <a:solidFill>
                  <a:schemeClr val="dk1"/>
                </a:solidFill>
              </a:rPr>
              <a:t> Высокий, но ниже, чем у первой группы (80.16%), продолжают ценить безопасность, но возможно, ищут лучшие условия.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Кредитные карты:</a:t>
            </a:r>
            <a:r>
              <a:rPr lang="ru-RU" sz="1200">
                <a:solidFill>
                  <a:schemeClr val="dk1"/>
                </a:solidFill>
              </a:rPr>
              <a:t> Значительно ниже (47.00%), что может означать, что эти клиенты менее склонны к безрассудным кредитам.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Дебетовые карты:</a:t>
            </a:r>
            <a:r>
              <a:rPr lang="ru-RU" sz="1200">
                <a:solidFill>
                  <a:schemeClr val="dk1"/>
                </a:solidFill>
              </a:rPr>
              <a:t> Более высокое использование (61.50%), возможно, предпочитают контролировать свои расходы.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Мобильный банк:</a:t>
            </a:r>
            <a:r>
              <a:rPr lang="ru-RU" sz="1200">
                <a:solidFill>
                  <a:schemeClr val="dk1"/>
                </a:solidFill>
              </a:rPr>
              <a:t> Умеренно низкий уровень (27.57%), указывающий на растущей интерес к цифровым услугам.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Текущий счет:</a:t>
            </a:r>
            <a:r>
              <a:rPr lang="ru-RU" sz="1200">
                <a:solidFill>
                  <a:schemeClr val="dk1"/>
                </a:solidFill>
              </a:rPr>
              <a:t> Уровень 65.86%, что также сигнализирует о наличии активных средств, но не таких высоких, как в предыдущей группе.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Возраст:</a:t>
            </a:r>
            <a:r>
              <a:rPr lang="ru-RU" sz="1200">
                <a:solidFill>
                  <a:schemeClr val="dk1"/>
                </a:solidFill>
              </a:rPr>
              <a:t> Средний возраст 38 лет, вероятно, более молодая аудитория.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Сумма кредитов:</a:t>
            </a:r>
            <a:r>
              <a:rPr lang="ru-RU" sz="1200">
                <a:solidFill>
                  <a:schemeClr val="dk1"/>
                </a:solidFill>
              </a:rPr>
              <a:t> 1.21, нижний уровень, чем у группы с response=0, может осознанный подход к новым кредитным обязательствам.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ru-RU" sz="1200">
                <a:solidFill>
                  <a:schemeClr val="dk1"/>
                </a:solidFill>
              </a:rPr>
              <a:t>Среднее количество продуктов за месяц:</a:t>
            </a:r>
            <a:r>
              <a:rPr lang="ru-RU" sz="1200">
                <a:solidFill>
                  <a:schemeClr val="dk1"/>
                </a:solidFill>
              </a:rPr>
              <a:t> 0.44, предполагает большую осторожность в использовании банковских продуктов.</a:t>
            </a:r>
            <a:endParaRPr sz="1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2ced0c091_0_21"/>
          <p:cNvSpPr/>
          <p:nvPr/>
        </p:nvSpPr>
        <p:spPr>
          <a:xfrm>
            <a:off x="127300" y="79550"/>
            <a:ext cx="10967100" cy="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ru-RU" sz="2400">
                <a:solidFill>
                  <a:srgbClr val="3052EF"/>
                </a:solidFill>
                <a:latin typeface="Montserrat"/>
                <a:ea typeface="Montserrat"/>
                <a:cs typeface="Montserrat"/>
                <a:sym typeface="Montserrat"/>
              </a:rPr>
              <a:t>Составление и проверка гипотезы о наличии или отсутствии различий по признакам портрета клиента.</a:t>
            </a:r>
            <a:endParaRPr b="1" i="0" sz="24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052E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4" name="Google Shape;154;g312ced0c091_0_21"/>
          <p:cNvSpPr/>
          <p:nvPr/>
        </p:nvSpPr>
        <p:spPr>
          <a:xfrm>
            <a:off x="402500" y="1432075"/>
            <a:ext cx="4546200" cy="50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1"/>
                </a:solidFill>
              </a:rPr>
              <a:t>Гипотезы: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1"/>
                </a:solidFill>
              </a:rPr>
              <a:t>H0 - статистически значимых различий между клиентами принявшим и отказавшимися принять предложение банка нет.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1"/>
                </a:solidFill>
              </a:rPr>
              <a:t>H1 - статистически значимые различия между клиентами принявшим и отказавшимися принять предложение банка есть.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solidFill>
                  <a:schemeClr val="dk1"/>
                </a:solidFill>
              </a:rPr>
              <a:t>уровень значимости - alpha = 0.05</a:t>
            </a: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44546A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55" name="Google Shape;155;g312ced0c091_0_21"/>
          <p:cNvSpPr/>
          <p:nvPr/>
        </p:nvSpPr>
        <p:spPr>
          <a:xfrm>
            <a:off x="5489575" y="922850"/>
            <a:ext cx="6294600" cy="56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ипотечный_кредит.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страхование_жизни. 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кредитная_карта. 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дебетовая_карта.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мобильный_банк. 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текущий_счет.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интернет_доступ.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индивидуальный_заем.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наличие_сбережений.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пользование_банкоматом_последнюю_неделю.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пользование_маркетплейса_последний_месяц.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возраст.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давность_клиентской_истории.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сумма_кредитов.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сумма_финансовых_продуктов.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возраст_клиентская_история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-RU" sz="100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Отвергаем нулевую гипотезу для признака среднее_продуктов_за_месяц.</a:t>
            </a:r>
            <a:endParaRPr sz="100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Другая 1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3052EF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Александра Бенгардт</dc:creator>
</cp:coreProperties>
</file>