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8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40">
          <p15:clr>
            <a:srgbClr val="9AA0A6"/>
          </p15:clr>
        </p15:guide>
        <p15:guide id="8" orient="horz" pos="4320">
          <p15:clr>
            <a:srgbClr val="9AA0A6"/>
          </p15:clr>
        </p15:guide>
      </p15:sldGuideLst>
    </p:ext>
    <p:ext uri="GoogleSlidesCustomDataVersion2">
      <go:slidesCustomData xmlns:go="http://customooxmlschemas.google.com/" r:id="rId30" roundtripDataSignature="AMtx7mhFso3VcjARczALEddm3V0qq74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8"/>
        <p:guide pos="454"/>
        <p:guide pos="425" orient="horz"/>
        <p:guide pos="3895" orient="horz"/>
        <p:guide pos="7226"/>
        <p:guide pos="2721"/>
        <p:guide pos="3840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2195" y="-70937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97825" y="3547156"/>
            <a:ext cx="78930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3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 </a:t>
            </a:r>
            <a:r>
              <a:rPr b="1" i="0" lang="ru-RU" sz="2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Модель кредитного риск-менеджмента.</a:t>
            </a:r>
            <a:endParaRPr b="1" i="0" sz="2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89625" y="1272138"/>
            <a:ext cx="108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Профессия Data Scientist PRO</a:t>
            </a:r>
            <a:endParaRPr b="1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41675" y="2808539"/>
            <a:ext cx="7605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1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Итоговый проект</a:t>
            </a:r>
            <a:endParaRPr b="0" i="0" sz="2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649925" y="5798150"/>
            <a:ext cx="5821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Выполнил: Стучилин Леонард Валерьевич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0726" y="137850"/>
            <a:ext cx="9753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SKILLBOX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25375" y="2784408"/>
            <a:ext cx="89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</a:t>
            </a:r>
            <a:b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за внимание!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804338"/>
            <a:ext cx="5242548" cy="52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09150" y="674700"/>
            <a:ext cx="10373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В рамках проекта необходимо решить задачу — оценить риск неуплаты клиентом по кредиту.</a:t>
            </a:r>
            <a:endParaRPr b="1" i="0" sz="30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09150" y="2147050"/>
            <a:ext cx="8642700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Сервис на базе обученной модели, позволит банку или другой кредитной организации оценить текущий риск по любым выданным займам и кредитным продуктам. И с большой долей вероятности предотвратить неисполнение кредитных обязательств клиентом. Таким образом, банк меньше рискует понести убытки.</a:t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609200" y="547625"/>
            <a:ext cx="10373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6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Техническое задение:</a:t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09200" y="1430375"/>
            <a:ext cx="10862100" cy="5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1. Оценить важность признаков.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2. Сгенерировать новые признаки.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3. Собрать итоговый датафрейм. состоящий из признаков для обучения модели.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4. Сделать предсказания на тестовом датасете.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5. Подготовить автоматизированный пайплайн, который по вызову fit будет готовить данные и обучать модель, а по вызову predict — делать предсказания на заданном наборе данных. 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b="0" i="0" lang="ru-RU" sz="23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6. Обучить пайплайн подготовки данных и обучения модели и сохранить результат обучения в бинарном формате pickle.</a:t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0000FF"/>
                </a:solidFill>
              </a:rPr>
              <a:t>Краткое описание проекта:</a:t>
            </a:r>
            <a:endParaRPr b="1" sz="3600">
              <a:solidFill>
                <a:srgbClr val="0000FF"/>
              </a:solidFill>
            </a:endParaRPr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386325"/>
            <a:ext cx="51816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Проект реализован в PyCharm.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Предусмотрено обращение для предсказаний через api либо запуск проекта в AirFlow.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Реализовано логирование каждого этапа работы проекта.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Предусмотрен контроль метрик модели.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Подготовлена документация по проекту.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4"/>
          <p:cNvSpPr txBox="1"/>
          <p:nvPr>
            <p:ph idx="2" type="body"/>
          </p:nvPr>
        </p:nvSpPr>
        <p:spPr>
          <a:xfrm>
            <a:off x="6172200" y="1386325"/>
            <a:ext cx="51816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Для предсказаний применяется функция main.predictor. 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def predictor: 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Принимает на вход: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данные для предсказания, 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в случае df=None - данные для предсказания берутся из - data.to_predict, в случае нескольких файлов, данные объединяются в один запрос.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Файл с предсказаными значениями записывается в - data.predictions.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На выход: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>
                <a:solidFill>
                  <a:schemeClr val="dk2"/>
                </a:solidFill>
              </a:rPr>
              <a:t>Подается df - содержащий id клиента и процентную вероятность дефолта.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09200" y="547625"/>
            <a:ext cx="103737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6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Особенности подготовки данных:</a:t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09200" y="2170602"/>
            <a:ext cx="87651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Первоначальные данные собираются и агрегируются из 12 файлов parquet, к ним добавляется целевая переменная.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Удаляются признаки с низкой корреляцией.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Для удаления признаков с нулевой значимостью применяются возможности библиотеки shap.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Удаление дубликатов большего класса.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609200" y="317825"/>
            <a:ext cx="10373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6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новых признаков:</a:t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09200" y="1268625"/>
            <a:ext cx="8765100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Отношение планового количества дней до закрытия кредита к количеству просроченых платежей - 'planned_to_zero_loans_530'.   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Сумма просроченых платежей от 30 до 60 дней и от 60 до 90 дней - 'suspended_loans_3060_6090'.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Процент использования кредита при отсутствии просрочек - 'utilization_no_overdue'.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Сумма просрочек по каждому типу кредита - 'overdue_by_credit_type'.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 Отношение максимальной просрочки к использованию кредита - 'max_overdue_to_utilization'.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 Сумма кодов платежей - 'enc_payment_sum'.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0000FF"/>
                </a:solidFill>
              </a:rPr>
              <a:t> Конвейер и моделирование:</a:t>
            </a:r>
            <a:endParaRPr b="1" sz="3600">
              <a:solidFill>
                <a:srgbClr val="0000FF"/>
              </a:solidFill>
            </a:endParaRPr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838200" y="1832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2"/>
                </a:solidFill>
              </a:rPr>
              <a:t>Для моделирования применяются: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2"/>
                </a:solidFill>
              </a:rPr>
              <a:t>XGBClassifier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2"/>
                </a:solidFill>
              </a:rPr>
              <a:t>CatBoostClassifier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2"/>
                </a:solidFill>
              </a:rPr>
              <a:t>LGBMClassifier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2"/>
                </a:solidFill>
              </a:rPr>
              <a:t>Для выбора лучшей модели и подбора гиперпараметров применяются возможности библиотеки optuna.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270500"/>
            <a:ext cx="10515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0000FF"/>
                </a:solidFill>
              </a:rPr>
              <a:t>Результаты работы:</a:t>
            </a:r>
            <a:endParaRPr b="1" sz="3600">
              <a:solidFill>
                <a:srgbClr val="0000FF"/>
              </a:solidFill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0" y="1829850"/>
            <a:ext cx="7043499" cy="47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525" y="2020800"/>
            <a:ext cx="4508675" cy="456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182500" y="955400"/>
            <a:ext cx="11799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model_name,     roc_auc_train,       roc_auc_test,        roc_auc_cv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LGBMClassifier, 0.8804210332650162, 0.8446866691358281, 0.8441093199963762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609200" y="547625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ыводы: 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609200" y="2072700"/>
            <a:ext cx="108621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данного проекта, позволит банку или другой кредитной организации оценить текущий риск по любым выданным займам и кредитным продуктам. И с большой долей вероятности предотвратить неисполнение кредитных обязательств клиентом. Таким образом, банк меньше рискует понести убытки.</a:t>
            </a:r>
            <a:endParaRPr sz="24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t/>
            </a:r>
            <a:endParaRPr sz="24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t/>
            </a:r>
            <a:endParaRPr sz="24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t/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