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489514b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2489514b5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489514b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2489514b5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89514b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2489514b5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489514b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2489514b5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489514b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22489514b5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489514b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2489514b5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github.com/leotavo/ReplicacaoBD-SistemasDistribuidos-IFBA-2024.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76274" r="3" t="0"/>
          <a:stretch/>
        </p:blipFill>
        <p:spPr>
          <a:xfrm>
            <a:off x="-127650" y="0"/>
            <a:ext cx="28215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MQAAACUCAYAAADMKIacAAAAAXNSR0IArs4c6QAAIABJREFUeF7snQeUXWXV93+n337v9Jn0TiqE0JEOCkgvYgPlFUHUVxFFsIANEBXBir4qIEhTRFABqVISOqGTQkhCemaSTLlz59bTvrWfcycCJmSAoPCtPGvNIsyce8655+z97Pbf/62FYRiybW17AtuegHoC2jaF2CYJ257Av57ANoXYJg3bnsCrnsA2hdgmDtuewDaF2CYD257App/ANguxTTK2PYFtFmKbDGx7AtssxDYZ2PYEtvgEtrlMW3xE744D3JpLPp8nk81g2/a746b+P7yLbQrxHnipUjtd/PJi/nT9nzj62KOZvv10ddfVapViscjAwAD9hX7KpbL6vRNz0HWdSrlCEATEYjGy2SzJZJJEIkE8HkfTtPfAN//P3+I2hfjPP/M3fUVRiGeffpazzzybI445knETxrKycxV5N4/reFSp0N/fT7lcQrd1nHgMDY1qrYpbrmFbDtlElqSTIGbESDpJLNNCR6dcKRNoAbqpE7g+6WSGwAsI3AA90NWxolCmaWHoOplMRilXNpclnUorxTIMQymZ/Pe9vrYpxHvkDa5etZoLLriQ1dXVxEfGKWklXMPDSppYCYswiBA4hmUQhgF+ECgrIYIdBCGarxHUPLRAAx90TUfXNFzPJdTBtA1CP8C0TAhEnTRCP8Q2bSzTRNM1whpYuoWJScyOExZDvLyHVbb4xImfYKedd3qPPM3N3+Y2hXiPvMLu7m4u+91lPLD6QWIjY9gJm1APlaCKEAd+oL6JKIHnuoh6iFcUBvJfHYKQ0POjHd038QaqGCs6MQ2N8ogW4s0JAfLgEx2jGzq+nLOuaKGcMdSU4gn6TRQmcENifoIZ2jT+95T/JZfLvUee5jaFeM+/qJ7uHn7+659z/+oHSE1MYzkmoRZZBcu2CMQqiACHIaFYB8NAl109kB/5vez4Prob4r1UZK+mLj5zTIyaCzc94HF/ZwZ3VAZimnKfDFuUzEf0QOIQUQjTsPB9nyAM0XVDKYdX9Pj0jqdw+H5HYJrme/45b7MQ75FX2Lm2k+//+CKeqz5HanxauTjU42LDMpWgKkXQNCXAmq5jmAaBF1kGvQpGV54ZZi8f389g9AgDzdKjbx/4vLTE4+p7A5ammwia0+hxM1IkUO6XxDHiZonF8Xwf27aUpaj11xhdGs35Z5xPU2PTe+RpbrMQ7/kXJQpx0U9+wPPV50mMSWI5EiuIXwS6CL4S2kghBt0aCXK9skvQNcDw2gBHTnXZZ6ZF3NEolkNKlVB5RJLFTcY0/EDjrw+Uebg3TXc6S5Cw0EwNsQ/KKqArxZDrikslv5NrBb0hR449gk9/7NPKZXsvr20W4j3y9pSFuOQipRDJcSnlMimBDMN6IC3aEWKgK1fH9Xy8nirx9X3smC1z+E4mU8dbrO4Kef6lGMtXJ+nJmwSBRjwW0NpYZbsJA8yaDq+s9nj4FYPnBhJ0mQnCZOQKSWwR+PXg3TDU9UURLcPBXVzj4tN+xHbbbfceeaKbvs1tCvEeeX2SZfrOhd/hJRaRnpTBjkVxg2SQxOcXxZAgWhTCr3qUlmzgfbkSe47xmTHBJps2eORp+McDLcxfMpr+gQSG7qBpItiSkaowvLWPnbdfwInHuMTjGs8t97n9JZuFXhrSNpoKtH0VUItVEkshCmGatso2Hdl+BJ/+5CnvkSe6TSHe0y9qxfIVfP28r7MitpLs1Cy2Y+MHvvLvTduMFEISQf0e8eXr+OiuFXbbTqO5Qac0oHP3bIeb7hxHZ3cHltlEuVpF1wylECpnpGsobydYw6zpz/HNLxaJxUO6+kKeWgq3PGvT35YDO3KJJGhXNkkslG6hVTUOzB7A5z/1uff0c95mId7C65NdccOGDbS2tr6FT7+1jyxfvpyvfe1rLI+tJDcjp+Abfuir7I/ECkHgU32lnx3NHj5xoMGEkSBJn8DXePBRi5/9fjz9A+OlUoFlxqjUqkqQIwdIJ8TDMmzlaplGnvfv9RBfObWKboR4YcCKNQF/fdDjrhUJMtu1QlwnNFTyCl0zCYvwkdEf4qMf/uhb+4Lvkk9tU4i38CIKhQIXfu9Ctasec+wx7Lrbrm/hLG/uI6IQ54hC2CvIbp9VBTMRxlALoBrirMlz8NgBjjsoRjbuSipI+oPpWq9z9V9aKfq7YTspfN9TgbRpOvQXPJYt7aWv16ZU7sI2W/BDgXUEjOpYyzmnPc6USSG64Uc3G8KTz3r85CYod7SjjXQIJE2rmbh9Hmft+SUOOODAN/fF3mVHb1OIN/FCxD3I9+W5/obr+eMtNxAmQg7f+3A+95nPk06n38SZhn6oXLOvr4+BwgBf+/rXWWq+Qm77nIJSyAryJTr6+vjwLJe993DQTQ09cNE8X/n4LyxM8os/jCaWaIHQolbzVL1AanUHHLwXnWvWEE+luPsfD1Mtt1AuO9RqYBoV9t75Cc46bYNynQYVQs65em3A7/9a5pl8mmB8C0Y2TnlNlS8fcAYHf+DgoX+5d+GR2xSi/lLK5TK1ao1UOrURkyPC2NPTw6qVK5Vrke/v4+HHHuaOe+/AbnFUmnN4ajinnngae+yxB5YVCenWWhLALlywiMcfe4L9D9iHSy/9CU/2PknTzs2E1YDEQJmZRi8n7GUybpR4QwqToYpzmhTNPLjxVovL/tCBbrSi0aJqCZruUXNdLMtl9OgGGpp0OtcuY/sZk+jpDpk/v5tKRWfy2BV86ZSXmDT+tUBAKfaVShqPPO9z50KHZbFGXNPiczuexmGHHb61vv5/5TzbFKL+2J+a+xRzZs+msamJUaNGscPMHVSa8Y83/ZFHn3lYBY89fT0M1AbQrEHMkIY74LLTpJ0458yv0d7evlVf4tNPPcvTi1ei+x6TRrZy//33cfuCf9C8awullf0clOzlC8cniTmg6S6a5hEqFGsUYLsuXP1niz/8ZQaWNZwgMNE0n3TKI9/vqMAYXGpuHs/vZ9yYFtC78Wv9QI6WXB+fOHYhu87UNxYBVe3D0wk0g/W9Gjc84DInn4PWLCeN+xjHH/uhrfoM/tMn26YQ9Se+YvlyLr/iCubOm0sml2bC6AnkEg3c//A/cTOugkkIXkjgELJzRwUondALyelZfvTdixk/fsJWe3+FwgC/uPomsjvuRcyAYMFcgkqeK+67ktY9WvFKLmP9AfZqrXLIribZlKd2/lcvQXLc84DDBT+fjB1rVsKv00AibpEfqBGGeYHwEWoJTCOJpodUqp0k4htoaAhpSHXx6RP62GWH1yqEW9VZsBxue9HguXICN5dFquVHtR/ByR86eas9g//GibYpRP2piwWYPXs2P/vtz8h7fQofZIUmxWoRKxUVoQQrNAiNULtrqOEXPPbbaX/+97NfoKlp60AX5F4ee24+96510Zs6MAOP/scfoMXv4fqHrqN1r1Z0Syd0fWLVKlODAY6aETBtoo9pvlYpFiwyOOf7TfQXx6IZNho2jtFK1S1T81ZjGAk0LYOux1U9wfUq1GrPYxoldp+5hrM/E9LYENU4ZJUr8OcHQub0ZOmJJ/FjJoZtSUGC/XP7ccaJZ/w35HirXXObQrzqUXZ2dnLWN7/CmsIazJjk2QUqKu6I4IOiqqz0BAxaCMH1DEsN58xTz2THWbO2WtPNkqXLmL2sm950G/2+oeDa1WULeeVvV9NpLicxM4mdlK45gVQE6F6I1dnHXpkyHz5Ao7nRQ6sD//oH4Pd/SnHzHTOU0PtBlXQqQ6mUAMRKFAmx0TQLw5DKdYAfrifhdHHSkSv56DHiikn0DnNfcPnNAyY9I9oJ5fqyJyiErfwjYGzfaH567s+2mnD+N060TSFe9dRrtRpfOvMMFqyZjxEX8Fv0RwHKiaBEVVlTwauVyxRqjG8ezxmnnsnUqVO3+P6kw01+unu6WbJkCY0NjYweNZp0Jl3HIoX05Qd44IVlzPezDDgZBfG2dZ1w9SvMvuz7hA3rad6zCTv9L4UwDLmXgHJXibbuPKfsp7HjpBrxWAQBf2lJyM8u72De4oloxCIUbJhW8XeAh+8PEIS96HoMAgPTdNl+0iuc+4VuGnIe+QJce7fLP9bmiE9uiHBNZlQMlDWoEI3LG/j9xb/f4nN4Nx+wTSFe93Yu/fElXHv9NViNFplhaWUdRKqUQtQbaDYqhPy+L+Cs08/mkIMP+TdgmyiYdLJ5ku4J4a677+a2O26jGBYolopUC1U6mjs48sij6entZmCgSM1opDpqZyq5YfiGqeASApNw+rt5+Zar6O5/lOwu6UghRKADKaQJFFvSrKFq6qmuyLN3tsQx7wsZ2y5/13ng4YA/3NzBqrXboelNeL4AMDxCauhGUsUTBC625TF5/BrOOHk1Dbka81aE3PKMyWK7AS0bI9QFRCiAwkgh5EdSwKHv0bAix1UXX/1ulvct3tv/9wqxcuVKFi5YQFt7O8OGDaOxsXGziExxha695hquvPoK3LhLoiEeCaShRf0GXoDsxhuDak2j1FPiqH2P5vRPf1a1VcoaKBR4efFiXn7lZRa9sohSqaQEZ9kry1i+ajnJ1iRBKMUuyQZp+K70F4iAGhjxiYzc/1MQb0CLWerHiplYbo3icw8w/4krye4Yx0wK/DvKKJlm5LIoiLayZiH+gEtLocRhk4tMa3MZ3mgxf5HHHQ9keGX1CHryKYoljapbIe6kyGV8Whq6mb7dKg470Cdf9XjgJZ2HuhJUGlLgKFugUs2iEIYZYankmtKOGvgeuRU5rt6mEFtUuv/YAbIbL168mP58v2qml4LWrbf+nYUrFzJy+Egmj5/CCceewJixY/7tnsSVeejhOVz6q0vI1/LEcjGCmvQaRw0zSsh8CVqNCOCmusoM3IpLo9XE0R84hkkTJ7F27VpeWvIS85fMZ13/OnxddmEJSjU8T/oLQgwzcnHkd/IjAib6oXkGobkdw/f7BFa2UaVQjWwCw9IFW0dt3kM8dd9lpGfGsVKWshAioNL3IOqkmhXq+CLVLeeHmPkaI/0+ZjVU2WuqTiqus2SFR3evQ6FkUZOuN0ejMecxrM0jnQ6Y8yI80ZtiSRDHkOcQSnU7QENQr4OAwn9ZCGkx9T2P+Msx/vSLG/9j7/uduND/VxbiySee4NeX/5pCtYAds6kFLp1da7GSViQwRfjQBz/EiR8/SRXgBpfQu/zj7tu57f7bWNu3RimAEizJWwpWR1kFcQ8ClX0Sl0niCrUbS1eZq5E0U8TtOFWqFEoFMMKotVNBpH11vJxDtXCqTrbB1G1kfSr9VYwwTXbMIXTsfiihaRKI0jkWTsZRCpGfex/PPPhrcjunsdJW1CJatwqqB1o1BkX/VS2f6kuAX3KJlaqMCEvs3FjmgB0tmhsM2fBVxVq+Y7kS8sCTVR5ck2RlmMbLxvEtyarp+IGnQISGJlYhcs10w1TXUC6TIaCpgOpTFe646s6Nz9V1XYX5EqjLYLwhFlaq+o2NTVu9kLk1FOT/G4WQB37XnXfy459fDBmNwKgLh1RtBcmp6XhFF9u12XWH3Tju2OOZsf0MHnv0MW76+59Z1LkIV3fxfDeq5speKHFDXeBe3cQvu6EIuHJYVONMlG5Ru6ghqFFxLcDQDYVIFYUQayJWJvq9RiBxRd1CyInWzltHx8Q9GfeB0/GthByEZhiY6RjJppjILusfvpP5D/5SBdVCLjDYMWdaFqEwZdQbhKJ7FkWMFFB10IVCMuATq7iwdAPHTa9x5AEJLFvj5eUuf3nUYrHWQF/CxEraqrdanaeuEOrcCBgwSi4YuokmGV7ZM2wdzYVcV5afnfczHnnkER555GFeeOEFNmzoVvipwSkkCqJumCQSccaMGcvMmTNVlX/q1GnvCgV5xxViYKDASy+9xNKlS5G0ZiqVQoJNCTSFzsRxHLWDNDQ0sNtuuys//60u8dUfmj2Hq/94NWvKa1SuXna2aFfWI5fbi9oeyxvKGKZJQ3sjJX8AM21hWgayqylrojoro5cfCXgkXNK66bmRQsgJpU9ZhE19RnlCkoGR1k0B0JkEIljKQkQKIUsUwndFSMSKGLgF6Yc2GTZzJ2JNe+K0T6MmAbxj4rRmSKYMklrAkrtvZd4Dv6R9v3bslL3Rh7cdJ6KOqbtykYsW7d4qbSzOjmTHRAnFq/Kh1lnCWrSakSmXLidHMK4dLWPihj6WbuLVg3TdN3DzNbwBD68/gFJIU6qR4Q3DGDtsLIZm0NPfw6LFi1i+ZAX9+Ty9vb0bs2Zv9C4HXUZ5vsIZteeee3LiiZ9gt912+6+RsW01hRAhF8Is4QZ68cUXueeeu1m0aJFSBsEJDWUJjHnnnXfm6KOPYc8936cKXfKghsL3Iy9/+bLlXHfttcx5bA7VeBU9FimE8tvrTfdqKxdXRLFTeMoFks+K8Isv7lbdqCL9muC5bgk0XXWnvSbL5PmKtiWiuYgEXiDXNddTAmgFGmbMxBQXznXxKi6JTFz5+4oiphZSdT1SM5qIpVL4pTYaRxxDrHUUesLBSduk0yYtlHnx1r/wzMNX0b5vu3KjRMHFAsmOq1g16korBTuJf2Ka+P8BruGqOET1L4jVEMIBKTRWfIKSTzIrlsJUblBQCnB7PfxeD0oaMyZMZ+b0mYwYNUpBU0aMGLHxVUrcJXHbHXf8gx//+GIVs716CURd3KO2tnbGjRtPZ+daurs34Kpn46qsWrE4sNGdks+KkowbN46jjjqGo446ira2NhUP/qfW21aISqXMihUrePzxx7nnnnt44onHVVZl8MuJRZAfy7KxxKcOAvXg5EFKcLqpJWk8wRPNmjWLQw45hJkzd9xi74Fc87rrr+Pam65FTwnRUOQqCURahELcF1U6ELdGGvCl33ijQogQ+0ohBOAnwaj8+18Qjch9ks+Zpq4EXQXDQUitUJX6FmbcpjJQUdkia1gaXSxOzKD01Drc9SUSU1rQ2mzlttXWl9DciCHDyMZIjMiipQ0sK4ZXzJBuPIzs+JkEcQcnZdGc0kl6JZ77+00sfvxWmmcNR3OKBG4NQyrFIkhBQCaVJm7GsQs2iXKctlybcgELYYGqXVUxgSihwE28qqcshaM5tKRbVBbO1kyaMoLlGk37sA61S4tAv57lTza/NWtWM2fOHG644QYWLlwQWZ/6EpDjyJGj2GeffTj44IPZZZddX7Pjy7GSfHjggfu5++671aYpyvL6JQp43HHHcfDBhyhYzDuFKH71dd+yQsgOs3LlCu69915uv/12XnjheSqVysZzixLssssu7LrrbowYMZJUKqJRlIchRakXX3yBuXPnIjj/zSmGnKyhoZEDDzyQQw45VPmam3so3Ru6+c1vf8Psp2fjWZIV8fGl2SVm4QWecpkEdhHtqEZkAeTvVj1bIq6Oob/GZRqMGzb64eJ6mTrFfAnNilgrxC/XC1EA7YYepc4ijQeOIrRBoEWluevxVhdIbd+GMSapEkFud5nSsj6c5gSxMRnlTmmOnNuhst4g3XAwzdvvi2uZxNMOmbiGWyqzcs5dlNd30bH9bhS6lhLWisRtDau7k0kdjSRjNrrvMm369oyZsB2jx4zeWFSUDUjc10G3TZ6tWEnhUpJ3NdQlCQixCPLz1FNPqY3t1UvejyjCxz9+Ervu+lpF2NQ1xKsQb+KPf/wjTz01V7nTrxHQusU48sgjOfjgQ5k0adI7SnfzlhXi5Zdf5qKLLuTJJ+eSz7/WVMpD+eIXz+D9738/o0eP+TeXR/UV5PM8+eST3HDDdTz00EOvUaZNPbjhw4dz5JFH8bGPfUyd8/VLzPeLL7zITbfexJMvPslAf4Ggv0JiVE7aAJQyRCnOKCaoDlTx8jXsbAwzYSqr4JYjEJ+TdCK4hh/gVqMMi2ScxF3STB0/rmGmbKyESL30JLh4nWW87jLl7hLpWR1YI+LghVSe7sZfM4A9sYH4lAa1O1eXF6jky2SmNKFL+lQC05ih0q7Vzgxt044jPXo6fsxSEA0BkYRulfVzH8QrlBi77+FYcYFaaGjdqxnbu5SROYOE14lReIVc2wi6izp6vJXGYeMZP2WKitXe7hIX+IorLlcCLNmj1694PMFXv/pVDjpI3vvoIUNZxPouXLiQa6+9RqXJRTb+/dxxdtxxR0488SQOPPAgRZ35Tqy3pBBi6i655BKef/651/h/gzd48skn8/Wvf3OLNy2WYdWqVVx11e/5wx+uVrvzGy2JJ973vr04/fTTmTVrp38rsMn5brv9Nq6+/VpWLVtObG2Vmh2iN8eJNcQV9kaET/c1yivyWLqNb4V4zQa6bWI4BtXeEuV1JeVTS/LSbokRa09uxDTpQvUYi1Ku4sOrgDk08KsRy0V1eX+U5pzcgJWxqTzTQ9BVIhyWILtzO37RpX9BN3ZjjNS4HJgq6kWT4lolhlaewYi9jsPOpPEtUwXW0vlm6iFdj99HpbuH8Qcdo1w62VhGd75AsmcJY5pqTG0qk/K7CRNxBvJl+tcV6KWRVwopWsbvwK7v25N0JvOW5Oi2227ld7/7rcocvdo9GjyZKNypp56mNkLhgn2zS77LmjVr+PWvL+PPf/7zJuNO2dBkY/zUp05RivFWrrOl+3rTCjFnzmy++tWz1M1vaslNPvjgHDo6OrZ07Y1/F7MpSvGjH/1wi5+RbMmkSdtx7rnnqsD79TxAi19+mV/e9H88NvshnNUVFRuId+vbGmYmRrXqkmzPYqwvE5RqBKMS2JOyaqc3DAvXrUWBp7A4ej5G0sIQoJ+kYGuSpdHR4hKPSDEsxPekJiEFK01VsvVKyMDCbij5pKY3U32pl3B1iUqDQcP7RuAVavTP30ByQo5YazKyMGJ9HBu91oCh78GI/Y5QsUHchlItlPZlFQd1PnY/pfXr2O6wj+DYOov+dCVjjAqH7T2VHbbTsTYshA2r0BSTX4ju1agVXYqexnK3kefXWux31EfZbtq0N7V733LLLfz0p5eqWHGwnvD6FyWK8NnPfk4lQd7qUomR5cv4xje+wcMPP7TZa4mLd9JJn+DrX//GW73UZj/3phRCAqFPfepk5s2bt9kTSk/tVVe9NTzL179+Dtddd92QvqTEJZdd9iuVx3510CdW5rs/+R733H8XibU1PDeiTRGmOYXescCZ3kLtpR5qbo3Ynh0QV10BmJJuDD21W0vCSAgpBlOX4jJVVhepdZdJ79ASKaIfRhkny1IuloKHS7Gu6FGc20murZFKb0m5TJWMTtN+oymtLlBalie3cxtG3FSf7X6mi1hDG5Y9iRF7f5zsyFbMhLhSIY7u44YBORNenv0AQX4904/+mAreWzSPPZ0KwwqzMWorCUt5tNJA1BkkQa7coyuUfQbEk+T9GL/9xypO/86ltA8hvS3P8oYbrufSSy9RnYObW/vssy+//e3vtlo26M477+Tb3z5PBd5vtD70oRP43vfOf1tK+PrzD1khJHV62WW/5Morr1Dp1c2t00//LN/4xjeHJNSvP2j9+vWccMLxKugeyjr88CM4//wLXtOHILWOS274KY/Mnk24KI8RRkjVRDym0o5lv0asI4vXNYAxLoM1KacQpSqLpOoKYgkiyxBIerDgoodaFCDP644qFFPSGHFLNekItMNKOhGorlglOSKrilmlNf1oLxcJCz5UXHxHI/2BUfS/sF7FM6lZ0rCjoZk2/oZmRk/+FHo2A3GHVEuCTNrAVEC6kEZbOANCnr/vQehfx+7HfZiEaTLDCRjd/TR24SHCgSJhtYKZcKBSIZBMnyhELIYeT6h6SVgssj5o5fbFMT7/jXMpl0oUBwZobGpWCYVXL1GGe++9h+9//0KV+NjckkTJ//3fb1UgvbVY+8Ql++IXv6AC9zdKuIi3IEoh8iY1ra2xhqwQDz00h+9859uqtvBGS25OlOKtLHkJv//9lVx00UWqurmlJS/gzDO/zBlnfGnjoffcezdX/PMalj2/CJYWMIXJLghwbFsphGSZFOwiYWHMakHTHEKtpiqwqrimBfTP20BqeI5azwD2iBSaF1Kb1wsFD7/RIrlXR1QltlEYHm/RAEHBp+K75HYbpqrVXtXFWzZAeV4exwvV9ezd2ym8sI7YuCzx0WmCmoZlt5BxDiA3dhZBMk5o6iqQTiU14pavaJAaJc4JYN4DD1Jcs5yDP/4xxmQSTK2uxll5K1phFVq5GoE1xBoIB2uxWCcTCwnFvavTTq4rx7jmeYuPnHY65b5OYlbIxBmz0O2U9MVGOA5QQe4ZZ3yBBQsWbPY1SFr2+OM/xFlnfZXmZlHwrbfk+p/+9KeUm/ZGS7JkZ5xxBief/Kkh1au2dIdDUgiZUvPLX/6Cyy//ncLzv9H68Y8v5YQTTtjSdTf7d3kBn/nMaSxb9sqQztHS0sLNN/9VZTVkXXfdtVw350/0vNKFtrKIJZANz1c1EAXIE+GIpXEmTqK/2IXltaJZ5QhOEfrUjPXUNvThSIW2UsWekosKdi/2og941HImqX2HRR1rWohbrBIuGFAguFJvCbsthdHsqMxWWAioPlfA2DBAaDq07P4+1jz7JC27zySMmQS1GKncFGKNE3CaWzGbkmqnduIGuXhIUnW/aaTlXCEsfGgO3QvncfgnTmLnBof27ifRV81Gq/RDtRIBk0xHWYawMIAu8ZDUYqSBR76/YfDIogIPLbfYZcfRDGvSGTG8gVRDB0a6HT07SqJ7Qt3kySee5Jxvnc/6viLlSu016drBF7PTTjvxne98l+23j/rPt/b67W9/wwUXnP+Gp5XrSr3q29/+Ljvs8PbvY0gKsXTpEr773e9w//33b/E7/+53l6tCyltdXV1dnH/+d/n73/8+5FPcfPMt7LzzLur4G665ht/deDnFfAFzQ1UR9IrZFVCZqj9YMbIzPkB6yh6snns/tZ5O0i3t6FYCO9HI+r5/YmZq+F0F3K4isQlZxVZXfb4bsxriNVgk9xuuSIBFSt1VA+grquhtCQore7GbkljDUoQJHa3L8y80AAAgAElEQVTcgCHw6cXPqyLg8N1PoHvtYkbtfTS1ikdo2DjZRjSZ0NOQJNmRIhETywCGFmBqobJaKVPyXbD44dl0PfcMx53yaXZPeDR0/RO6nge/BrVKnTXMgmoNBF4ieTKVbiZSCl1nZX9IMbQY05HBTsUUB5Owf2Pa6LlhBLUqmuHQu66bBZ3drCsFdK/vY+HyDTw2fzXreovqOYtFEMv8kY98dKukdDf1sgUCcuqpn1bF3jdakuESdIN4C28H+iPXGJJCPPPMM5x77jdUym1L64orfq/qD291SaxyxRVX8KMf/WDIp5gz5+GNFuLq317Ory/7JQOVIlndVv66WAhxr8RK2C3jGXbQp7AahpFftYLV911BIpPDaZuMHW+kt/MZNKdA2NxLbUUeveKjN8Rwl/RhViFotIjv06HcoqDo4r7YB/0evnTYNdt4tRCt3yIzbgbpth1Vtmn1nOvwChswcqMZvsdxZEZNi3ZcaT6yTfUjQmu1Zog3x2lIagjbvaFY8QJsPcDWNJbM/ifrnn2GT3z+C0yL1cguvwW6X0YThRCNkXMKGXFdIRQiXJhpTEkaRL0TofQu2DF0yQaJWyr8TYLqFfSqE4NqGU0o/8QkpZKEsSQeJvlyjZWru/ntbc/zwHPLFe7sBz/4wVYlVtjUC589+0FOPvmTm0z1vvp4iSHEXT/uuOPfFg5qSArx2GOP8rWvnaMAeltab1chFGr1rrs466yv0N//7wWaTV1/8JqiTJf/4XKu+d2VisDLEiUwTYWdUZAKyyI5fg8adjoWM9cEvk//0idZOfuPtE07iHK+h5btpmHGc7z09BUkR4ZU5nWju6BVXSxfUxYivne7ahryXi5QW9CL12RjT89iSIFvKZSWeoze90QSrRPxBtaz4p5fUelZi5YdxfSPnItm2xEYr85nL8oVOjZWS5rM8CRJRyNuBsT0EEe8HS3E1mDBvXfR9fRcPve//8sEfy3O6rugtA4tdCP/v+pGP4JoleYdQcaIgpiCnI2gJgrcJ7YjllBFRikUSvW8hk6fC26lQsUzyCQdsmmdmGVAIibMZVDzWDsQcP6fHmfYjgdy4YXf32qB9ObkSirhH/vYR3j++ee3JHqMHDmSK6+86m0xkG91hbj++j+y1157bfHm3+gAsUTnnXcuTz/91JDOc9NNN6v065LFS/jNTZfz3MLnyD+3loTMSqsjS8VdklggPXl/Gnc8AiOTU3ieoNLLsvuvxQlCjEwbLTu+n1hjC10L5lDw7kKvBvjz+xTdhKFpVC1IfWAkbr6M/2w/5CyskTnClIEec9Beaae8ciWj9j8JJzeSoLyBpbf/nCDfRWL6kYzc7YPqOPHtJYuleJQMXblMqVE5UnFI2pEyiMI4hkZCkkU6zLvnbroefYgvn3oyI2vzMHrmovklEBa/QJeiBXiRQoRlDz+MOF8DqUgaGtUgIC8hoGnSrwWk0zF8IyTQQjKZOA1ZwV+FzJ1XoFSwaNQ1RmQ0spYyVWiWxGABVUyKHbvRsc9H0WwB3m39+GHwxUvG6cYbb+Sb3/z6G2acBo8/7bTTOOuss99y0W5ICjFUAZWsw+zZD71tP27VqpWcf/75Ku22hYgKE43vfv8CZH7Cqs41vLhuIXZzjL45yzGKEZR7sNNNCmhNuxxLZsr+hLp0nGm4hfUsvfsKvP4NjNj9WDJjZqKZFk5CY949vyI3ahzh+jwDCx/BCF2qgUdqZgfu0jJmqgV9TBbDSKEZ7WhGklRsLF3P/o0Rex6Dne2gNtDHijt+SpBfS273T9C+/V6EqnEoqk4HAgUxDeK5ONmOJLlYSMr00TXpswDpFBXXSYgGFtx7N72PzOGME4+l1X0erbgYLRDsj65gIlSF59UlLJbVzr+uZtMZ+tgSpDfH1X/tmHhCUeyg4odNyPI/H8uzocdjZGuCSdk4DW5ZYaSkLiNKoVy9WBx9wu6YUw9Dz7TXO42GtH+96YNWrFjOl798Jk888cQWPyuFwWuuuXZjTLnFD7zugCEpxLp16/jhD3/AX/5yk0phbm4JqvEPf7jmbRdKBCcjOCkp4W9yiYAkHayEQ2IgoGnacCqlKmZHCs2Jo3sp8nPnY1dkO4xg0eI6hbpNdsdjaZqxL6F0f0mLfc8alt5zOdmOSbTt+H6MWKoeY+qsfvZuWsbOwO1dzZqH/4ThlVSPdZmATPsMmnb4IEYyozIzlpVUQa1XHmD1E39m+PuOx0o1UenrZtmdP8UuryMx4xiG73ooRia+sRvOF8BhGBLLxMk02uRSkLRCTE061DTihqbih5Shs3LOAyy5704+d/RetGuLobgaNF9yyVCVzr0Qyp6yDqWawVLTZvtdUnWhl/6NehedapMLVCpX2loVGZ8X4voCg4dnFxZoziZIOjqpSkBzuYbh1dAcwXJJ7BNCOkkYj6OPnIk1Rb7T8Hra9s2K4JaPl7qXwEZ+/vOfDclKSHzz+99f9aZAi4N3MSSFECW44447+P73L0Ca9je1BoMaKZS83eF7Ag8XBZQU6utXLJGmoXUERkOAZvuEi7oJ0g6m3Uh68jQ0vQHHGsaqB6/DqayvT+eURnwh+DVJTj6U1p0PQXcSivrdza9l9SM30z59f1IjJirhcCtS3XZZ8fjfaJLfuWW6Hr8RG1cFbEbbDDJTDyI9fELEPKFaLoJoCGGtxJrHbmbE3idgxJKUezaw/M6fohc7SU05lFH7n4CRTiglEKWWzb1adhWsJJa2SCR0mpMaWaE9ko1Yj1pOUxp0zr6PRf+8jVMPnkS73QW1vIoPECj5QBWtGhAKvLvmky8aPFrROPiARlxP+rp1qrXIIpSFx0kC7fpILsfSJSmFW/PwpWaiQUJmzNUC/PUeyXxVBfbieUVWQgcpRsadqPA3anu0zEjMlolosRx6vCk6cCstecYCGfrGN76+xbqEipA0jYsu+gEf+9jH3/QdDEkh5KyFQr+C6Eq1+vVlfMEvSfrtC1/4IlIXeLurr69XZTCuv/61MA7pcBs3bRem73U4PYU+8r2d9Dx8J2XXZ8QeHyE1eid000HDYvFfz0fvXxlN5lRus6GY67I7HEbbzodixBMKe1TrW82Kh25l2E4fJNY6nNB1lW8feC4rn76DTFMbWuCy/vG/4GgehmWT3eNU0qOmK99fEQvLBYQoQP5tVFn2z+sZvu+HMeNJaoUeXvn7z6CwlsS4HWg9cEeEwiLTvB3ZjkZCvUp/uV+hXU3VM5IkaSdpjCWJGRZpE7KWQbsZsvDOO3jytus54/CJDMtK4FxVqVTN9Qn7img1GbAoyFgfrwyLiyHJ9pii1Glsjis8lGhEzY+69gSCJQkl2xKgokBRpEdD0I/R93ELPvllVRKFGjGj/ns5g1iKtE2oIn4LraVVtcTqTgYt1YyWG43ZOg0jO3KrKcaQ3ei68E2cOIm//vVvb7qHYsgKIdcRPP1zzz3Hfffdx/z58xQ6VTqh9t13P3bffXfVBro1yvcCsBP8zK9+9avXALycbJxxB08jlW3HqI0gic3Lf7+BIDWMSUedQ6jZEWy75rPolu9i9K/a6OIJN5FmmDTuuh8tu8+gWOtVdaygVKZ/6XKS46ajW3G0kkVQhdAoUdywLBL2Upm+xx9VmR6JPZr2PZWGqcMJNek7rklTMZ5boFxdgq7X6HtlMakxHaoHw11fZs0dczFKZbSWJC3HjFfAQaOWJZFoIDOiGS+tGk2VVTKkHmDEiJs5mmNtTMqNpSWWoIMqT/zljzxz/z8445CxNDbGwdHRZPB6pQz91Y1uU1j1CWtRdbtkmlRGZugYJux8wuMapV8jPypqMVUKEAFJNmK3JDtVynsUllXIlTws6SaKSi+UpdswZZJJGWjSaZfNEpRLIHGGEyPMtaA1jMWZdBh6+q23BL96Y5WCsHTl/eY3/zek/VY26QsvvIgPfejNkS+/KYVQG2EoNOteXdCiecVRe+bWnT4pPqM8gFe3n8Zbkow7bgp6UkcPLLS+kM6bX6Rx4oG0v+9EfAHyRX2VzL/5u1j9q+ovX7KGUdO+PqWBpveNQk/KyxRZEB9ei1yBeoCpsvZqwGCgaOf7565j4LE1OFLFFb/+4Ckkp0gfs5AHyIeiDwo7hbj0mqTxVSNQDXdlgfxjawiLNWqOTttHJqr+C/HnHTuG3wPpKQ0RS4epqVnQwnOkaSYpp5292qYzOjWGEdVu7v7jNbz8/AucdsBIEhkncpeqZZAWXRVDBFAJCEou+NH7KBsmve0ZRo0WYrP6vGol/fV4Qv6tyNheJ2d+SL67RuGVCm1ugBH6uJrGbd02C0btQIdZ4nDtZVqzVjSd1BItl+A+IIynINOIPeMEzNYd/vVghyTKmz9IkBIXX/yjIbUki8Xbd999FdD0zcjmm1aIt/mdhvRxsTyiDL/+9a9ec3yyI82kk7bHC8RdACuwWXvtAqx0B+17HYyTmIRlN+BVCiy45UfYA2vr7zki8xJh9scnSe/eruDVA6/0kmxOkRiWUrtkJNxSuA0JigGlbgHMQW1JP7UF3TiaofBB3h45spObcPtdNeBQtyWfH5BqT6ugW0bhiuGorCtT2VCg9nwPYdFTFe/04aNItCXQ7Ki9VSuCn/dINqVIDE+iJyMYum2KlYizU/NUZmTbaevewL233suieYs4eZ82GuMhZiJFUBNlkItJcC3uUkhYqhF64s5BGY3ephSjJklw7dHd71JxA1whMTB0hjfXexderxRBSLHPo7asSqZUI+/B9f05uvY5nkzSYO+lt7OrvhbdEZ9LQF3SWy4IW4nVDIJ4HHPqIVgTPoBmbp2eaOnJuOCCC1T76lDW+PHjueyyXw+JZnTwfO9Khejq6uTCCy/kr3+9ZeP3Fo1vmNjEhA9Pwx2oUl0viM6Q/mc6iSVi6G1JEs2TaBw9TU3QeeHaGwh7uokZUXO9VKlFAL3xSXJ7tIMlzBgBbn8VJxNTLoYU78QXlqacoOpTqdZwcjHKz/XgPteNpYmfb1GZmaJxh1YVg1TLNUzxqSWbVQmi6wD9L/dixi3cYg3/+V40EVhTx9m/nfSEbESvLzxPjo3bVybVlKTW69IwNeIrEncrbaXZq3UyE40kc/82h9n3zaW/f4D9pjZxwNQGhjdIG6upqs0MCHxDinEhoaRepddKDEao09eYYPjkrKKuXLG+TFXo/DWN9oYYCeHaVxajbiXqxMaSFx7Ie1SWVQmLAXfEx7Ngwu5YjY0MXzGfD3ffQ05aH6TSLoNifNmkpI9daC1dQstGn7AHzsyPosUahiK/WzxG6G2+/e1v8dJLC7d4rBwgLrzAOU4++X+GdHxkODfX8THkU2z9AzdV98iObWbEXmNIjU9T7SlSXVcmGAhUcU0T9yAIiI9JkRiTxvbiLP7903jri8TqQ80V3aMA3bZL07j3cEKBXgjGSTrjPB+/JE33GtXeMk7GVvBulWKW4u6qsrISkr0xQo1Kh0XD9q1YKRvX9xTQT/xzBR+vQbWvTHF1P4mONMUl/fgCDFT0riHOLi2kZgornx/RZMpu6nrEpG3V10kNy6hMlm2aDI83skvzGCZ6FtddchXrO/sU5CPhmBy16zCmdRh17lkdyi6U3IifSf7tK3YFyqFOb8pm5PZN1LwaC1cNUK75NGfENTNIOAYNaVHAV7lNCgYChT6PdUsrPOu188zUA9nQV6C9vZH9n72VfZJdEJfwqc4PJc9KQchl1/EIY3G0kdNwdvoUenLrDKeUQq0UbIcCIRKplI1Fsp7SIjDU6U7vOoVQbaC33aq++CCtiSBAtz95TxIjk4SmR7VYVtylIkzCgCeCJBbEyJkYwoVacVh2zdO4XQNYgtER1g0hCtPAnJEju1MbmqMrehhxnQJhTxKT72vKMqhOOdWiWd9xK6HqixDGDBFsIfGKd6SINYorEGII8IgQt1JDi5tUukpUNpQVOVmlq4heiqhiwtDHbIsTG59Cd/SI0lLYQKTW4NiKEMF0LMWEl3USTMi0sXvTcMYO9OK/PJ/i+j78ak0JcSJhqY44sXrIfAaJIfIllSqVOoRkmiRPWgk1+uImHTOa6OovsaFQoyFlM1Bx6S24tOYcxrTLzOq6QgyGFgH0dbs8vAge69iHtTjE/QrTyl18pPAM2cZQKDsiWIgiagiixirF6uESJlIwbByxnT+Dnto6k5WWLVvG1752tiJCG+oS1MQPf3ixgnUMZb3rFEIQjj/5yaWqpXRwiaDs9pX9IRYqWLUX1DbGgKrds57zFpCaNOfQDytveFHRv8QEzBZErox0nlkzGsjMbKUmAXBE0YSTczAlvyl9BHVuI/mbsHKowNoLlQXxy54ajB5oPrG0oxRMLIhMBBVrU+6LkKAyg80v1nmX8NFT0pWhE+i+siZ2RoTfwBDXSGDZYYCTSuAkHBUAOoZFyo4xLtnIAbksrb1daNI9JpkqQaMqMljJhEkZW3AdDhSK0Ccxj7hMUnGTzdqg7AV0WzrDtm/CDV3JFanYQYgTpFpuixsndYXXrwBW98Jf+yexMD2ZclXH6l7JOT0PMjJeQ08LGlECOQNN+jhEn4SepyZwFAgzWbSWUTg7nYqeGno78RsJrcjGV77yZdW4NNQ1ceJEBVHfe+99hvSRd51CSEPIV7/6FR599NFXxQ8ak46bQcO0RpVqDNVrrS/1JiSWi5ruRVCqK8us/ctL0FdTCuH5PnZdIbQpGdI7t+GLDy/sdJUQXQJMEYyWBGYmYtKQKrEvu51AKCQOcQPVjhoqdKjQ29gKMCfXE39f7sEXSho7ik1q4tPLbaocax1YJ/IrDUCJGE4ihmXLRB+NmPRTW9K3EH0nR7foiKeZmmtlD8rENqyXiY9KGZAUq3T3SfCcTisLKS6KJpNRapJulfKEFBHkoehUvJBeS6d1ahYrJrip6BryqDb01yhVouHvEk/EJRaqZ5tqtYCHVzvcbe3O+jCN2TSOUXNv5mxzPpoRRAohs+0cS1kGeSaS3VPKKs+rqQV92DTsaSegxbdO85BkN7/0pS++qdYAiSOk91rqZENZ7zqFECaPE0/8+L+xwBmOyZSTtic5JqOgA4peUu3GUn2NGn8UpCCA/It9rLtjiWroSdoxVS8RhVAUwJMzpHZqJbAVVW+E/lSUkrpyW2xJZypBj7hRZRv1a0JMJhg6M6KhEa5W06iP14qg5aobrw4zF6slSqEMiDDqSYOSYxHoQnYmA0migemiSLlMAy2pRopekZoUQIC06TAikePA9pF0rFuGJiReAtqT7JpwX0nPtMyOyLUQ9nVHAlmqohXlb6jgPhSKLF2n5gYMxCwaJmcw4hHdpuKS7a6Sihusz1cZ2RLHqhM8y/UHSi59ZLmibyfWDUgPyCgy1RqfXXwNo+0ymhGipXU0YbaRvhDDQBOFqJMei6UNMhnMqR/EmngwmnDVbqV1zjlnc+ONfxoShEMuKa7yl7/8FVU0Hsp6VynEGxZfNMiNb2TCh6ZE7o0IYR1XpShhFHeqjxZorH9sLYXHOtFEIZyYakdVPcOWgT4xQ2yHHJqwSarZCqYSdNnZ5UfRoSpWvvocBAmYX1WwkuBM7lPNc1BEwhGRsWLZrg9jlP8qayEoVlXNRs1hk2OFQVCuqegnEW8nRnumlQG3X3k/rbE0OTvB9g3tjEskcfpXom1YRVguQL9kkkRpAkLV09BAOJCPZlIXyyrTJKTDoaBdBcahGZFCxG2ap2XRxMWpK8SCFQVqXkih5DJzvAAUtYijVocV66s8o23PfYkPUOpeR6KhlYMX3cyh3gIs5faFaIodUbwyjVBihzoiIGrssKBjPNaskzCaJ21VNOxPf/oTVZyTLs6hLqGtOfvsc4ZEgvCuUohXXlnK0UcfTW/vphkehJV61PvH0rJzu9qpZacTH1+R+Ro2ftknqHh0Prwyygq5PvGmlCLuVQx9MR2zNU58XAo7I767CKowXxjKXRFItvRIy64yOEZLCb6aMVcnTZY6hBsdM8j/Olj8HZwboYqXVeFTlaKlqSyJxAtiFWKGTUOqAVM3FG2/YzqMyXbQW+2hORFnl+ZWmuNJ2uNZdG89YWktWr6foFJE668RCnmA3GxSlDpNmO9FE1pKIRkolEDcJck2KYqryGUqWBYt07PosRBX4ilTp6u3iiiFBNPJmKFIDKT3ob0xRjyR5DtdB9NrtaFVy4wrvMJH+h5ktFlEN3y0mIaWiOj01UOU1K88H9X0FN2bPvX9WJMPRbO37kD7X/zi56o+9UZEF69XlCOOOJJzzz1vSNRI7xqFkIr0t751Ln/60582q/iyGzVNamHU/uNIdKTUHDihqRS3xO8OlGsjgti3uEf57yKwWkJIfDWVfRKLIKjveM7Br7qUO8sqTpBAV1yxWHtCuVVqfoPsw57k1aPzDCqEEjM1GyKKXWqeq3Z9kQtRzgjeIKhRURprozWI2Y6yICknSUNSmDk0+kp5GmI2IzPN6FqNSbkUkzMBjhlXsxjwy4T+AJrwYpZ7oLKBUGhmvASYOYUu9dfn0V2DsCAWpKBqERRqURwRKPArvZZF24wslgO9pZqKl/oGXBUzlKs+MbGOAiS0dWKmSeeAybdWHoCrJZgcK3NU72wmumswxFUSt0/aY+N1hRClkCyXtKzK97fjaGNmYe5wHEZOpslv3V4JqVb/7Gc/3SS73+YER3quzz//QmbMmLFFo/KuUYg777yDz3/+c1tk7xNfvGlkC5P2mUJ2agOxuEPP/G4S1QRLyktJjEurgFZcFr8s2Rbx2yNLIKlUr1oj/1IP/cv7KK0rKriHDFQZefB4mme1R1km5XxGeXw1W0IpRMTWYZsOVelfHoR3KAVSBE6Rtaq7USqzZdtKIQSKkUmkFPGwWIaGWErhooQBe0w2xai0zahELy1x6aOW2dES3AqcXMyW8HDGwNuAFkpAXVGD0wkcQmkAyscJxSIIgbL0O4tCCHSj6BL6BqWKx3rbYNgODTiORtUPFNQ77tSVeiOKIwrqpcuuM69z1tM7kdQ8DrMWcYCxhqQEJxKQi2FOSDAtLlP9RzivhCRacmktY7H2OAW9afw70iPxy1/+UrH7yQiFoS5hLJfU6957773Fj7wrFKK7u5tTTvnUkDvkZHTVJ0/5H5ItKeUXNsYb6Vy/lssfuQpnYpJasaYshbxDNTRRBFvqVmsGWP9CJ4WVeaUwg8vOOow+dDyNM1ojdKx0Xdp1EmTpN5OgFSEhM5RwR8wjoiwyEDGimpS0qwTVinFcZbtCpRASfEumqy3TQH+1iK35TG7I0R5PkbNNGmMu7bENxPQBDISzyRcVkxJeXSmSaBTRgrWEoaR16ojUwCYM4mBOIhjIE64XSS5Cr8QSVcKCVAINSqUa6yyN4TMbcUSIVXd11BuhhifWd3AVN5niMvoUShpf/ovGQdNS7GytU7Pq0sIRJbGaoynXSwXTKqDW6xbCh2QT1i4fxxyzxzuiDPK+fv7zn/N///fmXCahqrnkkkt5//s/8O5XCNlJf/CDixQf05YobuTbCLz8zDPP5LjjPlTnV42GgazqXMWlt/+cleZaaqVaBPSTSZuyE+ddik/30rWkk2qpEvUWv2rFmxOM/uB4MpMaFRxD5EWCZzWiSvx/SaWqBuVoKpD0F6g4Q7IpYjnq04aimojiulDtnzGxEIaBY5ps19qBo3vSlcCs5mbGZRpw9F7MsBNLW43GACHCLlgfy4NwJEUUmSqXShE9lF1Y+pBkJK8gCKWfYiShmyYseQTryrCmDOtKUQq2GFKteKzTQrJTGsllogSB3HcEUIgmBKklX8LSVGp5Q5/LL29ZwTkfnsSGtUU6X+7HETCipTOh1VBMN8qCqp9oLpc+bg+sHT+MnmpReKZ3av3hD3/gkkt+vNk4c1PXzWQyXHrpT/jABw7e4m39Vy2EvBRpExUCNGHc29ISTs9TTjlVKcTrEYx9+T5uvPfPPLT4USr9ZTTbwPZM9tlvb8bZY9QIXOH4EVz961esKc7wfUfTMLlJot5/ZZAkjWpKAU1ecH1ElYov6gVA1WnmKuUYTAGLhZC0qlBcphJx4o5FwtAYk2siY5YZl9GZmguJaf3S1i/YculQiMb6bIRlRwFxpBB+fZiiixZKQVJFQoQq59kCWpZQ0rWBMGYk0KoO/spewuX9hL2+gnRsEGbz4UmGCwRc7IOadyc0NRFp878UIhoHcM/jvaRjFntMS7FqXY3V63yWd1UY1xZnnFuhKSuBtPihkTIYs47HmnEkmtKUd3ZJjPnDH160SfbxzV35PaMQixe/zDe/+Q0ee+yxzRLbDn7JiOD2JE4//XMKtPX6JUUb4XQqlovIA7BVs41FOhVlOYR5UHLYm+r4EyHOTWpi5PvHqn7sQWZttXGKWzRI8yjdcSrAiIanqH7t+ryJV6dpxYoI3C8pI7FMyFg+bQmTPdtNhidjZEzJja5EJ18fjhgJZRTKR+2dEaeso9wn+Z0eFpSliI4R1RGwok0YpiJLoQoqBlrFIFhnEiwNCHs9BeXo7vWoNscYOUbcsEGFqE9SfZWFEMMpqdjb56zjoFlNqgAnU0ofe76XZCLJyOYk/uoNTGg3UF/McdCGT8fZ7RS05NYpvm1JnSTW/Na3vrXJASub+2xTUzM//vElas7IltZ/zULIDABJnwlEY3Di0OZuVoamSKVRLMNbpUC/775/KmqbTc01UMJoaLTu3MGwfUer+W0C/lPoTSH6UmN0o/qE/PihFw1mrKdjVWFOaiICvIvHopZPx2FE2iJlVGlwfHZsNhmRKKhsko64Tt11IVZ5rbpCiPslFkDqIYN9FqJ0MXo2FGluEvxW9JTqoX99dnS6rjwCw64RFk3CdTZhn1BaahS6XDZUwM7oal6dKYMhVaVexmtJgB55TMKLXK74xBRdk0++7FKrevT1V8Rw0pSJMSKnq7l4JOOQbcWa+WHM4bMUJus/seQ9Cjv4UCHgck8dHcO4+JeHTVcAACAASURBVOKLEVLmLa3/ikLIlJi77rpTxQ6b69EevHFhiBOadYHwDhWxuKkvfdttt6my/+sn1Lz6WAH6dew5gvSoLE6zDG0HM2krOLiIzGAxzg/rjUj1himpOItC2KZBUzKpYobWZIxpDTptsRItsRo528WgF6ioOEGoCiTaiNykVy/5rShgHYetGrJg4TyPyVMltnltGjNQsUaCUIupIFqdU5SzDN5aCy1I4ndpdK2q0Z2vkk6Z2EkDU8U/AVotmkdnCDCr5mOHAXGZRKTAwYp+oN4mGypAouKOtR1obMGYvD/WmP22eq3hjYRWvImzzvrykHqrB8/T2NiIUKwedNBBW9KH/zz8W16CMAEKrl3GcL0R+nzChAn8z/+cwvHHH7/F4Stb+qbSWyGM0ltaQkMv8A0ZjJ7MpNj/sANpnNzC/PULFbRCLIQrMyE2jtStz50W0gBdZ0xDjvG5DO0Jne0yHimzT2WQdMTdkYKjxAsiuPL/QpPzWoWQnb9S1Vm6RKYs+TQ16WSyku4NaMiJBRmMNaIWv0AUQQXYdWVA3KhQQSnCspCLxQj7Evi9NkG+rFwo1RMtvdDilpWEnVwSCYYCMWrCVBLohDFbZZE0SfPKuWT2hZAKCIw+nYOOidjTj8XIyBDGrVtreKN3JBZC3OzVq4fWJCTnEoWQLJNMHtrS+o9bCPkiIpgyT+yNKG0mT56sMCjSr701xifJQMivfOXMf8NIvdEDkgf5pS+fyRHHH8WTq5/mjpfvorvSq4aqqCyT7Mcym07S8Zqmilo7D29j59YW2mIVsla3sgpaKDAD+Snj1Vzmz9d58cUSvd2+oEnY/0CLKVOiOylXNB64D+6608cxM4RaFdt26RgW8Mn/EU9FdmyZcS24CWlGkk5AYUPWVBZKNnWJL+QfQeCguRqhF4cgQdhfI8gLlYxMXpX0rQFlGwpVwkAGZ2Sgp49QOuAMS826ljl2UmMQ4J78Xm+dhDnzSMUFazZNfEczSpt6N8L+IrMjhpKEGfy88L3+6Ec/VpT9W1r/UYWQavQnP/kJRV67OWWQnXfatGl885vnKeKCoYzk3dKXlL/LxMyzz/4qq1dLn/XQliiEsMCdeOKJCv7xzPJn+d1dV1Kpltl9971I2mkW9y6hp7hOEYw1xGOMz4TsPTxHTOvCZJ3qjSaUwYQuK5f7XHtVmRdeKFIQnFUCBe4rlvM0twRUqh7lssDN00rJjj1ehiF6zH/Rp6FB47Aja4waIRJfA92OIOCyO2sGmqBeFZ5IYp+olhIKYEuuryxInKAQgO8osoVAAIA1k7BqohWlBmETxrIKJWtYiYhep1ZSFXBNBiGWhUncInbIeRhNY6MHOBiQD+1xbpWj3opCjB07lh/84IfssceeW7yH/5hCSI1Bgtq//e2vm70p6RSTqaXnnfctpgxumVv8CkM7QMYGy4SixYsXD+0DoIiuPvOZ0zfOnxAlfvrpp6lUK2pzfXbZi1RHiBzmaU+4bJcNmNg4BiecC/4K5d6YRg1Dq9Ddo3PBd2DNmiLTppkcd1zI+HEad99lcPmV/QyUPNJpGRwvIm4za0eHz37eob1DAngfqQWuXK6RTge0tVXrTAZSs4gC/lACDamhiDumZkSIO5WiWpW6iaHqJ7Yh4EITzTcIBfZRlQHtJl7NkUQuluUQFDXMZiEdswlWCI5KphFJ1dtHG7sb8R1OHfLzeycOHOp0oVdfW2j7pWtu+vR3CXRDlOFXv7pMcTptLqiVVOoxxxzLV7969ttm/tvUi5D2QyG6mj9//pDfkyioDPeTBpPXL0FbSgeXdGLpRo3Vy2bTueZZwup6+vsW0y/IVM1lwgSNCeNNnnvW5xc/9YgnK3zh8zFm7ShBLXR1BZxzToVs1uJrXzN5cm6ZG27QGDdB56ijdfXZ9naN/nzIk4+FjB6jMX5CLaKwF9++3jsdFUIkBWWoSnOhZCCYvz/f6LHg2ZCRYzSOOibG6HEy187CDxL09oY8MbfCkkU1cmk49INpJkzUMJLSXZYhLGyAvPRsawobpY89HGfYlqu9Q37Ab+FAYQMX4m0Z1jnUdeihH+S8885T46G3tN5xCyGm95//vFfd0KbcFXGRhB1BhuhJnUGKWu/EmjfvRXUPc+c+OeTTS1br4x//ON/73gWb/IzgaWQ290svvMANV1/JkpfnM3JYWlWvC8UB8sIsrBkccUQrq1b6zHuhoqDi++wJ+x3g0d0NDzzo8swzFY471uGTn7RZuTLgxhvhqWcqlMpVDvtgltNOtaiUQha8aFMqBUyeMEBDg0w/FZYNiRF0Ak+jUoPu/v/X3neAWVWdXa9zbm/T7nRmBobemyKgYhBLbJEoioqJGiskMSZfzGdCNIpRbAFj7D1q7IqKgv4xBqkCkTJI721gerlzeznnf9Z77hhCYOZOi0m+2c9DeCLnnnvuPvvd+y3rXUvHkiVm7NpiR0yJYNuuEAZmF8AXicCVF0ZGrg0JnbAUJw4ciMHvTyA9MwqXQ4XbZcPUaVb0H8KFY4OuMf4hNIUxioYDh09Cn5Hf7AmxYMFHuOuuu0AiilTHFVdcgV/+cuYx61dH36PLDYJ6cRRbIRXh0XphhFyMHTsW1157PSZNOv3rHoFUf2hbrquqqhQmj/fem5fyx1hfuPjii/HQQ3P+KZbhb9m04SuUrVmHTWXrsXPbGpw2QcWwoTrMJh3+gIaly2LYuEGB1eISQGCf3jHUVOrwuO3Q1ADKD8WQl2fGyeNVfPe7JrjdKvbu07Bxow6Hkx2jCRQWWHDSKB2E/y/4SMFni1ScNSGGc86Mw8meDvaBR1Xs3K3jyzUqtu0PY/9e6uNZhSEkEA4hzWaDWVVRHwqjIRpHUYkFibgZ9Q06inuYcMH5DuQWqnjvnShicQU//GkeiooowMLYnPgpFhKjePudDFw547WU568rLmRzENP1x6snHf2dXGM/+tGPRS44lbR9lxoERRTpKr3xxuv/1NBBLliKJjJgHTBgYIf5YFubfEISSJZLabCWhPyOvg8BYUzZESB25GA8sWn9evzx6Wexb88+KAjhnHMUfP9Ko35QUZHAq6/q+GIFe6DNuPKqKIYNiaF8vwXbttuhKSFkeeMYPMiE3qUA9Us03YKNmxMSfJ92mhUfzA/C12TCD6YpsFkV7Nyp4rkXNfh9Mdz2IxOKegB19RrWlSWwerUJjYczUN7oF9Jih9UKm5XZJAOKnuGwIxCOosYfxGnnmtC/vxV/fNmCUSM0XH2tC9m5VqxbG8F999ah30AVt/0qE5npDMhZ46BMsQ9PvxjEzf+7vLWp7tJ/f+UVA8vUkirqkQ9AV/yXv/wVrrhiWkrP1WUGQXeCgD3qhFH04sjBYtuPf3wzJk/+ruSIu0Kf7Fi//s0338B9981OeTJ5DwrFP/DAgygpIbb/H0fV4cPYvH4V3p/3AdavLcOF56djwqlULNJQfjCOpcvC2LothvxsEx5+1IY0dwKxmIZQiBgitpWaYKXmAoieZRBsRTSSQCyqwOk0YfGSCB57PIbhg3VMPNmJ519tRChoh92i4c6fWmCxanjqGRWJsA2VdVEUpGXIKdAYisif/gU5AjMn4Jcgw8ZgGJF4AvacIGbNzsBzz0ewc7eKK79vx4QJboGF//GFJixc2ISf3Zohv8XQJmbzTxTPvhLEmd95Ff37swvumxnc1J566smUG4RYy7rzzrskfZ/K6BKDIK5o3rx3cfvtvxYf+8hRWNgDv//9IxgzZkynpVRT+aG8hhp5dN+omZfqGD58uDSXjBpFkuJ/HNFIBIv+/BH+9MLLMGkJ1NbWw26zweGwwIwEAqEoMjM1/OB6FaNGszpNBgAWwZgGZdBtVMAJ2uMQFKtEySzXWaAlFDzyaAAfLyD7vAV1FECMRFCU48Hks21YsjKIbD1fiAt8SRVSauntr/OhIN2FQw1NsJpMcFhMwtTHFlGP3WALOeWCMMaOdePJZyIo7enBtKucWL/Wj337Q/hgfgTfmmjGz3/GxgfjN5MZ5IOPY7Bm/hIXXjg51enr9OuYGKHHwTWWyjj55FPwwAMPoGfPXqlc3vmVah7Ry5YtEyVRkiM3D2KQzjzzbMyaNatTGMJT+nVHXdQeXh8WCGfN+i3Gjx9/zK9ctfwLrF21FMVFQVQd2ik4H683gIJCHQWFFmRmBAXEp7Lrn+ImwpCnihEYkorNlWpSWzKAjRmFNgL3SFYQS2DOwwGUrbcizaWiIDeMvQci2F+uIx5WMa5XMew2C2r9QUTicbjtduyqrke//CyJATYfqsKuqjr0z89Bn+xMRMk5ZVLRqNTisScLcbjSgXfnuZHprUZTvY41awKIJVScNNaMGTMS2L/PYDTsVarik79GYU6/VXTcvolBr4PCKYT9pDIYM5ASf9asu1Pmd+30E2LHju0iknckRonoU/pw1DOmYuQ3NRg7cId5++23Ut5h8vPzMXPm7dLrfazBYmNNdTUqK8rRUFeL/IJ8bN+8CONOakRmBuEZe8iuKjANlTAIMDsk4m//cDvRCyKkmyeEFLwI0VZQcVhHblYcNQd1wRt5M3XU1cfw/GsRvPlRAN/q2wfpLgfq/EGE43Fke9zYXV2PHplpYm7bK2tQHwwh2+UwFE2tFGVxoCEawHlTLbh0Shq278rB229HUFnhR0M9U8Dp0PUm5BcEsH8/2T7cOPMsK7bu8yGjcIo07H8Tgz33TLkeSVHU0nPk5uZKgfeiiy5K+XE71SBYTifEetGiv379AAxqSCc4ffp0ZGd3XDsi5V92nAsZR1B7ora2JqVbMUtBcCElaFmXaG2wP2LJXz+E3bQBo0fboWhfAtL3oEPVQ18bg0L4hdFalPRJDBiGkdoxWlJjoSj++GIMV0xV4WQgQHpKulyahhffjODt9xRk2l3ol5eNxlAYoVgcWR4X9tU0yEnUQOUf6ChIc0qQfbC+Ub6uMCsNCSWBISf7MWO6C4pqxd6Dhdi204xY2Ie0DAc+XrAbe3ZZkJlmAetZCU3H/M8rMXT06XjiiSdbm4Yu+fctWzYL0pWwn1QGScqefvoZ9O3bL5XL5ZpOMwhmlBjwUOSEGR0OBs88GVhj4E777zBYqb7pphuwY8eOlB/nggsuENYGxj+pjJqqw/hy5fvoVbwbvUoOJaHeUXGbGBsQZ6SwqUcEpHliNLtJjC1oKEn9hngUX5XF0b+XCot0uCX/SQP+8HwYW9d6caC2CT2zMqRXOxCLIs3hwMbySolT2JhUnOGByybqDsLpGorGkOawIWEOY9oNUYwfT6CiLmLtuskD6AHJTC1apOAPf1Axalg6rrpaQb0/hGtuOYgsbxHeeefdlBgsUpmrtlzDnhY2k23fvr3VjzFRw4QIpbXa4pV0ikHQAJ555hnpdWWfAwfdpKuvvgbXXXcdsrK8rf6Ajl7AIItV6MOHD0tt4+g0afP9+ayEgS9cuDDl9CvZGu65Z/YxA+tjPTdds/KDe7Fv54foXbIB2d4mKOyM03zSoS9dzYJvSg66UoZWlXFiiNIP9R7iwuYtXaVk6qOwolSkdTzxcgjrv6C0sAqrxYL6QBDBaFTcpnAsgb652ch0WEWamO2sUU1HNJYUsFeBzBL64zo8mXTR6KHRIPj9cem13rXLhvsf9MBpb8APZ7iw80AAt91dCSh2PPTQ776RwJoSa5Raa+b8bWnN0AiIerjxxpvatLQ6xSBouXffPQvbtm2T3YXo1OnTZ4gxpKWlt+mB2nMxawLU0mYFkwEgg2AaxfEGizvHyoAd73r+nocffgTnnXdeyo/HZ9q9fT2synvIy95gQL31xmQjDw8J9kUkTwLJMiUF3JLHgKJHBJ/UDM3Qg0YDkgHeAz5eHMYLL1pRmOaFy2aTU5nfWekPiMBkht0OJ6G0BJzHEwiTfUQhfxULdH5ce2MUp43XRTRGsQlBFXSSpxmETojGnFj2RQle+1MFhg/WsGpzNVatb4KqmnH55Zdj9uz7U56LzriQkB+SlLGu1RJKuvm76J18+uln8Hrbthl32CDIxXrvvb8FQVfNRMGPPvrYv3QHYccdd30+A7NBNAhmh443WBeZNGkiqK6a6pg9+z7p2muLoGQ4FEL5nrnISfsUTnsytQqLMOoRqm0oqxtpVuN0SA72M1CphUJbUZ4QOvQQXSuDSJlQ7y07Y7j6f3wYkleEgvQ0g/lD11AdCAmQz2OzwEaOVV1HKBqHLxqDm3y0ClA0oBq/uNls2KCDung8IQj4Y4z093SmpjuwbsNgvP1mEz5Ztha+oJFCHzZsON5++52UmPBSnd/WriPRMXupX3sttUo539WDDz7U2m3/6d87ZBAsn5Mn58UXn5eJp0YwcSO/+c1dbX6Q9n6AO+Pcub/D448/Lre47LLLBLfS2s7AwPqJJx5L+WuZIbv++hvatAg2b1iLqoNPYeSw/XA7jJ5oqfpKl1syQG5egLIqk0G1QCZoQIbLJJs26e5pGBKDK6ip1zDleh8G55QgzW5PflJHTSAkRbgMu8H4QfctmtAQk3ZYHRFLPe76lYL8PBKM6ZLYksIohU4oLaw1U0SSyMCMaCITd91fg3fnV0nBkYM5/Ycf/j1OPPHElOevoxeS8/f222/H+vXrWr0V1+GCBR+jd+/erV579AXtNgimG59//jkJpFl8Y6qOyFBiRjqjoSeVX8J4hY0/1AzgkcreCX4//7TWR8GgesqUi1LyR/ks1Bkgpr6kpGcqjyYuzPJF85DhfAeDB9RAUdi8w7qMbMvNR8E/BtFMt8qpYRiG1CoI4CMLHyn4GF406yUqwPRbg1AaCpDmsBvCobqOCAnSFEXaWQW2wfiBRTmTiqDmwyWXxDBxgs7+n+TpwDK2HbqJwCghhk02H1HH24Gd+zy4457d+Nsatr8agz3uP//5rbjqqqtSmouOXsS5JAaNXZatcboSf0Z3nXCN9ox2G8S7774rVV9K6FosVkyZMkWCmM6Q5W3th3CCdu/ejffeew+vvvrKPwTyt932S8lqpTIYR7z88kupXAq73SGN6sRftWZsvGFFxWF88flLGNJ/DUpLqg2qGd1vLHYKyUnSiCucBsCd1+CqFZ02cZ9IP0N1FkOfollDTh6W15l0vDYvgldesmJIQb4YgRDUsLMoSY5AX5t62EGqCikahowI4IrLEsjK4tfpYpfsnRBjYJ8Es13iqqnQTQz+XVjyhYJ7HtqD3Xv+Ti7MgJUJk1//+vZ/CeyGRHYMplmhbm0MGTIUzz33PHr0SC0j2CknxKpVK6Vi2Fx8O+GEE2VyCG9IZbG09qNa+ndWK8nlRGNgj8ORKqWUCCZu5fTTT0/pK7Zu3YJp065IGTk5depUyTalwvyxc/s2lP3tZYwbsw853iqoGk+HoFGBJk2lnADJZoYkXONr3dtkxbrZZRK7Yd8zVUal5cHw+6trgIu+34RB3iJ4HTx1dINCJ0nEJvFDLI4qfwiujBiuvRoYcwK7P0nZlxDuKhBubxDYGuLzzZAS1Y5owo033w/hkcf3SzGwedDoiA26++7fomfP1E7MlF7IcS7atWuntB23JqXFzOadd86SQlxbYr0jv7bNJwTrDTff/GOsWGGgHtmvyuOTQL1UClftnRj6wl9++SXefPN1LFmyFNXVVf9EUDBp0hnCv8MMQyqDjUsM1J577rlULkdOTi7mz/8wpd2nob4ea1e9iZLCz9GzsIrUAYAeMtgxVLonVDBqDmC54pOFOp4YbAk9opqt0WWiaCOLc9IMx3hAFazTrbf7sKXMhT7eTDjJX8sdv5mflloP0TgqGptQ3DuOGddZ0KcPpa+YXaJiKIXX7X9vBW02CJVo3HTs2Q/c/3AFPl9ahwTTv0cMxmh0Sy677PKU5q69F9EbIMExVaWOxsUdfU8+C70UVqjbO9pkENyNf/GLW2WH5oMyGGM3EtGgjCE6e/A0YHVy8eLFWLp0GVi6DwT8x4RdGM083xPcSqroWS6cTZs2YcaMm7Bv375WH5/3ZXsrg+vWRsXhw9i07k30770S+dmUB26Ga5B6n5QxjCmSBvG128RgmpJUzQZhBLEitUuZLIYWSepMIQqAiief8mPePCuG5GbBZjUb8sPNVJ0KaV7jqA2E4C2IYMb1KgYNZopVg0JdaZ4MFvpNzEbxuwzD1FU3QvEsvPN+Le6fewBhnk5HDc4Fe0WYwMjLY4TeNYNr4Pzzz8PevXta/AJWoynZy77pVN//sW6YskFw8bAwQv3oZiw6jyh2lJ1++iTx45kaaw2FyMzUkW2k3Pn532hg1IHjKVNbWyeLn2C8VPhe+cMMQoBfSGDflsFdhxh7wsJbe3bet0ePInz++eJWq5+1NTXYuPY99CpajoKCKkmjKlroiEc7YsclvFokfzgMkJ/EAUgYQTVjCGGfoVQW1YwM2SotYsYb80J49y0X+mSlGzy0pIlJVrXJLhiIRFEXCCMjL4zp1yoYPEyHYk/iqJhmNZNFnATLRgeeyMgodmzeacettx/Cth3B404nT2KmNknv0pFF2NL7Yi/8pZdOafGVMolz88234KabbkqpCailm6VsEOREJbCK7BX/hkq+0q/ACmoqzApHTwhPB3ZhEUWZilEwTqEqTWuLYPe2JTDrHyMvdxdUxSdoV8kcEe0qxkG/nPxI/Fv0jAw4h6RkDQ4m8iEZaA6DUZya1HIJZYXDZjz+YgirPs9CcbobUWpsJ6W+pPhsUtEUiiAYjcOTE8J1P9AwZBQzTskZMNugSXX67yeAosXRGOyJuU9oeP2dslbn46qrrhaX+Vj0om3ZmI51Ld3z73//e9i8edNxb0XPgIkOpmTp0nZ0pGQQdJWYjSFJQCpl844+VHs+T0YFMkO3B0BIA6ehz559D7Zu3dpqJbRXr1K8/vobrcYSW75aDYuyAj0Kt0JFBVQllNR84G7cmKwK0z36e8Bq7NCGMikNSDbtRFK0ka4QRdqFXIP/zYS5j0Wwc10uMuw2hKMxmMxmWCkUI2gME0LhKELxOBwZQVz1gzhGnEA6JsoYA7rZKdQyrKJDZ28GT5cYlqwcjdqmsfjw44+xfPnyFo2C/jpdZnoJRxNQt+c9Nn+GJzc3qRdeeP64t+GGNHz4CAnuj9Wv0p7vb9UguFjKytbjN7+5A+vXr2/Pd3T5Z/giGMsQhdnarn28h6FrRnY/6g/wNGzpFOSudMMNN+KnP22Za3bxp39GKLAVJ44JIRLcCqcTcDi48/ug6nVfnwzCjidADi5kGkQydSr/XZe+aRboxKWhiKOom1L3woQ77w+hbk8h3GYzInSnTKSboQgwucbMiMXi0jwUswZxw48SGDOWVXHjj6LaoJs90JluBWNAD6IxFz75bCguuOg6bN6yBQ8++AD+9rfVLRoFm70ICR87dlynvGvOPbOIs2bdKW748UZBQYFklc4999x2v/ej792qQRDmQNAewXst8aJ2yky08ybMi/PYZkGmI4NFH7JLMzhrDR5OSpOZM38NImGPNw7u24e9uzch4N+H2uq96NmrBFZLNdLc69G7hCBIrmw2C8WhaKxRGEzGumzfRMSyWp0MrJvjiOYv0ykyr+InvwpBbSiEkyLxdKdMZtjNNAhdxFyo9+ALhRBQQ5h+CzB2XFKcW7SHXdBNbuiwQ1dKocODsrIc5BWdhdK+/SWuI+0oPYPly5cd9/1zExo5chSeeOIJibE6OmiAZPimq3S8jcnj8UihlBthe1Osx3rOVg1iz549uOWWm/9tTwf+KJbqX3rpFZx00kkdfRcSxK9ZswY33/wj0Ic93mB6k6RqfHEsBh1rsDAWCYeNzFgsBrvDDl9jDfZseQlDB61BmiciPRASNRAJK4xjsv3L7UQ8RVj4kkx8TH0m42GylWsRBd+/MYRMvQccDKCjcXGZXEy/Sju0WUQkfaEwmhDE9J8pGD+e7hLF583Q1FzoSpwdE6ioHIj9Bx3w5pyEAUNGfB2cMunBNcAqMY3ieMA6ntITJ07Ek08+3W6kAhc/vZCHHnpQJBLYW3KsQTftnnvuxZlnntWpxiBzrrfgG3Ay5s2bJ0LqqSAMO7wa23kDZrsWL17aKn4p1dtzSkiIxco0MTQtGQUp1tkrwWaUVAZ33S0bPoIWegFDBvGFh792nYy0J1GxzPo0t5cawbYE4QLuM8QURborBlx0eRi93MUireILR4V6Js1qMUoWFgviUVLLJBCxx3HlD9Mw5iSeEPxedn0XQoMLNdUa9h0cgSGjLkJmVvY/xQKcD7ouJBkmL9LxBl1JFi/ZYcgdvC2D62vFihW45567W4zjGLyTp5VaD515MjQ/a4sGwRzwjTdeL4HVv/M48cQxmDfvvU5/RKZ9b799prQsNjc9HetLRo4ciV/9aiZGjRqdUhV717aVqD30HEYMC0BRA1DldGiuWtNNMlpIjYwUK8kmox+7uZiXTKvqCRVXTosjx5on0I36YFj0urMcNiOOMDOGiCEeTyBo09BndB7s9gRK+5hQXRPEyacMQnVNMeoaMjDm5DNQkIK7Q02PZlncY2XkuEjPP/8CcSe5eJlGbynYpiFwnc2f/wHmzJmDujrqZvzz4D0YM7Al9JxzzukSY2j1hGAacsaM6a2m3jp9JbbxhiSiIoapKwZTsqQ9IbScL6sln5b4HuqYFRcXISMj85gwFi6Ar9Yvw5ayZzF0qB3pGQl408gCTrwTT4Fk3v9rBg6WpulNJXlbCa3QeA1FE524YqofudZcOMwm1PlDojKa43bAajYLu4bV6YbL60V2aR+MOeNMDBs5UgLQQwf3g9V0h8uD4p49UzJkzi+fv6ysDH/60ysghIdtw0fHllarDf369RUoPrvWCIikOCZPDS5sQl/IoF5XV49t27bilVdekbbjY3khfFZ+jly/1AghT1ZXIiJaPCHOPHNSSu16XbEQ23LP1157Haee2rrkalvueeS1dBfoKnCD2LDhqxYF//Ly8jFp0iRQKNe6fQAAG2hJREFUG5ltsy6XG1arRWAHTU1+MarVq77A0qWLkJvjRq+eCi6cVIpTxnhhstdAUdnrTb/eKX8bKVnqUlCgPmkYEoCTBj8N551Tjj4ZBXBZzIJbilEg1GRCXq9S5BSXoGTgIAw54QSUlJZ2Ks6MqXhCaYhCpXvJeOtYmwUTHuRxys8vAFm46VaxXuDzNWLjxo3y2eNBMggPYTqdSOOzzjoLpaW9Oy2bdLy10KJBlJb2TLnNsr2LraOfY0Fu4cJPpGW1Kwd3L8IHyP7NoHvdurXSl308V4q7IIM/7m5cFGxiYjWfdZwjAYl85mF9i/Dg1dcjt1cAjpwDMDuDEvgqlhBgCYhCqaJEjEIdXSkahEh75WDCKRswurgEbosZcUK9rQ6UDhuOsy+5BL37D4C7jb58W+eQTVZ0KZctWyLxZkuuZar3Jus6Exbnn3++/P2vABCmFEPccstPQFoZp9MlL5Y7XkZGOiorqxCNRiSb4CAJ6RGDqUtaPLl/6OqS4JiLia2kPP74Obfb8zWbH49Qh8OOYDAk6fHc3DzBRdlsVvneo9GzPC75hwuM92VBZsKE1oUwUn0ZqVxH6Mq+fXuxdu06rFy5QqDodK3am5bOdxfgtlN+gmyvDfnFcdhdccQTUVjS43AVNkjvgs17CGaP0eFnKBHFEddzMGniKozIL5ETIqdXKcac9x0MHH0CCoqKunw3PXKueEKQ1HrhwgUg3OJoo29pXrkuSODALkcSX48YMRLDhg0VV6szi32pvNsWTwji0MPhkAiWExLAvgcGTfT/DOUc9ZgkwKJdlmR8YxqThtGcEeC/cZE386tKs5bIxBr5di52Xiu4HOocHDV4rWhBa4ZSJ3fif/WkiefC3TgaFcPmBkBfmjUMAhGprtpSVo47IFO1pFnkPfQ9JpzgGo5YVEOGxwKbWYE/EJPCsTfLBKfLipzegKe0BrYMBdbMRpgdO8AWz3POW4hBmcXoWdob515zLQaNOUkE47+JwdOhvr5O5mL16tWSLeL8NM8F33kkEpZ3T9eJbpTXmyUtqSRy4ObKTZbxRle3EbTLZfomJvU/+Tv54vmnsbFBGEBIeUOXgoueL7qoqEgMga2NNGQa9rLFX2DOg5/CHLEhy+FGT82EdLNN+qfjmoYMpwW9e6YjHIoiGEvAketArxPSUTDgMFTVi1/c8RzcDju+f8vPMOyE0f/SU6GldyWgxOSf4y6+5K75tV7fv8HLb7Uw92/wjP91jyCpUJ6cmo6HHvgjNu5KE4iFy2JFUWM9sqHCDIsIAtltqug8kP07HjXBYXMgLc0q/QnpGXbsCO/G1JmXo0dxxyvE/3UT3Y4f1G0Q7Zi0jnwkHAxh49LlOLh2HeLhCJasPYy9Sil8TfuRndkb2eHPUJzmgNo0BIjmIKI0YbtjFUy5MWTV9UZxZDBcdiqP0r00YbNShjmvtp1dorXfQLfG1+iTWCCUjNeyvFnwpth81dr9/13/vdsg/sVvpurQIbw5+yH4yjYgntBQHlVwIGssQlE/ivIKcEbfz1CQFcP21flI1OShJu7HrtIKxO1hWCqy0cc/DlmOTEN8HcDuvI2Y+/ScTv0VNIZVy1dgw/KlyNCjCDTUIRFPwFFYgqk3/7TVXpCOPEx1ZRV2b9+GSJNP0swkWjNZrcguLESP0t6wdjE3cLdBdOTtteOzlQfL8ea9DyC0aRP8kQiqY8BOz3CpUxfl5eC0Xn9FYbYO8y4T/OUJOEwqFvR245DPB3tlAfqGT0a6xQOrhS2kOramrcYzrz/djic5/kfIJ3XXbb9GQ9kXmDaiJ9yk04eCNzYcwL3vL4ST6i5dND58511sWfg+vHoEJgIc2d9hsSJ9wDCcMIWuYes6cR15tG6D6MjsteOzNRWV+HTuIzi8cgWaYnGYVSeW2YcirGkoyHZjUp8lKPDqULbHUVMeR3+PDQv6p2OL3wd1Xw56NY5FjjULFnbM6TpW+D/FSwtegMvdeYuULtLPZ9yMxJ7NuHFMH5ihidz8s6t2Yc7CT+HpopoPY6vH5jyM+MrPMDw/Q4iaifxl7B3M64XBl1+LvgMGtGPWU/9It0GkPledcmVNVRX+8shjqFy6FHVEwNIgHCMRhob8TCcm9l6EolwF9p0aDu2PYkiaDR+VOrGm0Q9rZT561J4Ir8UrIihknNkcKMMdf/xfFJd0XlAdDARw09XXwXx4D6aP6wezriGgAW9uqcYdL76M/MKCTpmLo2/C2tKTc+bC9tUKjCnySnrWZjIhGI+hIasYg664vtsgumTmv8Gb0iD++ofH0bB8OcrDIThMbiyxDEJQj6HAm4Yz+63AoFIV0Y1R7NweQYnLii+KnNjt1WDeX4jsfSORbkmH3aTCajPjUKgcP5g7Ff0G9m3/r2J69IhP0yBuvn4GTOU78IMxvQVJG08k8O6mQ/jhEy+gqKQYoZAhyrh3z14JvKsrqlBfV4uAP4h0Txp8rMo31sPpdkjNgcE461nVldWor6tHad9ecKd5oCUSyM7Ngz8YwMayMnz+2SKgphI5bqf0dWTYLcJR6yntj3GXfQ/9BvSXE4q1J0Hh1tbB3+SXdDdrHAQKZufkoKRnCfbu3ouc/Nw2tbd2nxDtX0bt+mRtdQ0WPfYkKj5fhOpIBCbVidW2wWiMh1CYW4SxhZ+iX5GO0OYorPUKsm1m/L90FdvSFTib8pGzfyTy7AVw2M2IRblzHsavn/zfNjXXsy5SX2MUXaMkIaitEwAni2GhcBjle/bgk/kfIXx4P/p53agLEUJOIuUIHJleZDgdaPQHUN/YCBWaAAndNgusSEA1W2FX2dinC3ugFFJNFgSpPA9dULhNomVhQNypekTdO8LZnTa2swJhspiT+ZzKGsGIJA8IS1EJV2HHIEkl0tKRbneiKRgQeDuREdJEqOnSD+LxuGFypeHiq6/GpVdOTflddRtEylPV8Qu5o+3Zvgsf3v97RHdsQl0sjFyrG3/RSoCs/rChBqf2/AKDeuoIb4pBrVeQZ7dgWYaKtdkqtAPpKK4bjZ6eUtgdFjTE6zHme0PxrbPbBl1Z9Oe/4JNX/4SG8n3Q2S+haUKIzAXH0SvLIwuPUr4kUK5sCsFjs0ntoyjdiWy3U4Jsp8oFDtitZujxGNJsJHJWYDMBNrMJJlUV9C3BJiYiD3QanYKYpsi92LPBltg4kRDCxZkAIYy6qiKc0LCjxoeGYAz5TjuaIjGJm3yRGMj/7HU5YLdYkIgl5PQilQ71mlRFhUPV4HHZ8OedhzHwjHNw6+2pI6G7DaLj6zzlO1SUV+KD5xdg/18WwxHfi5pYGP2c6firZSR8JhOcFg0n5i3DSUMUBL+KwtHA/VfBpgwTNpRYoR1yoUfdcBSpfRF1BlEwOhuX3PRd2Oxtkyn7ybU3oqixHEML0uEwq7JYI1EG+MrXhsF13BiJiczvlweqcHLPAmRYuYMTUsP2UxUWRZcdmSeBJiwhuqRJLaoiuzS3bF1LiFg9+zQoTGlS2ctttMjS4Jh65mlCGQP+zU7ZiKajNhjB+5v2o1eGB+OKcwz2ToXkhZpB/KkA6SI7zM9RPkMXpC8/y2vNVjPeKNuLQRPPxB2z7075HXUbRMpT1bELQ8EQXrj/VVSuaYArUgmEv4Q/EUOR3YWFib7wmyzwuD0YV7QSE0aEUb46DGedSRbITruKsoF2aFUOFDcMg6nejRHfHYRvTZ6AvIK2U698Z+KZuKjYhX7ZblnA3J0JFeGuXReMiJtCSn0aiC+WQGVTANlOOzJsNujCFwtoxJNBFziJ02YVChy6Mo7kvegaCfUZsWtcvapJ9LLrgmEUpjuRxqQAXRwC3YSXFnLfpkhc/iaU/UBjENkOK7xOo+HJTMNNJMQ942nmNsHAPClm+e9MXfs0XQRj7GYT3vnqAPpMOAO3z56V8svrNoiUp6pjF77+/FvYOu8A0kxpiAZ2whz5EhriyLU68FYgF2GrC5lp2RhfugEn9q/D1i9DGBiyIpLQscGkYMNgK9SQDeadeSjwluKmmdehpPSftbNTecpJJ4zDNUPyMTDHLbuuhQtTevRULNlZLpJbJkVFvoc0NSo0LSGMHgbph5JUMjXigzUHK1HizUSm3SIL367SHdJkwdKguOBDiYToVZAEYVtVIwo8DpRkOKXpif9NThU5RRSBq/BzsURc1JAE7q6YJInQFIlKf3hBmgs2ixk2PYEo6RR0yIlEd40t535S9UDBK2UH0Pu0MzHzt79JZVrkmm6DSHmq2n9hQ30jHr31KWRHeiDcFEU8vBem4AphyyuyO/BWtDdi7j7Q400w+RfDY/UhEtFQoKtSFKszawif4UHTgQS0GjdmXHcLJp09qV2IUGZkzj/tDNw0PB8Dsj1iEGYRJWK+X8FXB6tlgZOwIBiJIpKII8dtFwoculbswgtFEmIMDeE4Fm7Zjf65WdK2WuJNZ/c3IrGY/DvdoYqmAHbXB9CnwIsdByvhddnFpQnGYsiyWzGqOEeg69TTptsjoQSAzVUN4q718nqw4WAtTizJw7aqejE2CkiWZHnw1237MXlYP+kOp0FYzKTgMWGPL4jtdX7st2dj2owZGHfqKSm/vG6DSHmq2n/h2lVrsfKjv6FhRwRpSEOiaR+ywl/CrpCW0oSnK+wIWrKR7rbhgtE1mDIB2LgjgOzdCbgTCtb7IvigkHB3B84YcyEuu+TKdjNb8Fc8+tBc7Fi9GqHKAxhTlIkB2W547RZUNYUQicSR4XaJ60S0bYU/gMONATHMhKYIcYHXYUZtE5nMTajwh5Cf5kJZeTW+Pbgnsh02hCIxYvphVRVsqaqHL8YYQUfAHxB54MNNQZH94n2404/tmU9hVQRicahMAas6tlb5UN7gR57HAZvZjKqmIPbVU6sPsFrM6J+TDn84BofNJuqqFb4gct0OnDuoBAlFwdqKJqyrj2LytGm49kep68x1G0T713nKn5TGIQ1Y+/kGLF24Eg3bDsEe3C/904rJg83xQqiuHFgVoMBWh7y0EJp8LugRKxxWBVHNDL8WQ/pIJ6655XvIzW973ND8sCx2XXruhbiowIoBXqdozol2kQJJge6p9iHL7cKag9WyW1cHgrCZLdhaWYfT+pSgLhhEaZYHhW47GsPRrwW4/JEoemR44HHYJYUr6Vbo2HSoFtXBKE7ulQMKDzMbREOzKor4+cxihRJ0k1REKfYiqSdg1YFq9PWmo9DjECOh20XRlz01jcjzOJHusMkJRDEY3paU//yk121HhsOKSFzDy9vqccJ5k3HtLanzdXUbRMrLunMurDhYgc/eWYLqrXUIVgTgNKUhEmGDlFEaY2qWa4J+tMWswm41IRqLwe9oxIRrx2HCWakf/8d6YhbMppx9AX4yMh9FaSQok+S9uE00jFAship/GDWhOGyqilKvB7trGrHhcB1O7ZUv7pM8X5JmzWjrou/PpjAVJFhWyFBOUB7dqmAImyvqMa5XvsQe8lnJPmlijCRUE14q1SBaYxzCPyv2VqB/dgbcNqPZifdntorMIqxeO4R7inGKKvEK543fxxOHLlswruP5TVXoO2Eibrvr1ym/vG6DSHmqOudCvrigP4TNa7dh2fsrUbvLBw+yoMX5Uo3v4G5ts6iw28xQTQoOR8sx9PwBOGfq2R3GLEUjEVw48WzcMCwPvdNtktZl9oeLkCcUH4I5/531IRSnu+CxmcV18YVj6OOluKOxIzcbLxWKEqTTpyvDxckCGVOtJEqj/oTEC3F47FZJwTJO4cmjJTQhVaNhCGYJKmJa3IghVINBhAveZrEYmShuFGZV6iPJQ0EMQbJkPOWYyOKpYzFLxouirX/cWIGCMeNx532/TfnldRtEylPVuRfGonEc2HMQ61duwo7F+6FVAxaTHVpcMzI/9MGtJoTcPpx0+QkYcfIwuD3uTnmIS799AS4tdqJ/ukVAe3HWBxQTbKwriEijjsZIHHZpETYyRdz9ueBUTUOMmnU0ILb+8v/zZGB9IunuUGuCthVKaOIWEXfF9CgJ2ISEWYyQakgMvBOS5SKfLTNLIqGnmIRLigbEdthwNC4pXt7DSOPy9FEQZGySlBq2sDRCAxHQo4aoBjy3fj8yRo3FAw//LuV56zaIlKeqay4kJqi+shHvPfURgjt0qHGVilmw2Eyoj9Vg4k3jMf6ssYbuQyeNa6dcjotzgB4uM3WNpLDFCq8eDUvfA/1/g2hck156Q70OsJossvtHEwmpCzBFyko0TwJfOAK3zWAe56gLx/DVoVoUpbvQNycDdguFXGh4irhndNPorsl389RRGbRTV88wDrNCXQwNsFgQi8clVmEWiQYb11gANEmFW+onAGw8YyRblnQ9FeC9rYfRVDIID/x+DuwiOdb66DaI1ufoX3JFbXUDZl4xG/3s/WFj/4EtjNFXDMUp546DxXqEhnUnPM01l0zDRZlxFKdZEeHio8QcY4JYTJCtCf4/uiiU2CITebJoFtdU2FRNWl9ZmCMGKZZISFqVWane3gzx7WlITqsJGw/VoCjDA6/LJhrZkWhM/HuP1Sw7vctmsPrpCbKWGyIxdL5YjBQ3StMRlQo3n4O+pCoilIxb7BYjcGasIr3bjElYx5BYwigczt92GJW5vcUgUqUp6jaITlhgnXGLeCyOD177CJ89+wX65PSFY4iCS348Gbn5OZ1x+3+4x4tPPye9DjU7tqJHmgO9sxxwWUzQ4gkpdnFRSaBMfWuC6XQd/mgCCZ1YoSQns05Mkia62KsPVOLUPkXYXesXZGp9MIiRhdnYV9eI/DQ3agJBCX7JLnig3od0CsjTJTSZ4LGYUJDmlHSuy6wmjQ2Ix3XBM7FbLqxrUONxcYdYhyBOiq5SJK6L60YXikG3g1IAdM8UTTQwPtlRhYNZJbhv7kNIS1HyrdsgOn25te+GNIj5ry/E0pdWw5udhXNmnI5RE0YYuKFOHr/91e0oqNkNpxZBQaYHTgalOmsAQCIaE+hDKK4hECHYzpDZYjqUdsIgOt1mQ1RLiLvD+GL1/gqMLMrDzlqfBM3pNpNkkmgA9SGiXDWkO9gHrguhWm0wLJXpdIcVf9l2AP5YAgPyclDgJkTDLPc0MFFAMMFDwah8c/B/Y7oCsp/TlaORZhDKQVJ/C3NfdK0Ah82KxXuqcdBbgtlzHuw2iE5eQ11+O9Yq3nr2XWxavAUDxvXFd6+5EBlZGV3yvddMuRxXFmiSrzekhBhY60jE4ghHqFVNnBIQjiXNQWegr0g2h64OU5tcjgyuGdw2hiNSFKsORZHpsMFl4e7POMC4L22aBsLrCeKj0dDdCkQT+HR7OQKxBL7VOx9ZDivCcU0+46QfpyWQMFkFCm6kV5l4UCU7FWPGSqT2iLli+pZpX0MIhm6cbjLhq0ofdnkKceeD93UbRJespC68KWloPnzjQ2wp24qLrpqMwcMHd9m33XL9dEx2+ZHtMKS3uPUznRnnYmRcoAG+SEIAdswSsTOPC5oGEY0bYvB0d+im0JocYiD021VZyHbzka6VEXTbiE/iAjeqDgZkG8DWah9C8QRGFGTJ/SIxxiUGApZQb9VsgaYpYkg2k5FF4qLnXx4G3JoCP59TBWxWi5wmLD4yhjjgC2KDowB33E+DSI3qtNtl6rJl17YbM4CsOFQhLIDFPYthTh7/bbtLalfP/s0sDK/djt7phE8bOX7RtubJoGnwRxJiEHFdk5Qp/52um8DE6bcrCqzJmgBdKxoTaw3c1J1Wi7hJ5b6QBNDEGGW5HFLIawhHJBbhCcDslAD/olH5POHeNETu7lK1TiQQIAQkWePgicRkAw2Rpw/BghmEicRpvHEBIApiNkkWx2xTHAoGTTwDd86+O2X6/G6DSG0N/Vdd9c5rb2Dv/LeQ4zRJ/wAh1+xg465NEF+O0yK0pQ2RBCobfNhb0yCnBRcoTwMuZDKME/rNTjouPi5EoSWVegJTswbVKFOldqtNsklSrWDfh8cjqk/pmZnynVarGenZOcjNz8OGpZ9jpEsX4Re6cFGPF3/bV4ERp5yKE086EYcPHUZVRYWkh7O9WfA1Nn2tpcc6TW5eHvJ7FKCgsECMgGTP2TnZKb+/boNIear+ey5sqG/AHx6cA5fTBbvDhvr6BoTCEaMinISPVJaXo3b7ZpRmuWRHpiFsr27EqMlT0LNXKYpLiuFvakIgQKZyBQf3H0AiZhTsXB4XYtEoMjIzRT/cm5ONvPw8BPx+ZOfmGEpPSe7fI2d13Zq1ePl3D2KsI4rSDCfMCQ1hkxV/2l6D0y69AtOu+V6rktA8SY5171TfXrdBpDpT/4eu4+775/nzseiZxzG2R6b45DXBMBZuL8cv5v4e35p0epfMxvo16/DkfbNxkj2CoYSmM6ZQTXhi3UFMmDIV03/ywy753iNv2m0QXT7F/3lfQOKBFx99DFs++RCjC9LhNhngvWfW7MJP752NC757YZf8qC2bNuPluXMxIFqN0gwH+0WhWMx4ruwATr7kim6D6JJZ775pqzMQCUfw8D33Ye+yzzB5IBVO2RwE3Ld8B66fORMXT72k1Xu054JNGzbipblz0DdSgwKXRXpK2a/96tYKnHzptG6DaM+kdn+m4zNAROxjv3sY2/78Eb43oiesiia0kvcu34HJ03+Ia264ruNfcow7bN64CW/94fcYGK1FnpM0OwmBbMzfW49h37mk2yC6ZNa7b9rqDLBI+NJTz2LLh+/g4kGFMLOKDeDBL3bi29fegBt+OL3Ve7Tngm2bt+CNRx/FwHAl8hxUXtXIIoAP9zag37cndxtEeya1+zMdnwF2vM1/610sfeFJXDq4EDbWwqCLQZxx9XVdahCvPPooBoQq0cNmFPd0kxkL9vnQ7+wLcFN3UN3xl9t9h7bPAA3ik3nvY9VLT+P8vrlwmiGQ9Dmrd2P8tKu71CBee+pZ9A9XIN0Ug0q2DrsNnx9qQtbJZ+FH/3NL239MGz/RnWVq44T9X7g8EY9jwbz38ekzj2PqkEJYTbqwaby6sRwDLpyKm37cNelPukzPP/IYBsWq0MtjgdNEWhkFC7dXIF46FHc+MBsO5z+KfHb2++g2iM6e0f+C+7Hu8JePFmLB44/g4oF58FgJrFPx9qaDSB9/Bm67Y2aX/Mod27bjgbvuxtBYNUb28AoeiZCRpburUZ1ZjJn3zEJeYWGXfHfzTbsNokun9z/z5oRcbCrbgCVvvY6JffNlpybkevX+GtgHDMOUyy7tkh9WXVWND996C3mBKvTypglPk0XXsKs+iCq7F1OvuSpl1Gp7H7DbINo7c//lnyP1ZmNNNTLdTgmo2SUdisZgS0sX2dyuGIxdGurrYU7EpAlIgCTERZG7VTEhOze3y1VWuw2iK95s9z3/Y2eg2yD+Y19d94N3xQz8f2xqZavHG0HTAAAAAElFTkSuQmCC" id="85" name="Google Shape;85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201475" y="2742075"/>
            <a:ext cx="873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pt-BR" sz="3800">
                <a:latin typeface="Times New Roman"/>
                <a:ea typeface="Times New Roman"/>
                <a:cs typeface="Times New Roman"/>
                <a:sym typeface="Times New Roman"/>
              </a:rPr>
              <a:t>Projeto de Replicação Ativa de Banco de Dados em Java/RMI</a:t>
            </a:r>
            <a:endParaRPr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77269" r="0" t="0"/>
          <a:stretch/>
        </p:blipFill>
        <p:spPr>
          <a:xfrm>
            <a:off x="9420726" y="10"/>
            <a:ext cx="277127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545116" y="194329"/>
            <a:ext cx="8779358" cy="617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76550" y="509150"/>
            <a:ext cx="811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Objetivo</a:t>
            </a:r>
            <a:endParaRPr b="1" sz="3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150150" y="1636200"/>
            <a:ext cx="8351400" cy="5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</a:rPr>
              <a:t>Implementar uma replicação ativa de dados utilizando RMI (Remote Method Invocation) em Java: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pt-BR" sz="2500">
                <a:solidFill>
                  <a:schemeClr val="dk1"/>
                </a:solidFill>
              </a:rPr>
              <a:t>um cliente SQL envia requisições (comandos SQL ao líder do grupo;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pt-BR" sz="2500">
                <a:solidFill>
                  <a:schemeClr val="dk1"/>
                </a:solidFill>
              </a:rPr>
              <a:t>o líder do grupo executa o comando SQL em sua própria base de dados e distribui o mesmo comando aos membros grupo (replicantes);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pt-BR" sz="2500">
                <a:solidFill>
                  <a:schemeClr val="dk1"/>
                </a:solidFill>
              </a:rPr>
              <a:t>os membros do grupo executam o comando SQL recebido do líder e executam em sua próprias bases de dados;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pt-BR" sz="2500">
                <a:solidFill>
                  <a:schemeClr val="dk1"/>
                </a:solidFill>
              </a:rPr>
              <a:t>o líder gerencia os membros e detecta falhas, removendo os membros “defeituosos”.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77269" r="0" t="0"/>
          <a:stretch/>
        </p:blipFill>
        <p:spPr>
          <a:xfrm>
            <a:off x="9420726" y="10"/>
            <a:ext cx="2771274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545041" y="-200796"/>
            <a:ext cx="8779500" cy="6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76550" y="509150"/>
            <a:ext cx="811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Arquitetura do Sistema</a:t>
            </a:r>
            <a:endParaRPr b="1" sz="3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187800" y="1201850"/>
            <a:ext cx="8351400" cy="7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pt-BR" sz="2500">
                <a:solidFill>
                  <a:schemeClr val="dk1"/>
                </a:solidFill>
              </a:rPr>
              <a:t>Componentes Principais: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 sz="2500">
                <a:solidFill>
                  <a:schemeClr val="dk1"/>
                </a:solidFill>
              </a:rPr>
              <a:t>Líder do Grupo (ID 0): Coordena o grupo e gerencia a replicação de dados;</a:t>
            </a:r>
            <a:endParaRPr b="1" sz="2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 sz="2500">
                <a:solidFill>
                  <a:schemeClr val="dk1"/>
                </a:solidFill>
              </a:rPr>
              <a:t>Membros do Grupo (ID 1, 2 e 3): Executam comandos SQL e mantêm réplicas de dados.</a:t>
            </a:r>
            <a:endParaRPr b="1" sz="2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 sz="2500">
                <a:solidFill>
                  <a:schemeClr val="dk1"/>
                </a:solidFill>
              </a:rPr>
              <a:t>Cliente SQL: enviar comandos SQL ao líder.</a:t>
            </a:r>
            <a:endParaRPr b="1" sz="2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 sz="2500">
                <a:solidFill>
                  <a:schemeClr val="dk1"/>
                </a:solidFill>
              </a:rPr>
              <a:t>Interface RMI: implementada pelo líder e membros. contém os métodos acessados de forma remota.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77269" r="0" t="0"/>
          <a:stretch/>
        </p:blipFill>
        <p:spPr>
          <a:xfrm>
            <a:off x="9420726" y="10"/>
            <a:ext cx="2771274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545041" y="-200796"/>
            <a:ext cx="8779500" cy="6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76550" y="197775"/>
            <a:ext cx="811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Fluxo de operação</a:t>
            </a:r>
            <a:endParaRPr b="1" sz="3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187800" y="890475"/>
            <a:ext cx="8351400" cy="8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1. Registro RMI: Líder cria o registro RMI, com endereço e portas especificados;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2. </a:t>
            </a:r>
            <a:r>
              <a:rPr b="1" lang="pt-BR" sz="2100">
                <a:solidFill>
                  <a:schemeClr val="dk1"/>
                </a:solidFill>
              </a:rPr>
              <a:t>Adesão ao Grupo: Novos membros se registram no registro RMI e acessam remotamente o Líder do grupo para serem adicionados ao grupo;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3. Envio de Comandos: Cliente SQL envia comandos ao líder.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4. Replicação de Comandos: Líder envia comandos ao grupo, garantindo a entrega uniforme.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</a:rPr>
              <a:t>5. Execução: Todos os membros executam comandos na ordem definida pelo grupo.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77269" r="0" t="0"/>
          <a:stretch/>
        </p:blipFill>
        <p:spPr>
          <a:xfrm>
            <a:off x="9420726" y="10"/>
            <a:ext cx="2771274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545041" y="-200796"/>
            <a:ext cx="8779500" cy="6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76550" y="197775"/>
            <a:ext cx="811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Detecção de falhas</a:t>
            </a:r>
            <a:endParaRPr b="1" sz="3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187800" y="890475"/>
            <a:ext cx="8351400" cy="9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O líder detecta membros com falhas e os exclui do grupo.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Mecanismo Utilizado:</a:t>
            </a:r>
            <a:endParaRPr b="1" sz="2100">
              <a:solidFill>
                <a:schemeClr val="dk1"/>
              </a:solidFill>
            </a:endParaRPr>
          </a:p>
          <a:p>
            <a:pPr indent="-361950" lvl="1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pt-BR" sz="2100">
                <a:solidFill>
                  <a:schemeClr val="dk1"/>
                </a:solidFill>
              </a:rPr>
              <a:t>Ping/Timeout: antes de distribuir comandos o Líder verifica se o Membro está disponível; (timeout de 5s e 3 tentativas)</a:t>
            </a:r>
            <a:endParaRPr b="1" sz="2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1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pt-BR" sz="2100">
                <a:solidFill>
                  <a:schemeClr val="dk1"/>
                </a:solidFill>
              </a:rPr>
              <a:t>Monitoramento de Exceções: RemoteException/SQLExcepion;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1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pt-BR" sz="2100">
                <a:solidFill>
                  <a:schemeClr val="dk1"/>
                </a:solidFill>
              </a:rPr>
              <a:t>Comparação do resultado do comando executado pelo líder com o resultado do comando executados pelos membros;</a:t>
            </a:r>
            <a:endParaRPr b="1" sz="2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1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pt-BR" sz="2100">
                <a:solidFill>
                  <a:schemeClr val="dk1"/>
                </a:solidFill>
              </a:rPr>
              <a:t>Membros indisponíveis ou com resultados inconsistentes são removidos do grupo.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77269" r="0" t="0"/>
          <a:stretch/>
        </p:blipFill>
        <p:spPr>
          <a:xfrm>
            <a:off x="9420726" y="10"/>
            <a:ext cx="2771274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545041" y="-200796"/>
            <a:ext cx="8779500" cy="6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876550" y="197775"/>
            <a:ext cx="811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Futuras melhorias</a:t>
            </a:r>
            <a:endParaRPr b="1" sz="3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187800" y="890475"/>
            <a:ext cx="8351400" cy="8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chemeClr val="dk1"/>
                </a:solidFill>
              </a:rPr>
              <a:t>Implementar detecção de falhas no líder.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chemeClr val="dk1"/>
                </a:solidFill>
              </a:rPr>
              <a:t>Implementar um mecanismo de eleição para um novo líder.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chemeClr val="dk1"/>
                </a:solidFill>
              </a:rPr>
              <a:t>Mecanismo de hash para detectar consistência e integridade dos dados replicados;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chemeClr val="dk1"/>
                </a:solidFill>
              </a:rPr>
              <a:t>Agrupar e enviar comandos em lote.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pt-BR" sz="2100">
                <a:solidFill>
                  <a:schemeClr val="dk1"/>
                </a:solidFill>
              </a:rPr>
              <a:t>Comunicação assíncrona entre o líder e os membros.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77269" r="0" t="0"/>
          <a:stretch/>
        </p:blipFill>
        <p:spPr>
          <a:xfrm>
            <a:off x="9420726" y="10"/>
            <a:ext cx="2771274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545041" y="-200796"/>
            <a:ext cx="8779500" cy="6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876550" y="197775"/>
            <a:ext cx="811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Testando a solução</a:t>
            </a:r>
            <a:endParaRPr b="1" sz="3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187800" y="890475"/>
            <a:ext cx="8351400" cy="8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Criar um banco de dados relacional para o líder e para cada membro do grupo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Compilar as classes necessárias;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Inicializar o líder do grupo</a:t>
            </a:r>
            <a:endParaRPr b="1" sz="16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BR" sz="1600">
                <a:solidFill>
                  <a:schemeClr val="dk1"/>
                </a:solidFill>
              </a:rPr>
              <a:t>java GroupLeader &lt;url base de dados do líder&gt; usuario senha</a:t>
            </a:r>
            <a:endParaRPr b="1"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Inicializar os três membros do grupo</a:t>
            </a:r>
            <a:endParaRPr b="1" sz="16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BR" sz="1600">
                <a:solidFill>
                  <a:schemeClr val="dk1"/>
                </a:solidFill>
              </a:rPr>
              <a:t>java GroupMember id &lt;url base de dados do membro 1&gt; usuario senha</a:t>
            </a:r>
            <a:endParaRPr b="1" sz="16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Rodar o cliente SQL (SQLClient), informando o comando a ser executado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Detecção de falhas: </a:t>
            </a:r>
            <a:endParaRPr b="1" sz="16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BR" sz="1600">
                <a:solidFill>
                  <a:schemeClr val="dk1"/>
                </a:solidFill>
              </a:rPr>
              <a:t>alterar o código de um dos membros do grupo com um timeout alto, simulando uma falha por ping.</a:t>
            </a:r>
            <a:endParaRPr b="1" sz="16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pt-BR" sz="1600">
                <a:solidFill>
                  <a:schemeClr val="dk1"/>
                </a:solidFill>
              </a:rPr>
              <a:t>alterar as propriedades do banco de um dos membros (nome, endereço, usuario ou senha) para causar uma SQLException.</a:t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77269" r="0" t="0"/>
          <a:stretch/>
        </p:blipFill>
        <p:spPr>
          <a:xfrm>
            <a:off x="9420726" y="10"/>
            <a:ext cx="2771274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545041" y="-200796"/>
            <a:ext cx="8779500" cy="6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76550" y="197775"/>
            <a:ext cx="811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187800" y="890475"/>
            <a:ext cx="8351400" cy="7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Repositório github: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 u="sng">
                <a:solidFill>
                  <a:schemeClr val="hlink"/>
                </a:solidFill>
                <a:hlinkClick r:id="rId4"/>
              </a:rPr>
              <a:t>https://github.com/leotavo/ReplicacaoBD-SistemasDistribuidos-IFBA-2024.1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Colaboradores: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pt-BR" sz="1600">
                <a:solidFill>
                  <a:schemeClr val="dk1"/>
                </a:solidFill>
              </a:rPr>
              <a:t>Emely Batista;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pt-BR" sz="1600">
                <a:solidFill>
                  <a:schemeClr val="dk1"/>
                </a:solidFill>
              </a:rPr>
              <a:t>Kauã Sacramento;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pt-BR" sz="1600">
                <a:solidFill>
                  <a:schemeClr val="dk1"/>
                </a:solidFill>
              </a:rPr>
              <a:t>Leonardo Trindade;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pt-BR" sz="1600">
                <a:solidFill>
                  <a:schemeClr val="dk1"/>
                </a:solidFill>
              </a:rPr>
              <a:t>Luis Garrido.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