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59" r:id="rId4"/>
    <p:sldId id="261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8" r:id="rId16"/>
  </p:sldIdLst>
  <p:sldSz cx="12188825" cy="6858000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Raleway Thin" panose="020B0604020202020204" charset="0"/>
      <p:bold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2" initials="P" lastIdx="2" clrIdx="0">
    <p:extLst>
      <p:ext uri="{19B8F6BF-5375-455C-9EA6-DF929625EA0E}">
        <p15:presenceInfo xmlns:p15="http://schemas.microsoft.com/office/powerpoint/2012/main" userId="f50a09bd2aae2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017B1-DCDB-4555-9A9D-130A1DC575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41EBA23-357A-4BB6-9590-261604BD5926}">
      <dgm:prSet phldrT="[Texto]" custT="1"/>
      <dgm:spPr/>
      <dgm:t>
        <a:bodyPr/>
        <a:lstStyle/>
        <a:p>
          <a:r>
            <a:rPr lang="es-AR" sz="1400" b="1" i="0" u="none" strike="noStrike" cap="none" dirty="0" smtClean="0">
              <a:solidFill>
                <a:schemeClr val="bg1"/>
              </a:solidFill>
              <a:latin typeface="Raleway"/>
              <a:ea typeface="Raleway"/>
              <a:cs typeface="Raleway"/>
              <a:sym typeface="Arial"/>
            </a:rPr>
            <a:t>Instrucciones</a:t>
          </a:r>
          <a:endParaRPr lang="es-AR" sz="1400" b="1" i="0" u="none" strike="noStrike" cap="none" dirty="0">
            <a:solidFill>
              <a:schemeClr val="bg1"/>
            </a:solidFill>
            <a:latin typeface="Raleway"/>
            <a:ea typeface="Raleway"/>
            <a:cs typeface="Raleway"/>
            <a:sym typeface="Arial"/>
          </a:endParaRPr>
        </a:p>
      </dgm:t>
    </dgm:pt>
    <dgm:pt modelId="{A3DBF5A5-4BE0-4E44-BD08-A1DED59B0139}" type="parTrans" cxnId="{286EC4FB-A298-45BD-B081-02435F5F68F2}">
      <dgm:prSet/>
      <dgm:spPr/>
      <dgm:t>
        <a:bodyPr/>
        <a:lstStyle/>
        <a:p>
          <a:endParaRPr lang="es-AR"/>
        </a:p>
      </dgm:t>
    </dgm:pt>
    <dgm:pt modelId="{5539501B-CAEB-4EDB-A8D3-26C81113EEBA}" type="sibTrans" cxnId="{286EC4FB-A298-45BD-B081-02435F5F68F2}">
      <dgm:prSet/>
      <dgm:spPr/>
      <dgm:t>
        <a:bodyPr/>
        <a:lstStyle/>
        <a:p>
          <a:endParaRPr lang="es-AR"/>
        </a:p>
      </dgm:t>
    </dgm:pt>
    <dgm:pt modelId="{014A87FF-1C56-4413-9236-617E92098D01}">
      <dgm:prSet phldrT="[Texto]"/>
      <dgm:spPr/>
      <dgm:t>
        <a:bodyPr/>
        <a:lstStyle/>
        <a:p>
          <a:r>
            <a:rPr lang="es-AR" b="0" i="0" dirty="0" smtClean="0"/>
            <a:t>conjuntos de símbolos, palabras claves, reglas semánticas y sintácticas.</a:t>
          </a:r>
          <a:endParaRPr lang="es-AR" dirty="0"/>
        </a:p>
      </dgm:t>
    </dgm:pt>
    <dgm:pt modelId="{7A0B2957-FCB5-4B2E-9B0A-70B8ED878759}" type="parTrans" cxnId="{BA1A822A-7643-495B-85ED-6EFA900303EC}">
      <dgm:prSet/>
      <dgm:spPr/>
      <dgm:t>
        <a:bodyPr/>
        <a:lstStyle/>
        <a:p>
          <a:endParaRPr lang="es-AR"/>
        </a:p>
      </dgm:t>
    </dgm:pt>
    <dgm:pt modelId="{83DF1E3E-EF9D-4B31-A352-76BBBB1D8F3D}" type="sibTrans" cxnId="{BA1A822A-7643-495B-85ED-6EFA900303EC}">
      <dgm:prSet/>
      <dgm:spPr/>
      <dgm:t>
        <a:bodyPr/>
        <a:lstStyle/>
        <a:p>
          <a:endParaRPr lang="es-AR"/>
        </a:p>
      </dgm:t>
    </dgm:pt>
    <dgm:pt modelId="{9BDAD39E-49A9-4705-B7B2-457944322391}">
      <dgm:prSet phldrT="[Texto]" custT="1"/>
      <dgm:spPr/>
      <dgm:t>
        <a:bodyPr/>
        <a:lstStyle/>
        <a:p>
          <a:r>
            <a:rPr lang="es-AR" sz="1400" b="1" i="0" u="none" strike="noStrike" cap="none" dirty="0" smtClean="0">
              <a:solidFill>
                <a:schemeClr val="bg1"/>
              </a:solidFill>
              <a:latin typeface="Raleway"/>
              <a:ea typeface="Raleway"/>
              <a:cs typeface="Raleway"/>
            </a:rPr>
            <a:t>Literales</a:t>
          </a:r>
          <a:endParaRPr lang="es-AR" sz="1400" b="1" i="0" u="none" strike="noStrike" cap="none" dirty="0">
            <a:solidFill>
              <a:schemeClr val="bg1"/>
            </a:solidFill>
            <a:latin typeface="Raleway"/>
            <a:ea typeface="Raleway"/>
            <a:cs typeface="Raleway"/>
          </a:endParaRPr>
        </a:p>
      </dgm:t>
    </dgm:pt>
    <dgm:pt modelId="{62236438-8B21-492D-BB97-07379EF14431}" type="parTrans" cxnId="{BD43895A-2F16-4C55-91B6-10B9A28F849B}">
      <dgm:prSet/>
      <dgm:spPr/>
      <dgm:t>
        <a:bodyPr/>
        <a:lstStyle/>
        <a:p>
          <a:endParaRPr lang="es-AR"/>
        </a:p>
      </dgm:t>
    </dgm:pt>
    <dgm:pt modelId="{6A7140B1-144A-4FD8-A3FE-A8471A489970}" type="sibTrans" cxnId="{BD43895A-2F16-4C55-91B6-10B9A28F849B}">
      <dgm:prSet/>
      <dgm:spPr/>
      <dgm:t>
        <a:bodyPr/>
        <a:lstStyle/>
        <a:p>
          <a:endParaRPr lang="es-AR"/>
        </a:p>
      </dgm:t>
    </dgm:pt>
    <dgm:pt modelId="{318427F0-0B35-46C9-A09F-6DE3796929F7}">
      <dgm:prSet phldrT="[Texto]"/>
      <dgm:spPr/>
      <dgm:t>
        <a:bodyPr/>
        <a:lstStyle/>
        <a:p>
          <a:r>
            <a:rPr lang="es-AR" b="0" i="0" dirty="0" smtClean="0"/>
            <a:t>Son valores de cualquier tipo que se utilizan directamente, no se declaran ya que </a:t>
          </a:r>
          <a:r>
            <a:rPr lang="es-AR" b="1" i="0" dirty="0" smtClean="0"/>
            <a:t>no tienen nombre</a:t>
          </a:r>
          <a:endParaRPr lang="es-AR" dirty="0"/>
        </a:p>
      </dgm:t>
    </dgm:pt>
    <dgm:pt modelId="{BF4EF0CD-7088-4517-BC60-24A32B7AFB3B}" type="parTrans" cxnId="{F5F56621-4C99-41FD-A554-24E02C89FCB4}">
      <dgm:prSet/>
      <dgm:spPr/>
      <dgm:t>
        <a:bodyPr/>
        <a:lstStyle/>
        <a:p>
          <a:endParaRPr lang="es-AR"/>
        </a:p>
      </dgm:t>
    </dgm:pt>
    <dgm:pt modelId="{7C43F03C-FDE5-4C04-8905-22DA68C4AE1F}" type="sibTrans" cxnId="{F5F56621-4C99-41FD-A554-24E02C89FCB4}">
      <dgm:prSet/>
      <dgm:spPr/>
      <dgm:t>
        <a:bodyPr/>
        <a:lstStyle/>
        <a:p>
          <a:endParaRPr lang="es-AR"/>
        </a:p>
      </dgm:t>
    </dgm:pt>
    <dgm:pt modelId="{C2C04276-5240-4F47-BA81-C57E351FF444}">
      <dgm:prSet phldrT="[Texto]"/>
      <dgm:spPr/>
      <dgm:t>
        <a:bodyPr/>
        <a:lstStyle/>
        <a:p>
          <a:r>
            <a:rPr lang="es-AR" dirty="0" smtClean="0"/>
            <a:t>Tipos de Datos.</a:t>
          </a:r>
          <a:endParaRPr lang="es-AR" dirty="0"/>
        </a:p>
      </dgm:t>
    </dgm:pt>
    <dgm:pt modelId="{CBF9F05B-D34C-46FA-8A68-591B5ABBE0A3}" type="parTrans" cxnId="{9472023D-15FD-48CA-A0E1-C95738FE094A}">
      <dgm:prSet/>
      <dgm:spPr/>
      <dgm:t>
        <a:bodyPr/>
        <a:lstStyle/>
        <a:p>
          <a:endParaRPr lang="es-AR"/>
        </a:p>
      </dgm:t>
    </dgm:pt>
    <dgm:pt modelId="{E4607D2B-55B5-42C1-BBF8-35AEAA7FE107}" type="sibTrans" cxnId="{9472023D-15FD-48CA-A0E1-C95738FE094A}">
      <dgm:prSet/>
      <dgm:spPr/>
      <dgm:t>
        <a:bodyPr/>
        <a:lstStyle/>
        <a:p>
          <a:endParaRPr lang="es-AR"/>
        </a:p>
      </dgm:t>
    </dgm:pt>
    <dgm:pt modelId="{B4B597B9-8054-411F-B9FB-90B5344DE861}">
      <dgm:prSet phldrT="[Texto]"/>
      <dgm:spPr/>
      <dgm:t>
        <a:bodyPr/>
        <a:lstStyle/>
        <a:p>
          <a:r>
            <a:rPr lang="es-AR" dirty="0" smtClean="0"/>
            <a:t>Constantes.</a:t>
          </a:r>
          <a:endParaRPr lang="es-AR" dirty="0"/>
        </a:p>
      </dgm:t>
    </dgm:pt>
    <dgm:pt modelId="{03A33E07-F296-485F-A2CA-3BF82F04DDCA}" type="parTrans" cxnId="{BC695F9C-B0C8-41C4-B25D-E9E8189BC80B}">
      <dgm:prSet/>
      <dgm:spPr/>
      <dgm:t>
        <a:bodyPr/>
        <a:lstStyle/>
        <a:p>
          <a:endParaRPr lang="es-AR"/>
        </a:p>
      </dgm:t>
    </dgm:pt>
    <dgm:pt modelId="{CA896C50-0274-4007-A7D1-966CC87047A6}" type="sibTrans" cxnId="{BC695F9C-B0C8-41C4-B25D-E9E8189BC80B}">
      <dgm:prSet/>
      <dgm:spPr/>
      <dgm:t>
        <a:bodyPr/>
        <a:lstStyle/>
        <a:p>
          <a:endParaRPr lang="es-AR"/>
        </a:p>
      </dgm:t>
    </dgm:pt>
    <dgm:pt modelId="{A5C51365-7904-40CA-90BC-3500B0795610}">
      <dgm:prSet phldrT="[Texto]"/>
      <dgm:spPr/>
      <dgm:t>
        <a:bodyPr/>
        <a:lstStyle/>
        <a:p>
          <a:r>
            <a:rPr lang="es-AR" dirty="0" smtClean="0"/>
            <a:t>Variables.</a:t>
          </a:r>
          <a:endParaRPr lang="es-AR" dirty="0"/>
        </a:p>
      </dgm:t>
    </dgm:pt>
    <dgm:pt modelId="{75DBFD7F-59CA-417F-9C4E-27E6EB0495AE}" type="parTrans" cxnId="{A81520B9-2C80-4BB8-9743-8FD372D17692}">
      <dgm:prSet/>
      <dgm:spPr/>
      <dgm:t>
        <a:bodyPr/>
        <a:lstStyle/>
        <a:p>
          <a:endParaRPr lang="es-AR"/>
        </a:p>
      </dgm:t>
    </dgm:pt>
    <dgm:pt modelId="{85FB00EA-3BC0-48BD-81AA-C66413E49D62}" type="sibTrans" cxnId="{A81520B9-2C80-4BB8-9743-8FD372D17692}">
      <dgm:prSet/>
      <dgm:spPr/>
      <dgm:t>
        <a:bodyPr/>
        <a:lstStyle/>
        <a:p>
          <a:endParaRPr lang="es-AR"/>
        </a:p>
      </dgm:t>
    </dgm:pt>
    <dgm:pt modelId="{8C4047F9-93F0-4367-9AB9-EF361C4E557E}">
      <dgm:prSet phldrT="[Texto]"/>
      <dgm:spPr/>
      <dgm:t>
        <a:bodyPr/>
        <a:lstStyle/>
        <a:p>
          <a:r>
            <a:rPr lang="es-AR" dirty="0" smtClean="0"/>
            <a:t>Expresiones.</a:t>
          </a:r>
          <a:endParaRPr lang="es-AR" dirty="0"/>
        </a:p>
      </dgm:t>
    </dgm:pt>
    <dgm:pt modelId="{66941D8B-B181-4C15-85E6-AEB989D8B5E4}" type="parTrans" cxnId="{DB59E9CB-66F1-415A-B613-5D572A868995}">
      <dgm:prSet/>
      <dgm:spPr/>
      <dgm:t>
        <a:bodyPr/>
        <a:lstStyle/>
        <a:p>
          <a:endParaRPr lang="es-AR"/>
        </a:p>
      </dgm:t>
    </dgm:pt>
    <dgm:pt modelId="{F303C496-C644-475F-86C8-C4B7E70DF5E9}" type="sibTrans" cxnId="{DB59E9CB-66F1-415A-B613-5D572A868995}">
      <dgm:prSet/>
      <dgm:spPr/>
      <dgm:t>
        <a:bodyPr/>
        <a:lstStyle/>
        <a:p>
          <a:endParaRPr lang="es-AR"/>
        </a:p>
      </dgm:t>
    </dgm:pt>
    <dgm:pt modelId="{E479A21C-FD47-417F-8BB6-CE9BAFC762A7}">
      <dgm:prSet phldrT="[Texto]"/>
      <dgm:spPr/>
      <dgm:t>
        <a:bodyPr/>
        <a:lstStyle/>
        <a:p>
          <a:r>
            <a:rPr lang="es-AR" dirty="0" smtClean="0"/>
            <a:t>Estructuras de decisión.</a:t>
          </a:r>
          <a:endParaRPr lang="es-AR" dirty="0"/>
        </a:p>
      </dgm:t>
    </dgm:pt>
    <dgm:pt modelId="{9079464A-9A4E-4195-8701-E92ABA39164E}" type="parTrans" cxnId="{430C6AFE-6D00-40A2-BD4A-4726DE6C7AA8}">
      <dgm:prSet/>
      <dgm:spPr/>
      <dgm:t>
        <a:bodyPr/>
        <a:lstStyle/>
        <a:p>
          <a:endParaRPr lang="es-AR"/>
        </a:p>
      </dgm:t>
    </dgm:pt>
    <dgm:pt modelId="{20CBF5B0-CB74-4700-A7E1-AF5C34F77D06}" type="sibTrans" cxnId="{430C6AFE-6D00-40A2-BD4A-4726DE6C7AA8}">
      <dgm:prSet/>
      <dgm:spPr/>
      <dgm:t>
        <a:bodyPr/>
        <a:lstStyle/>
        <a:p>
          <a:endParaRPr lang="es-AR"/>
        </a:p>
      </dgm:t>
    </dgm:pt>
    <dgm:pt modelId="{F2DA2136-FC1C-446A-A750-95658AC7B0A5}">
      <dgm:prSet phldrT="[Texto]"/>
      <dgm:spPr/>
      <dgm:t>
        <a:bodyPr/>
        <a:lstStyle/>
        <a:p>
          <a:r>
            <a:rPr lang="es-AR" dirty="0" smtClean="0"/>
            <a:t>Estructuras de repetición.</a:t>
          </a:r>
          <a:endParaRPr lang="es-AR" dirty="0"/>
        </a:p>
      </dgm:t>
    </dgm:pt>
    <dgm:pt modelId="{58534F5C-8EA6-4352-B42E-0D8F18FC51B4}" type="parTrans" cxnId="{A259EBFA-28BA-480B-91C2-9839E700FE58}">
      <dgm:prSet/>
      <dgm:spPr/>
      <dgm:t>
        <a:bodyPr/>
        <a:lstStyle/>
        <a:p>
          <a:endParaRPr lang="es-AR"/>
        </a:p>
      </dgm:t>
    </dgm:pt>
    <dgm:pt modelId="{2C132AFA-E459-4021-84FE-DA47787E61FB}" type="sibTrans" cxnId="{A259EBFA-28BA-480B-91C2-9839E700FE58}">
      <dgm:prSet/>
      <dgm:spPr/>
      <dgm:t>
        <a:bodyPr/>
        <a:lstStyle/>
        <a:p>
          <a:endParaRPr lang="es-AR"/>
        </a:p>
      </dgm:t>
    </dgm:pt>
    <dgm:pt modelId="{D490D616-BE61-43A0-9334-EB005E20B017}">
      <dgm:prSet phldrT="[Texto]"/>
      <dgm:spPr/>
      <dgm:t>
        <a:bodyPr/>
        <a:lstStyle/>
        <a:p>
          <a:r>
            <a:rPr lang="es-AR" dirty="0" smtClean="0"/>
            <a:t>Funciones Internas.</a:t>
          </a:r>
          <a:endParaRPr lang="es-AR" dirty="0"/>
        </a:p>
      </dgm:t>
    </dgm:pt>
    <dgm:pt modelId="{36B08AE4-D88E-457E-A1F0-97D456426A36}" type="parTrans" cxnId="{D4E0E97C-20C3-443E-815A-0C95665A87E8}">
      <dgm:prSet/>
      <dgm:spPr/>
      <dgm:t>
        <a:bodyPr/>
        <a:lstStyle/>
        <a:p>
          <a:endParaRPr lang="es-AR"/>
        </a:p>
      </dgm:t>
    </dgm:pt>
    <dgm:pt modelId="{D2FC8867-994D-4BD5-952F-7BC4AE9418CC}" type="sibTrans" cxnId="{D4E0E97C-20C3-443E-815A-0C95665A87E8}">
      <dgm:prSet/>
      <dgm:spPr/>
      <dgm:t>
        <a:bodyPr/>
        <a:lstStyle/>
        <a:p>
          <a:endParaRPr lang="es-AR"/>
        </a:p>
      </dgm:t>
    </dgm:pt>
    <dgm:pt modelId="{3310A863-7FD1-4D3A-BDFB-7811A3E14FF6}">
      <dgm:prSet phldrT="[Texto]"/>
      <dgm:spPr/>
      <dgm:t>
        <a:bodyPr/>
        <a:lstStyle/>
        <a:p>
          <a:r>
            <a:rPr lang="es-AR" dirty="0" smtClean="0"/>
            <a:t>Funciones definidas por el usuario.</a:t>
          </a:r>
          <a:endParaRPr lang="es-AR" dirty="0"/>
        </a:p>
      </dgm:t>
    </dgm:pt>
    <dgm:pt modelId="{CC9D3F53-5F6B-4199-B342-EC273F6D58E0}" type="parTrans" cxnId="{6D635952-8C4A-48DF-80C4-9880FC841441}">
      <dgm:prSet/>
      <dgm:spPr/>
      <dgm:t>
        <a:bodyPr/>
        <a:lstStyle/>
        <a:p>
          <a:endParaRPr lang="es-AR"/>
        </a:p>
      </dgm:t>
    </dgm:pt>
    <dgm:pt modelId="{AB817236-C8B0-4D05-805E-11F6B942D709}" type="sibTrans" cxnId="{6D635952-8C4A-48DF-80C4-9880FC841441}">
      <dgm:prSet/>
      <dgm:spPr/>
      <dgm:t>
        <a:bodyPr/>
        <a:lstStyle/>
        <a:p>
          <a:endParaRPr lang="es-AR"/>
        </a:p>
      </dgm:t>
    </dgm:pt>
    <dgm:pt modelId="{054FB475-6813-40CA-9995-52CFA09CF29A}">
      <dgm:prSet phldrT="[Texto]"/>
      <dgm:spPr/>
      <dgm:t>
        <a:bodyPr/>
        <a:lstStyle/>
        <a:p>
          <a:r>
            <a:rPr lang="es-AR" dirty="0" smtClean="0"/>
            <a:t>Primitivos - Abstractos</a:t>
          </a:r>
          <a:endParaRPr lang="es-AR" dirty="0"/>
        </a:p>
      </dgm:t>
    </dgm:pt>
    <dgm:pt modelId="{D46E1C58-273E-4BAA-90BF-A2789AB6673C}" type="parTrans" cxnId="{1210421F-B317-4ED1-8072-FE68048266E6}">
      <dgm:prSet/>
      <dgm:spPr/>
      <dgm:t>
        <a:bodyPr/>
        <a:lstStyle/>
        <a:p>
          <a:endParaRPr lang="es-AR"/>
        </a:p>
      </dgm:t>
    </dgm:pt>
    <dgm:pt modelId="{724BF8BB-AE3F-4657-BB63-247CAAF39CCF}" type="sibTrans" cxnId="{1210421F-B317-4ED1-8072-FE68048266E6}">
      <dgm:prSet/>
      <dgm:spPr/>
      <dgm:t>
        <a:bodyPr/>
        <a:lstStyle/>
        <a:p>
          <a:endParaRPr lang="es-AR"/>
        </a:p>
      </dgm:t>
    </dgm:pt>
    <dgm:pt modelId="{96FD7880-739A-49CD-8031-B12B596E886D}">
      <dgm:prSet phldrT="[Texto]"/>
      <dgm:spPr/>
      <dgm:t>
        <a:bodyPr/>
        <a:lstStyle/>
        <a:p>
          <a:r>
            <a:rPr lang="es-AR" dirty="0" smtClean="0"/>
            <a:t>Conserva su valor durante toda la ejecución.</a:t>
          </a:r>
          <a:endParaRPr lang="es-AR" dirty="0"/>
        </a:p>
      </dgm:t>
    </dgm:pt>
    <dgm:pt modelId="{2CDF265F-5A7C-44BF-9CC1-4453C9CC8FA4}" type="parTrans" cxnId="{7F23C68C-561F-48C0-B9DE-8455FE3D76B8}">
      <dgm:prSet/>
      <dgm:spPr/>
      <dgm:t>
        <a:bodyPr/>
        <a:lstStyle/>
        <a:p>
          <a:endParaRPr lang="es-AR"/>
        </a:p>
      </dgm:t>
    </dgm:pt>
    <dgm:pt modelId="{D8D8B7AB-70DE-4598-BB39-3D3BE6A75007}" type="sibTrans" cxnId="{7F23C68C-561F-48C0-B9DE-8455FE3D76B8}">
      <dgm:prSet/>
      <dgm:spPr/>
      <dgm:t>
        <a:bodyPr/>
        <a:lstStyle/>
        <a:p>
          <a:endParaRPr lang="es-AR"/>
        </a:p>
      </dgm:t>
    </dgm:pt>
    <dgm:pt modelId="{EAED9D98-9AC1-465F-84A2-4E3E0D029149}">
      <dgm:prSet phldrT="[Texto]"/>
      <dgm:spPr/>
      <dgm:t>
        <a:bodyPr/>
        <a:lstStyle/>
        <a:p>
          <a:r>
            <a:rPr lang="es-AR" b="0" i="0" smtClean="0"/>
            <a:t>secciones reservadas en memoria para almacenar datos los cuales pueden cambiar durante la ejecución del programa.</a:t>
          </a:r>
          <a:endParaRPr lang="es-AR" dirty="0"/>
        </a:p>
      </dgm:t>
    </dgm:pt>
    <dgm:pt modelId="{7057AAF6-9406-411B-BBBA-6722D30A2924}" type="parTrans" cxnId="{0A04FE35-33CB-4AD6-BC6F-06ABDFCC65CF}">
      <dgm:prSet/>
      <dgm:spPr/>
      <dgm:t>
        <a:bodyPr/>
        <a:lstStyle/>
        <a:p>
          <a:endParaRPr lang="es-AR"/>
        </a:p>
      </dgm:t>
    </dgm:pt>
    <dgm:pt modelId="{8B8E5506-5E62-467F-9B42-565E25E08B63}" type="sibTrans" cxnId="{0A04FE35-33CB-4AD6-BC6F-06ABDFCC65CF}">
      <dgm:prSet/>
      <dgm:spPr/>
      <dgm:t>
        <a:bodyPr/>
        <a:lstStyle/>
        <a:p>
          <a:endParaRPr lang="es-AR"/>
        </a:p>
      </dgm:t>
    </dgm:pt>
    <dgm:pt modelId="{A901915A-04BD-4C1E-AFA4-A181171A881C}">
      <dgm:prSet phldrT="[Texto]"/>
      <dgm:spPr/>
      <dgm:t>
        <a:bodyPr/>
        <a:lstStyle/>
        <a:p>
          <a:r>
            <a:rPr lang="es-AR" b="0" i="0" smtClean="0"/>
            <a:t>son combinaciones de constantes, variables y operadores de diferentes tipos que nos permiten manipular datos para obtener información nueva</a:t>
          </a:r>
          <a:endParaRPr lang="es-AR" dirty="0"/>
        </a:p>
      </dgm:t>
    </dgm:pt>
    <dgm:pt modelId="{4801F015-285E-4CA9-8BE0-293B32ECB7CF}" type="parTrans" cxnId="{8D0B9176-CEE4-4353-AF76-120CFC87FF2C}">
      <dgm:prSet/>
      <dgm:spPr/>
      <dgm:t>
        <a:bodyPr/>
        <a:lstStyle/>
        <a:p>
          <a:endParaRPr lang="es-AR"/>
        </a:p>
      </dgm:t>
    </dgm:pt>
    <dgm:pt modelId="{B3A5AE51-3A66-48C2-B9C0-4869B304AEE2}" type="sibTrans" cxnId="{8D0B9176-CEE4-4353-AF76-120CFC87FF2C}">
      <dgm:prSet/>
      <dgm:spPr/>
      <dgm:t>
        <a:bodyPr/>
        <a:lstStyle/>
        <a:p>
          <a:endParaRPr lang="es-AR"/>
        </a:p>
      </dgm:t>
    </dgm:pt>
    <dgm:pt modelId="{3D767E8E-A8E0-4420-BB14-D3E66E1C1B48}">
      <dgm:prSet phldrT="[Texto]"/>
      <dgm:spPr/>
      <dgm:t>
        <a:bodyPr/>
        <a:lstStyle/>
        <a:p>
          <a:r>
            <a:rPr lang="es-AR" dirty="0" smtClean="0"/>
            <a:t>IF - SWITCH</a:t>
          </a:r>
          <a:endParaRPr lang="es-AR" dirty="0"/>
        </a:p>
      </dgm:t>
    </dgm:pt>
    <dgm:pt modelId="{98CE1C09-E664-4476-B0E3-28025ECE7B58}" type="parTrans" cxnId="{7BACBC15-77C0-4793-B689-907960F7BF52}">
      <dgm:prSet/>
      <dgm:spPr/>
      <dgm:t>
        <a:bodyPr/>
        <a:lstStyle/>
        <a:p>
          <a:endParaRPr lang="es-AR"/>
        </a:p>
      </dgm:t>
    </dgm:pt>
    <dgm:pt modelId="{D3A68A15-3443-4FB3-9173-B3B10E9B40C3}" type="sibTrans" cxnId="{7BACBC15-77C0-4793-B689-907960F7BF52}">
      <dgm:prSet/>
      <dgm:spPr/>
      <dgm:t>
        <a:bodyPr/>
        <a:lstStyle/>
        <a:p>
          <a:endParaRPr lang="es-AR"/>
        </a:p>
      </dgm:t>
    </dgm:pt>
    <dgm:pt modelId="{011F9ED6-0FEC-4BA6-B338-D459C963BE39}">
      <dgm:prSet phldrT="[Texto]"/>
      <dgm:spPr/>
      <dgm:t>
        <a:bodyPr/>
        <a:lstStyle/>
        <a:p>
          <a:r>
            <a:rPr lang="es-AR" dirty="0" smtClean="0"/>
            <a:t>FOR – WHILE  - DO WHILE </a:t>
          </a:r>
          <a:endParaRPr lang="es-AR" dirty="0"/>
        </a:p>
      </dgm:t>
    </dgm:pt>
    <dgm:pt modelId="{728723B6-150E-412A-9A61-830D77EE6746}" type="parTrans" cxnId="{6092F1FF-CBBF-480C-8651-6EEB95BABD67}">
      <dgm:prSet/>
      <dgm:spPr/>
      <dgm:t>
        <a:bodyPr/>
        <a:lstStyle/>
        <a:p>
          <a:endParaRPr lang="es-AR"/>
        </a:p>
      </dgm:t>
    </dgm:pt>
    <dgm:pt modelId="{542B30E7-63FD-4AC1-BCF5-D6EF4A509C49}" type="sibTrans" cxnId="{6092F1FF-CBBF-480C-8651-6EEB95BABD67}">
      <dgm:prSet/>
      <dgm:spPr/>
      <dgm:t>
        <a:bodyPr/>
        <a:lstStyle/>
        <a:p>
          <a:endParaRPr lang="es-AR"/>
        </a:p>
      </dgm:t>
    </dgm:pt>
    <dgm:pt modelId="{C6E6598C-89E5-4AD8-A738-472BFF0387B7}">
      <dgm:prSet phldrT="[Texto]"/>
      <dgm:spPr/>
      <dgm:t>
        <a:bodyPr/>
        <a:lstStyle/>
        <a:p>
          <a:r>
            <a:rPr lang="es-AR" dirty="0" smtClean="0"/>
            <a:t>Incorporadas / forman parte del LP ( </a:t>
          </a:r>
          <a:r>
            <a:rPr lang="es-AR" dirty="0" err="1" smtClean="0"/>
            <a:t>ln</a:t>
          </a:r>
          <a:r>
            <a:rPr lang="es-AR" dirty="0" smtClean="0"/>
            <a:t>(x) – log10(x))</a:t>
          </a:r>
          <a:endParaRPr lang="es-AR" dirty="0"/>
        </a:p>
      </dgm:t>
    </dgm:pt>
    <dgm:pt modelId="{D8346327-5EB8-4E39-8BEF-FEE4886E0D31}" type="parTrans" cxnId="{5DD5CE96-2251-4763-8241-5B00C0CA6ABC}">
      <dgm:prSet/>
      <dgm:spPr/>
      <dgm:t>
        <a:bodyPr/>
        <a:lstStyle/>
        <a:p>
          <a:endParaRPr lang="es-AR"/>
        </a:p>
      </dgm:t>
    </dgm:pt>
    <dgm:pt modelId="{CC2352D2-FC75-4790-B7F9-E29B43474607}" type="sibTrans" cxnId="{5DD5CE96-2251-4763-8241-5B00C0CA6ABC}">
      <dgm:prSet/>
      <dgm:spPr/>
      <dgm:t>
        <a:bodyPr/>
        <a:lstStyle/>
        <a:p>
          <a:endParaRPr lang="es-AR"/>
        </a:p>
      </dgm:t>
    </dgm:pt>
    <dgm:pt modelId="{946E7F40-674C-4143-9B53-CB1727F4C681}">
      <dgm:prSet phldrT="[Texto]"/>
      <dgm:spPr/>
      <dgm:t>
        <a:bodyPr/>
        <a:lstStyle/>
        <a:p>
          <a:r>
            <a:rPr lang="es-AR" dirty="0" smtClean="0"/>
            <a:t>Aquellas que el usuario crea.</a:t>
          </a:r>
          <a:endParaRPr lang="es-AR" dirty="0"/>
        </a:p>
      </dgm:t>
    </dgm:pt>
    <dgm:pt modelId="{3B284843-67AE-4C25-8FC4-833A3A8D37E4}" type="parTrans" cxnId="{400B2BB2-6209-4ACB-A484-AD6455A11196}">
      <dgm:prSet/>
      <dgm:spPr/>
      <dgm:t>
        <a:bodyPr/>
        <a:lstStyle/>
        <a:p>
          <a:endParaRPr lang="es-AR"/>
        </a:p>
      </dgm:t>
    </dgm:pt>
    <dgm:pt modelId="{BA16AAD9-02B9-4FC0-83E6-A634DCA59743}" type="sibTrans" cxnId="{400B2BB2-6209-4ACB-A484-AD6455A11196}">
      <dgm:prSet/>
      <dgm:spPr/>
      <dgm:t>
        <a:bodyPr/>
        <a:lstStyle/>
        <a:p>
          <a:endParaRPr lang="es-AR"/>
        </a:p>
      </dgm:t>
    </dgm:pt>
    <dgm:pt modelId="{398E949D-7A5C-4814-AC05-17D0429BBBF4}" type="pres">
      <dgm:prSet presAssocID="{F8E017B1-DCDB-4555-9A9D-130A1DC575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C4C2907-7ECE-4EC9-9A89-355A5B0929EE}" type="pres">
      <dgm:prSet presAssocID="{E41EBA23-357A-4BB6-9590-261604BD5926}" presName="parentText" presStyleLbl="node1" presStyleIdx="0" presStyleCnt="10" custLinFactNeighborX="-13755" custLinFactNeighborY="694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407745-AFE2-406D-B95B-E9E48C323008}" type="pres">
      <dgm:prSet presAssocID="{E41EBA23-357A-4BB6-9590-261604BD5926}" presName="childText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29B135-020B-403E-8297-4DDA21B2928B}" type="pres">
      <dgm:prSet presAssocID="{9BDAD39E-49A9-4705-B7B2-457944322391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911F34-9568-4E7B-BFFD-DBA24CDC8E8C}" type="pres">
      <dgm:prSet presAssocID="{9BDAD39E-49A9-4705-B7B2-457944322391}" presName="childText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1E4FEDC-101F-4F5B-95CF-49DC32E2419A}" type="pres">
      <dgm:prSet presAssocID="{C2C04276-5240-4F47-BA81-C57E351FF444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D9019F-72D9-4B2A-BA0B-E6CD64676FCC}" type="pres">
      <dgm:prSet presAssocID="{C2C04276-5240-4F47-BA81-C57E351FF444}" presName="childText" presStyleLbl="revTx" presStyleIdx="2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4A75B8-3B17-43FD-9D4A-FF615D2336D2}" type="pres">
      <dgm:prSet presAssocID="{B4B597B9-8054-411F-B9FB-90B5344DE861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5BAF7A-D4D4-473B-8ED8-555A5B6B7A1A}" type="pres">
      <dgm:prSet presAssocID="{B4B597B9-8054-411F-B9FB-90B5344DE861}" presName="childText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BAFAB5-17D6-4105-A2D6-32277A8A52D1}" type="pres">
      <dgm:prSet presAssocID="{A5C51365-7904-40CA-90BC-3500B0795610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95ACEF-6C38-4024-90F0-7FBC0A8A00F1}" type="pres">
      <dgm:prSet presAssocID="{A5C51365-7904-40CA-90BC-3500B0795610}" presName="childText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56D1367-4E49-4CCA-9638-054135CA5041}" type="pres">
      <dgm:prSet presAssocID="{8C4047F9-93F0-4367-9AB9-EF361C4E557E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4BBE9C-EA38-4D92-8622-F6798B5C629C}" type="pres">
      <dgm:prSet presAssocID="{8C4047F9-93F0-4367-9AB9-EF361C4E557E}" presName="childText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A3115B2-D50E-4366-BBB1-64A5A8E05BEA}" type="pres">
      <dgm:prSet presAssocID="{E479A21C-FD47-417F-8BB6-CE9BAFC762A7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235A1D-B007-48B5-9D1E-0E6111FEB846}" type="pres">
      <dgm:prSet presAssocID="{E479A21C-FD47-417F-8BB6-CE9BAFC762A7}" presName="childText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C8B366-9F3B-43A7-A6DD-699652B91EF3}" type="pres">
      <dgm:prSet presAssocID="{F2DA2136-FC1C-446A-A750-95658AC7B0A5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89FDE85-FFBB-4B66-B504-2E644B6F1D8F}" type="pres">
      <dgm:prSet presAssocID="{F2DA2136-FC1C-446A-A750-95658AC7B0A5}" presName="childText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C7F570-8A85-48B7-BDBC-5884D776D8FC}" type="pres">
      <dgm:prSet presAssocID="{D490D616-BE61-43A0-9334-EB005E20B017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EF1313-8064-4578-8C14-70BB504C0F64}" type="pres">
      <dgm:prSet presAssocID="{D490D616-BE61-43A0-9334-EB005E20B017}" presName="childText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679FD5-1949-4906-BCDE-3BE3B41A19F5}" type="pres">
      <dgm:prSet presAssocID="{3310A863-7FD1-4D3A-BDFB-7811A3E14FF6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2F2E6E-B61C-4148-BAD6-A889EAC9FBAD}" type="pres">
      <dgm:prSet presAssocID="{3310A863-7FD1-4D3A-BDFB-7811A3E14FF6}" presName="childText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606E0D3-EEB7-4591-B014-63D5E38E161C}" type="presOf" srcId="{A901915A-04BD-4C1E-AFA4-A181171A881C}" destId="{804BBE9C-EA38-4D92-8622-F6798B5C629C}" srcOrd="0" destOrd="0" presId="urn:microsoft.com/office/officeart/2005/8/layout/vList2"/>
    <dgm:cxn modelId="{C21D456B-FCBE-4294-BE9A-3983E89374F1}" type="presOf" srcId="{9BDAD39E-49A9-4705-B7B2-457944322391}" destId="{9C29B135-020B-403E-8297-4DDA21B2928B}" srcOrd="0" destOrd="0" presId="urn:microsoft.com/office/officeart/2005/8/layout/vList2"/>
    <dgm:cxn modelId="{F5F56621-4C99-41FD-A554-24E02C89FCB4}" srcId="{9BDAD39E-49A9-4705-B7B2-457944322391}" destId="{318427F0-0B35-46C9-A09F-6DE3796929F7}" srcOrd="0" destOrd="0" parTransId="{BF4EF0CD-7088-4517-BC60-24A32B7AFB3B}" sibTransId="{7C43F03C-FDE5-4C04-8905-22DA68C4AE1F}"/>
    <dgm:cxn modelId="{F7F898A4-1020-4022-AF49-043C449D63C5}" type="presOf" srcId="{F8E017B1-DCDB-4555-9A9D-130A1DC57590}" destId="{398E949D-7A5C-4814-AC05-17D0429BBBF4}" srcOrd="0" destOrd="0" presId="urn:microsoft.com/office/officeart/2005/8/layout/vList2"/>
    <dgm:cxn modelId="{96C6FD08-554F-46B3-AD43-0E14A5B03469}" type="presOf" srcId="{8C4047F9-93F0-4367-9AB9-EF361C4E557E}" destId="{D56D1367-4E49-4CCA-9638-054135CA5041}" srcOrd="0" destOrd="0" presId="urn:microsoft.com/office/officeart/2005/8/layout/vList2"/>
    <dgm:cxn modelId="{1210421F-B317-4ED1-8072-FE68048266E6}" srcId="{C2C04276-5240-4F47-BA81-C57E351FF444}" destId="{054FB475-6813-40CA-9995-52CFA09CF29A}" srcOrd="0" destOrd="0" parTransId="{D46E1C58-273E-4BAA-90BF-A2789AB6673C}" sibTransId="{724BF8BB-AE3F-4657-BB63-247CAAF39CCF}"/>
    <dgm:cxn modelId="{A81520B9-2C80-4BB8-9743-8FD372D17692}" srcId="{F8E017B1-DCDB-4555-9A9D-130A1DC57590}" destId="{A5C51365-7904-40CA-90BC-3500B0795610}" srcOrd="4" destOrd="0" parTransId="{75DBFD7F-59CA-417F-9C4E-27E6EB0495AE}" sibTransId="{85FB00EA-3BC0-48BD-81AA-C66413E49D62}"/>
    <dgm:cxn modelId="{0A04FE35-33CB-4AD6-BC6F-06ABDFCC65CF}" srcId="{A5C51365-7904-40CA-90BC-3500B0795610}" destId="{EAED9D98-9AC1-465F-84A2-4E3E0D029149}" srcOrd="0" destOrd="0" parTransId="{7057AAF6-9406-411B-BBBA-6722D30A2924}" sibTransId="{8B8E5506-5E62-467F-9B42-565E25E08B63}"/>
    <dgm:cxn modelId="{5DD5CE96-2251-4763-8241-5B00C0CA6ABC}" srcId="{D490D616-BE61-43A0-9334-EB005E20B017}" destId="{C6E6598C-89E5-4AD8-A738-472BFF0387B7}" srcOrd="0" destOrd="0" parTransId="{D8346327-5EB8-4E39-8BEF-FEE4886E0D31}" sibTransId="{CC2352D2-FC75-4790-B7F9-E29B43474607}"/>
    <dgm:cxn modelId="{BC695F9C-B0C8-41C4-B25D-E9E8189BC80B}" srcId="{F8E017B1-DCDB-4555-9A9D-130A1DC57590}" destId="{B4B597B9-8054-411F-B9FB-90B5344DE861}" srcOrd="3" destOrd="0" parTransId="{03A33E07-F296-485F-A2CA-3BF82F04DDCA}" sibTransId="{CA896C50-0274-4007-A7D1-966CC87047A6}"/>
    <dgm:cxn modelId="{6092F1FF-CBBF-480C-8651-6EEB95BABD67}" srcId="{F2DA2136-FC1C-446A-A750-95658AC7B0A5}" destId="{011F9ED6-0FEC-4BA6-B338-D459C963BE39}" srcOrd="0" destOrd="0" parTransId="{728723B6-150E-412A-9A61-830D77EE6746}" sibTransId="{542B30E7-63FD-4AC1-BCF5-D6EF4A509C49}"/>
    <dgm:cxn modelId="{C4B3C4A0-3ECC-47F1-A1D0-EA1F0387D8E6}" type="presOf" srcId="{EAED9D98-9AC1-465F-84A2-4E3E0D029149}" destId="{D295ACEF-6C38-4024-90F0-7FBC0A8A00F1}" srcOrd="0" destOrd="0" presId="urn:microsoft.com/office/officeart/2005/8/layout/vList2"/>
    <dgm:cxn modelId="{576A2CE2-A15D-4E92-9456-3004AF60F624}" type="presOf" srcId="{B4B597B9-8054-411F-B9FB-90B5344DE861}" destId="{A74A75B8-3B17-43FD-9D4A-FF615D2336D2}" srcOrd="0" destOrd="0" presId="urn:microsoft.com/office/officeart/2005/8/layout/vList2"/>
    <dgm:cxn modelId="{7B84FB34-E4F5-4376-810B-92320074AA50}" type="presOf" srcId="{011F9ED6-0FEC-4BA6-B338-D459C963BE39}" destId="{389FDE85-FFBB-4B66-B504-2E644B6F1D8F}" srcOrd="0" destOrd="0" presId="urn:microsoft.com/office/officeart/2005/8/layout/vList2"/>
    <dgm:cxn modelId="{4E54DF8C-4789-4CA2-A139-81B7A9769B08}" type="presOf" srcId="{E479A21C-FD47-417F-8BB6-CE9BAFC762A7}" destId="{7A3115B2-D50E-4366-BBB1-64A5A8E05BEA}" srcOrd="0" destOrd="0" presId="urn:microsoft.com/office/officeart/2005/8/layout/vList2"/>
    <dgm:cxn modelId="{F422B804-7BFC-4252-A4DD-05FD8BB72A43}" type="presOf" srcId="{96FD7880-739A-49CD-8031-B12B596E886D}" destId="{C55BAF7A-D4D4-473B-8ED8-555A5B6B7A1A}" srcOrd="0" destOrd="0" presId="urn:microsoft.com/office/officeart/2005/8/layout/vList2"/>
    <dgm:cxn modelId="{723AC025-AFEA-4159-85C4-877B5F37643B}" type="presOf" srcId="{318427F0-0B35-46C9-A09F-6DE3796929F7}" destId="{2A911F34-9568-4E7B-BFFD-DBA24CDC8E8C}" srcOrd="0" destOrd="0" presId="urn:microsoft.com/office/officeart/2005/8/layout/vList2"/>
    <dgm:cxn modelId="{DB59E9CB-66F1-415A-B613-5D572A868995}" srcId="{F8E017B1-DCDB-4555-9A9D-130A1DC57590}" destId="{8C4047F9-93F0-4367-9AB9-EF361C4E557E}" srcOrd="5" destOrd="0" parTransId="{66941D8B-B181-4C15-85E6-AEB989D8B5E4}" sibTransId="{F303C496-C644-475F-86C8-C4B7E70DF5E9}"/>
    <dgm:cxn modelId="{3F75BC8E-9CBE-4925-A63B-4DEA97D8F591}" type="presOf" srcId="{C6E6598C-89E5-4AD8-A738-472BFF0387B7}" destId="{BFEF1313-8064-4578-8C14-70BB504C0F64}" srcOrd="0" destOrd="0" presId="urn:microsoft.com/office/officeart/2005/8/layout/vList2"/>
    <dgm:cxn modelId="{4D3A4300-5C1D-4A15-8568-FF363F9885CB}" type="presOf" srcId="{014A87FF-1C56-4413-9236-617E92098D01}" destId="{95407745-AFE2-406D-B95B-E9E48C323008}" srcOrd="0" destOrd="0" presId="urn:microsoft.com/office/officeart/2005/8/layout/vList2"/>
    <dgm:cxn modelId="{6D635952-8C4A-48DF-80C4-9880FC841441}" srcId="{F8E017B1-DCDB-4555-9A9D-130A1DC57590}" destId="{3310A863-7FD1-4D3A-BDFB-7811A3E14FF6}" srcOrd="9" destOrd="0" parTransId="{CC9D3F53-5F6B-4199-B342-EC273F6D58E0}" sibTransId="{AB817236-C8B0-4D05-805E-11F6B942D709}"/>
    <dgm:cxn modelId="{400B2BB2-6209-4ACB-A484-AD6455A11196}" srcId="{3310A863-7FD1-4D3A-BDFB-7811A3E14FF6}" destId="{946E7F40-674C-4143-9B53-CB1727F4C681}" srcOrd="0" destOrd="0" parTransId="{3B284843-67AE-4C25-8FC4-833A3A8D37E4}" sibTransId="{BA16AAD9-02B9-4FC0-83E6-A634DCA59743}"/>
    <dgm:cxn modelId="{11B5082A-F1B9-409A-A156-023AE29FE12D}" type="presOf" srcId="{F2DA2136-FC1C-446A-A750-95658AC7B0A5}" destId="{25C8B366-9F3B-43A7-A6DD-699652B91EF3}" srcOrd="0" destOrd="0" presId="urn:microsoft.com/office/officeart/2005/8/layout/vList2"/>
    <dgm:cxn modelId="{D4E0E97C-20C3-443E-815A-0C95665A87E8}" srcId="{F8E017B1-DCDB-4555-9A9D-130A1DC57590}" destId="{D490D616-BE61-43A0-9334-EB005E20B017}" srcOrd="8" destOrd="0" parTransId="{36B08AE4-D88E-457E-A1F0-97D456426A36}" sibTransId="{D2FC8867-994D-4BD5-952F-7BC4AE9418CC}"/>
    <dgm:cxn modelId="{8D0B9176-CEE4-4353-AF76-120CFC87FF2C}" srcId="{8C4047F9-93F0-4367-9AB9-EF361C4E557E}" destId="{A901915A-04BD-4C1E-AFA4-A181171A881C}" srcOrd="0" destOrd="0" parTransId="{4801F015-285E-4CA9-8BE0-293B32ECB7CF}" sibTransId="{B3A5AE51-3A66-48C2-B9C0-4869B304AEE2}"/>
    <dgm:cxn modelId="{BA1A822A-7643-495B-85ED-6EFA900303EC}" srcId="{E41EBA23-357A-4BB6-9590-261604BD5926}" destId="{014A87FF-1C56-4413-9236-617E92098D01}" srcOrd="0" destOrd="0" parTransId="{7A0B2957-FCB5-4B2E-9B0A-70B8ED878759}" sibTransId="{83DF1E3E-EF9D-4B31-A352-76BBBB1D8F3D}"/>
    <dgm:cxn modelId="{7BACBC15-77C0-4793-B689-907960F7BF52}" srcId="{E479A21C-FD47-417F-8BB6-CE9BAFC762A7}" destId="{3D767E8E-A8E0-4420-BB14-D3E66E1C1B48}" srcOrd="0" destOrd="0" parTransId="{98CE1C09-E664-4476-B0E3-28025ECE7B58}" sibTransId="{D3A68A15-3443-4FB3-9173-B3B10E9B40C3}"/>
    <dgm:cxn modelId="{430C6AFE-6D00-40A2-BD4A-4726DE6C7AA8}" srcId="{F8E017B1-DCDB-4555-9A9D-130A1DC57590}" destId="{E479A21C-FD47-417F-8BB6-CE9BAFC762A7}" srcOrd="6" destOrd="0" parTransId="{9079464A-9A4E-4195-8701-E92ABA39164E}" sibTransId="{20CBF5B0-CB74-4700-A7E1-AF5C34F77D06}"/>
    <dgm:cxn modelId="{A259EBFA-28BA-480B-91C2-9839E700FE58}" srcId="{F8E017B1-DCDB-4555-9A9D-130A1DC57590}" destId="{F2DA2136-FC1C-446A-A750-95658AC7B0A5}" srcOrd="7" destOrd="0" parTransId="{58534F5C-8EA6-4352-B42E-0D8F18FC51B4}" sibTransId="{2C132AFA-E459-4021-84FE-DA47787E61FB}"/>
    <dgm:cxn modelId="{2C5E140B-697D-4F7A-A73E-98EE15F3F1EA}" type="presOf" srcId="{054FB475-6813-40CA-9995-52CFA09CF29A}" destId="{E1D9019F-72D9-4B2A-BA0B-E6CD64676FCC}" srcOrd="0" destOrd="0" presId="urn:microsoft.com/office/officeart/2005/8/layout/vList2"/>
    <dgm:cxn modelId="{426C95A1-D0F4-4523-A19E-6FC320F03A43}" type="presOf" srcId="{3310A863-7FD1-4D3A-BDFB-7811A3E14FF6}" destId="{D1679FD5-1949-4906-BCDE-3BE3B41A19F5}" srcOrd="0" destOrd="0" presId="urn:microsoft.com/office/officeart/2005/8/layout/vList2"/>
    <dgm:cxn modelId="{858C7D29-EA30-4DC3-8D57-70AAFB15EE3E}" type="presOf" srcId="{946E7F40-674C-4143-9B53-CB1727F4C681}" destId="{472F2E6E-B61C-4148-BAD6-A889EAC9FBAD}" srcOrd="0" destOrd="0" presId="urn:microsoft.com/office/officeart/2005/8/layout/vList2"/>
    <dgm:cxn modelId="{BD43895A-2F16-4C55-91B6-10B9A28F849B}" srcId="{F8E017B1-DCDB-4555-9A9D-130A1DC57590}" destId="{9BDAD39E-49A9-4705-B7B2-457944322391}" srcOrd="1" destOrd="0" parTransId="{62236438-8B21-492D-BB97-07379EF14431}" sibTransId="{6A7140B1-144A-4FD8-A3FE-A8471A489970}"/>
    <dgm:cxn modelId="{7F23C68C-561F-48C0-B9DE-8455FE3D76B8}" srcId="{B4B597B9-8054-411F-B9FB-90B5344DE861}" destId="{96FD7880-739A-49CD-8031-B12B596E886D}" srcOrd="0" destOrd="0" parTransId="{2CDF265F-5A7C-44BF-9CC1-4453C9CC8FA4}" sibTransId="{D8D8B7AB-70DE-4598-BB39-3D3BE6A75007}"/>
    <dgm:cxn modelId="{0210F382-803F-411B-8150-DB351F198D3D}" type="presOf" srcId="{3D767E8E-A8E0-4420-BB14-D3E66E1C1B48}" destId="{7C235A1D-B007-48B5-9D1E-0E6111FEB846}" srcOrd="0" destOrd="0" presId="urn:microsoft.com/office/officeart/2005/8/layout/vList2"/>
    <dgm:cxn modelId="{8B798FAE-B89C-438F-BCAA-3224280B7C89}" type="presOf" srcId="{D490D616-BE61-43A0-9334-EB005E20B017}" destId="{D1C7F570-8A85-48B7-BDBC-5884D776D8FC}" srcOrd="0" destOrd="0" presId="urn:microsoft.com/office/officeart/2005/8/layout/vList2"/>
    <dgm:cxn modelId="{286EC4FB-A298-45BD-B081-02435F5F68F2}" srcId="{F8E017B1-DCDB-4555-9A9D-130A1DC57590}" destId="{E41EBA23-357A-4BB6-9590-261604BD5926}" srcOrd="0" destOrd="0" parTransId="{A3DBF5A5-4BE0-4E44-BD08-A1DED59B0139}" sibTransId="{5539501B-CAEB-4EDB-A8D3-26C81113EEBA}"/>
    <dgm:cxn modelId="{BDEF17DA-3646-4F24-8320-86643C6ADAD9}" type="presOf" srcId="{E41EBA23-357A-4BB6-9590-261604BD5926}" destId="{3C4C2907-7ECE-4EC9-9A89-355A5B0929EE}" srcOrd="0" destOrd="0" presId="urn:microsoft.com/office/officeart/2005/8/layout/vList2"/>
    <dgm:cxn modelId="{20827EB3-4C5D-4BE7-B867-666580DBDF0B}" type="presOf" srcId="{C2C04276-5240-4F47-BA81-C57E351FF444}" destId="{61E4FEDC-101F-4F5B-95CF-49DC32E2419A}" srcOrd="0" destOrd="0" presId="urn:microsoft.com/office/officeart/2005/8/layout/vList2"/>
    <dgm:cxn modelId="{9472023D-15FD-48CA-A0E1-C95738FE094A}" srcId="{F8E017B1-DCDB-4555-9A9D-130A1DC57590}" destId="{C2C04276-5240-4F47-BA81-C57E351FF444}" srcOrd="2" destOrd="0" parTransId="{CBF9F05B-D34C-46FA-8A68-591B5ABBE0A3}" sibTransId="{E4607D2B-55B5-42C1-BBF8-35AEAA7FE107}"/>
    <dgm:cxn modelId="{110B6EB3-0241-4B79-A8BE-C47129D76A94}" type="presOf" srcId="{A5C51365-7904-40CA-90BC-3500B0795610}" destId="{7DBAFAB5-17D6-4105-A2D6-32277A8A52D1}" srcOrd="0" destOrd="0" presId="urn:microsoft.com/office/officeart/2005/8/layout/vList2"/>
    <dgm:cxn modelId="{F095DD4F-45EB-43A5-8C74-2A33B9B55A41}" type="presParOf" srcId="{398E949D-7A5C-4814-AC05-17D0429BBBF4}" destId="{3C4C2907-7ECE-4EC9-9A89-355A5B0929EE}" srcOrd="0" destOrd="0" presId="urn:microsoft.com/office/officeart/2005/8/layout/vList2"/>
    <dgm:cxn modelId="{41495D7D-F7DD-4B1F-86CA-8ACE05F2D827}" type="presParOf" srcId="{398E949D-7A5C-4814-AC05-17D0429BBBF4}" destId="{95407745-AFE2-406D-B95B-E9E48C323008}" srcOrd="1" destOrd="0" presId="urn:microsoft.com/office/officeart/2005/8/layout/vList2"/>
    <dgm:cxn modelId="{9E084CE5-5957-47CC-8B3D-9E11F79B4082}" type="presParOf" srcId="{398E949D-7A5C-4814-AC05-17D0429BBBF4}" destId="{9C29B135-020B-403E-8297-4DDA21B2928B}" srcOrd="2" destOrd="0" presId="urn:microsoft.com/office/officeart/2005/8/layout/vList2"/>
    <dgm:cxn modelId="{04F54041-D669-422F-96D9-16C4E010266B}" type="presParOf" srcId="{398E949D-7A5C-4814-AC05-17D0429BBBF4}" destId="{2A911F34-9568-4E7B-BFFD-DBA24CDC8E8C}" srcOrd="3" destOrd="0" presId="urn:microsoft.com/office/officeart/2005/8/layout/vList2"/>
    <dgm:cxn modelId="{E217ABEC-8E98-4145-9A9E-FFEA6D9E4DEA}" type="presParOf" srcId="{398E949D-7A5C-4814-AC05-17D0429BBBF4}" destId="{61E4FEDC-101F-4F5B-95CF-49DC32E2419A}" srcOrd="4" destOrd="0" presId="urn:microsoft.com/office/officeart/2005/8/layout/vList2"/>
    <dgm:cxn modelId="{A5F72FCD-23E0-4936-80A2-34B4D456FC59}" type="presParOf" srcId="{398E949D-7A5C-4814-AC05-17D0429BBBF4}" destId="{E1D9019F-72D9-4B2A-BA0B-E6CD64676FCC}" srcOrd="5" destOrd="0" presId="urn:microsoft.com/office/officeart/2005/8/layout/vList2"/>
    <dgm:cxn modelId="{80083CD5-70CC-4A01-9E57-4DD89A541205}" type="presParOf" srcId="{398E949D-7A5C-4814-AC05-17D0429BBBF4}" destId="{A74A75B8-3B17-43FD-9D4A-FF615D2336D2}" srcOrd="6" destOrd="0" presId="urn:microsoft.com/office/officeart/2005/8/layout/vList2"/>
    <dgm:cxn modelId="{D1C6CA4D-7BEA-4010-95B4-EECDF8B0F7D7}" type="presParOf" srcId="{398E949D-7A5C-4814-AC05-17D0429BBBF4}" destId="{C55BAF7A-D4D4-473B-8ED8-555A5B6B7A1A}" srcOrd="7" destOrd="0" presId="urn:microsoft.com/office/officeart/2005/8/layout/vList2"/>
    <dgm:cxn modelId="{64FAAD00-0807-401F-8018-274507C95540}" type="presParOf" srcId="{398E949D-7A5C-4814-AC05-17D0429BBBF4}" destId="{7DBAFAB5-17D6-4105-A2D6-32277A8A52D1}" srcOrd="8" destOrd="0" presId="urn:microsoft.com/office/officeart/2005/8/layout/vList2"/>
    <dgm:cxn modelId="{9563DEA3-4E7A-43FF-B00F-921DDC525B34}" type="presParOf" srcId="{398E949D-7A5C-4814-AC05-17D0429BBBF4}" destId="{D295ACEF-6C38-4024-90F0-7FBC0A8A00F1}" srcOrd="9" destOrd="0" presId="urn:microsoft.com/office/officeart/2005/8/layout/vList2"/>
    <dgm:cxn modelId="{126322A5-1133-4010-A3E0-314CFFF95B06}" type="presParOf" srcId="{398E949D-7A5C-4814-AC05-17D0429BBBF4}" destId="{D56D1367-4E49-4CCA-9638-054135CA5041}" srcOrd="10" destOrd="0" presId="urn:microsoft.com/office/officeart/2005/8/layout/vList2"/>
    <dgm:cxn modelId="{49798F18-AE81-4EFB-81B2-EFA05D0EDEF2}" type="presParOf" srcId="{398E949D-7A5C-4814-AC05-17D0429BBBF4}" destId="{804BBE9C-EA38-4D92-8622-F6798B5C629C}" srcOrd="11" destOrd="0" presId="urn:microsoft.com/office/officeart/2005/8/layout/vList2"/>
    <dgm:cxn modelId="{132F54C2-FC2A-4DFE-913E-6EFEAE0D9599}" type="presParOf" srcId="{398E949D-7A5C-4814-AC05-17D0429BBBF4}" destId="{7A3115B2-D50E-4366-BBB1-64A5A8E05BEA}" srcOrd="12" destOrd="0" presId="urn:microsoft.com/office/officeart/2005/8/layout/vList2"/>
    <dgm:cxn modelId="{85A8DD3A-FFFB-4122-8DD9-72194C4AEA9F}" type="presParOf" srcId="{398E949D-7A5C-4814-AC05-17D0429BBBF4}" destId="{7C235A1D-B007-48B5-9D1E-0E6111FEB846}" srcOrd="13" destOrd="0" presId="urn:microsoft.com/office/officeart/2005/8/layout/vList2"/>
    <dgm:cxn modelId="{990967D2-1D0F-45B6-AA8C-BC37ED00C6C7}" type="presParOf" srcId="{398E949D-7A5C-4814-AC05-17D0429BBBF4}" destId="{25C8B366-9F3B-43A7-A6DD-699652B91EF3}" srcOrd="14" destOrd="0" presId="urn:microsoft.com/office/officeart/2005/8/layout/vList2"/>
    <dgm:cxn modelId="{F247517B-29A6-494F-987D-A1529074B68B}" type="presParOf" srcId="{398E949D-7A5C-4814-AC05-17D0429BBBF4}" destId="{389FDE85-FFBB-4B66-B504-2E644B6F1D8F}" srcOrd="15" destOrd="0" presId="urn:microsoft.com/office/officeart/2005/8/layout/vList2"/>
    <dgm:cxn modelId="{BCF1E781-D639-46AC-91C4-F996D5C63960}" type="presParOf" srcId="{398E949D-7A5C-4814-AC05-17D0429BBBF4}" destId="{D1C7F570-8A85-48B7-BDBC-5884D776D8FC}" srcOrd="16" destOrd="0" presId="urn:microsoft.com/office/officeart/2005/8/layout/vList2"/>
    <dgm:cxn modelId="{154A74BF-73F3-4949-BDC2-EEC151EB5102}" type="presParOf" srcId="{398E949D-7A5C-4814-AC05-17D0429BBBF4}" destId="{BFEF1313-8064-4578-8C14-70BB504C0F64}" srcOrd="17" destOrd="0" presId="urn:microsoft.com/office/officeart/2005/8/layout/vList2"/>
    <dgm:cxn modelId="{1DF5CBF6-A27F-43A0-A8CD-A2B521FDE5FB}" type="presParOf" srcId="{398E949D-7A5C-4814-AC05-17D0429BBBF4}" destId="{D1679FD5-1949-4906-BCDE-3BE3B41A19F5}" srcOrd="18" destOrd="0" presId="urn:microsoft.com/office/officeart/2005/8/layout/vList2"/>
    <dgm:cxn modelId="{C107F334-41AA-4504-9496-78C77F88FBCB}" type="presParOf" srcId="{398E949D-7A5C-4814-AC05-17D0429BBBF4}" destId="{472F2E6E-B61C-4148-BAD6-A889EAC9FBAD}" srcOrd="1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2907-7ECE-4EC9-9A89-355A5B0929EE}">
      <dsp:nvSpPr>
        <dsp:cNvPr id="0" name=""/>
        <dsp:cNvSpPr/>
      </dsp:nvSpPr>
      <dsp:spPr>
        <a:xfrm>
          <a:off x="0" y="185908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i="0" u="none" strike="noStrike" kern="1200" cap="none" dirty="0" smtClean="0">
              <a:solidFill>
                <a:schemeClr val="bg1"/>
              </a:solidFill>
              <a:latin typeface="Raleway"/>
              <a:ea typeface="Raleway"/>
              <a:cs typeface="Raleway"/>
              <a:sym typeface="Arial"/>
            </a:rPr>
            <a:t>Instrucciones</a:t>
          </a:r>
          <a:endParaRPr lang="es-AR" sz="1400" b="1" i="0" u="none" strike="noStrike" kern="1200" cap="none" dirty="0">
            <a:solidFill>
              <a:schemeClr val="bg1"/>
            </a:solidFill>
            <a:latin typeface="Raleway"/>
            <a:ea typeface="Raleway"/>
            <a:cs typeface="Raleway"/>
            <a:sym typeface="Arial"/>
          </a:endParaRPr>
        </a:p>
      </dsp:txBody>
      <dsp:txXfrm>
        <a:off x="15992" y="201900"/>
        <a:ext cx="7945305" cy="295616"/>
      </dsp:txXfrm>
    </dsp:sp>
    <dsp:sp modelId="{95407745-AFE2-406D-B95B-E9E48C323008}">
      <dsp:nvSpPr>
        <dsp:cNvPr id="0" name=""/>
        <dsp:cNvSpPr/>
      </dsp:nvSpPr>
      <dsp:spPr>
        <a:xfrm>
          <a:off x="0" y="497411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b="0" i="0" kern="1200" dirty="0" smtClean="0"/>
            <a:t>conjuntos de símbolos, palabras claves, reglas semánticas y sintácticas.</a:t>
          </a:r>
          <a:endParaRPr lang="es-AR" sz="1100" kern="1200" dirty="0"/>
        </a:p>
      </dsp:txBody>
      <dsp:txXfrm>
        <a:off x="0" y="497411"/>
        <a:ext cx="7977289" cy="231840"/>
      </dsp:txXfrm>
    </dsp:sp>
    <dsp:sp modelId="{9C29B135-020B-403E-8297-4DDA21B2928B}">
      <dsp:nvSpPr>
        <dsp:cNvPr id="0" name=""/>
        <dsp:cNvSpPr/>
      </dsp:nvSpPr>
      <dsp:spPr>
        <a:xfrm>
          <a:off x="0" y="729251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i="0" u="none" strike="noStrike" kern="1200" cap="none" dirty="0" smtClean="0">
              <a:solidFill>
                <a:schemeClr val="bg1"/>
              </a:solidFill>
              <a:latin typeface="Raleway"/>
              <a:ea typeface="Raleway"/>
              <a:cs typeface="Raleway"/>
            </a:rPr>
            <a:t>Literales</a:t>
          </a:r>
          <a:endParaRPr lang="es-AR" sz="1400" b="1" i="0" u="none" strike="noStrike" kern="1200" cap="none" dirty="0">
            <a:solidFill>
              <a:schemeClr val="bg1"/>
            </a:solidFill>
            <a:latin typeface="Raleway"/>
            <a:ea typeface="Raleway"/>
            <a:cs typeface="Raleway"/>
          </a:endParaRPr>
        </a:p>
      </dsp:txBody>
      <dsp:txXfrm>
        <a:off x="15992" y="745243"/>
        <a:ext cx="7945305" cy="295616"/>
      </dsp:txXfrm>
    </dsp:sp>
    <dsp:sp modelId="{2A911F34-9568-4E7B-BFFD-DBA24CDC8E8C}">
      <dsp:nvSpPr>
        <dsp:cNvPr id="0" name=""/>
        <dsp:cNvSpPr/>
      </dsp:nvSpPr>
      <dsp:spPr>
        <a:xfrm>
          <a:off x="0" y="1056851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b="0" i="0" kern="1200" dirty="0" smtClean="0"/>
            <a:t>Son valores de cualquier tipo que se utilizan directamente, no se declaran ya que </a:t>
          </a:r>
          <a:r>
            <a:rPr lang="es-AR" sz="1100" b="1" i="0" kern="1200" dirty="0" smtClean="0"/>
            <a:t>no tienen nombre</a:t>
          </a:r>
          <a:endParaRPr lang="es-AR" sz="1100" kern="1200" dirty="0"/>
        </a:p>
      </dsp:txBody>
      <dsp:txXfrm>
        <a:off x="0" y="1056851"/>
        <a:ext cx="7977289" cy="231840"/>
      </dsp:txXfrm>
    </dsp:sp>
    <dsp:sp modelId="{61E4FEDC-101F-4F5B-95CF-49DC32E2419A}">
      <dsp:nvSpPr>
        <dsp:cNvPr id="0" name=""/>
        <dsp:cNvSpPr/>
      </dsp:nvSpPr>
      <dsp:spPr>
        <a:xfrm>
          <a:off x="0" y="1288691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Tipos de Datos.</a:t>
          </a:r>
          <a:endParaRPr lang="es-AR" sz="1400" kern="1200" dirty="0"/>
        </a:p>
      </dsp:txBody>
      <dsp:txXfrm>
        <a:off x="15992" y="1304683"/>
        <a:ext cx="7945305" cy="295616"/>
      </dsp:txXfrm>
    </dsp:sp>
    <dsp:sp modelId="{E1D9019F-72D9-4B2A-BA0B-E6CD64676FCC}">
      <dsp:nvSpPr>
        <dsp:cNvPr id="0" name=""/>
        <dsp:cNvSpPr/>
      </dsp:nvSpPr>
      <dsp:spPr>
        <a:xfrm>
          <a:off x="0" y="1616291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Primitivos - Abstractos</a:t>
          </a:r>
          <a:endParaRPr lang="es-AR" sz="1100" kern="1200" dirty="0"/>
        </a:p>
      </dsp:txBody>
      <dsp:txXfrm>
        <a:off x="0" y="1616291"/>
        <a:ext cx="7977289" cy="231840"/>
      </dsp:txXfrm>
    </dsp:sp>
    <dsp:sp modelId="{A74A75B8-3B17-43FD-9D4A-FF615D2336D2}">
      <dsp:nvSpPr>
        <dsp:cNvPr id="0" name=""/>
        <dsp:cNvSpPr/>
      </dsp:nvSpPr>
      <dsp:spPr>
        <a:xfrm>
          <a:off x="0" y="1848131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Constantes.</a:t>
          </a:r>
          <a:endParaRPr lang="es-AR" sz="1400" kern="1200" dirty="0"/>
        </a:p>
      </dsp:txBody>
      <dsp:txXfrm>
        <a:off x="15992" y="1864123"/>
        <a:ext cx="7945305" cy="295616"/>
      </dsp:txXfrm>
    </dsp:sp>
    <dsp:sp modelId="{C55BAF7A-D4D4-473B-8ED8-555A5B6B7A1A}">
      <dsp:nvSpPr>
        <dsp:cNvPr id="0" name=""/>
        <dsp:cNvSpPr/>
      </dsp:nvSpPr>
      <dsp:spPr>
        <a:xfrm>
          <a:off x="0" y="2175731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Conserva su valor durante toda la ejecución.</a:t>
          </a:r>
          <a:endParaRPr lang="es-AR" sz="1100" kern="1200" dirty="0"/>
        </a:p>
      </dsp:txBody>
      <dsp:txXfrm>
        <a:off x="0" y="2175731"/>
        <a:ext cx="7977289" cy="231840"/>
      </dsp:txXfrm>
    </dsp:sp>
    <dsp:sp modelId="{7DBAFAB5-17D6-4105-A2D6-32277A8A52D1}">
      <dsp:nvSpPr>
        <dsp:cNvPr id="0" name=""/>
        <dsp:cNvSpPr/>
      </dsp:nvSpPr>
      <dsp:spPr>
        <a:xfrm>
          <a:off x="0" y="2407571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Variables.</a:t>
          </a:r>
          <a:endParaRPr lang="es-AR" sz="1400" kern="1200" dirty="0"/>
        </a:p>
      </dsp:txBody>
      <dsp:txXfrm>
        <a:off x="15992" y="2423563"/>
        <a:ext cx="7945305" cy="295616"/>
      </dsp:txXfrm>
    </dsp:sp>
    <dsp:sp modelId="{D295ACEF-6C38-4024-90F0-7FBC0A8A00F1}">
      <dsp:nvSpPr>
        <dsp:cNvPr id="0" name=""/>
        <dsp:cNvSpPr/>
      </dsp:nvSpPr>
      <dsp:spPr>
        <a:xfrm>
          <a:off x="0" y="2735171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b="0" i="0" kern="1200" smtClean="0"/>
            <a:t>secciones reservadas en memoria para almacenar datos los cuales pueden cambiar durante la ejecución del programa.</a:t>
          </a:r>
          <a:endParaRPr lang="es-AR" sz="1100" kern="1200" dirty="0"/>
        </a:p>
      </dsp:txBody>
      <dsp:txXfrm>
        <a:off x="0" y="2735171"/>
        <a:ext cx="7977289" cy="231840"/>
      </dsp:txXfrm>
    </dsp:sp>
    <dsp:sp modelId="{D56D1367-4E49-4CCA-9638-054135CA5041}">
      <dsp:nvSpPr>
        <dsp:cNvPr id="0" name=""/>
        <dsp:cNvSpPr/>
      </dsp:nvSpPr>
      <dsp:spPr>
        <a:xfrm>
          <a:off x="0" y="2967011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Expresiones.</a:t>
          </a:r>
          <a:endParaRPr lang="es-AR" sz="1400" kern="1200" dirty="0"/>
        </a:p>
      </dsp:txBody>
      <dsp:txXfrm>
        <a:off x="15992" y="2983003"/>
        <a:ext cx="7945305" cy="295616"/>
      </dsp:txXfrm>
    </dsp:sp>
    <dsp:sp modelId="{804BBE9C-EA38-4D92-8622-F6798B5C629C}">
      <dsp:nvSpPr>
        <dsp:cNvPr id="0" name=""/>
        <dsp:cNvSpPr/>
      </dsp:nvSpPr>
      <dsp:spPr>
        <a:xfrm>
          <a:off x="0" y="3294611"/>
          <a:ext cx="7977289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b="0" i="0" kern="1200" smtClean="0"/>
            <a:t>son combinaciones de constantes, variables y operadores de diferentes tipos que nos permiten manipular datos para obtener información nueva</a:t>
          </a:r>
          <a:endParaRPr lang="es-AR" sz="1100" kern="1200" dirty="0"/>
        </a:p>
      </dsp:txBody>
      <dsp:txXfrm>
        <a:off x="0" y="3294611"/>
        <a:ext cx="7977289" cy="326025"/>
      </dsp:txXfrm>
    </dsp:sp>
    <dsp:sp modelId="{7A3115B2-D50E-4366-BBB1-64A5A8E05BEA}">
      <dsp:nvSpPr>
        <dsp:cNvPr id="0" name=""/>
        <dsp:cNvSpPr/>
      </dsp:nvSpPr>
      <dsp:spPr>
        <a:xfrm>
          <a:off x="0" y="3620636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Estructuras de decisión.</a:t>
          </a:r>
          <a:endParaRPr lang="es-AR" sz="1400" kern="1200" dirty="0"/>
        </a:p>
      </dsp:txBody>
      <dsp:txXfrm>
        <a:off x="15992" y="3636628"/>
        <a:ext cx="7945305" cy="295616"/>
      </dsp:txXfrm>
    </dsp:sp>
    <dsp:sp modelId="{7C235A1D-B007-48B5-9D1E-0E6111FEB846}">
      <dsp:nvSpPr>
        <dsp:cNvPr id="0" name=""/>
        <dsp:cNvSpPr/>
      </dsp:nvSpPr>
      <dsp:spPr>
        <a:xfrm>
          <a:off x="0" y="3948236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IF - SWITCH</a:t>
          </a:r>
          <a:endParaRPr lang="es-AR" sz="1100" kern="1200" dirty="0"/>
        </a:p>
      </dsp:txBody>
      <dsp:txXfrm>
        <a:off x="0" y="3948236"/>
        <a:ext cx="7977289" cy="231840"/>
      </dsp:txXfrm>
    </dsp:sp>
    <dsp:sp modelId="{25C8B366-9F3B-43A7-A6DD-699652B91EF3}">
      <dsp:nvSpPr>
        <dsp:cNvPr id="0" name=""/>
        <dsp:cNvSpPr/>
      </dsp:nvSpPr>
      <dsp:spPr>
        <a:xfrm>
          <a:off x="0" y="4180076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Estructuras de repetición.</a:t>
          </a:r>
          <a:endParaRPr lang="es-AR" sz="1400" kern="1200" dirty="0"/>
        </a:p>
      </dsp:txBody>
      <dsp:txXfrm>
        <a:off x="15992" y="4196068"/>
        <a:ext cx="7945305" cy="295616"/>
      </dsp:txXfrm>
    </dsp:sp>
    <dsp:sp modelId="{389FDE85-FFBB-4B66-B504-2E644B6F1D8F}">
      <dsp:nvSpPr>
        <dsp:cNvPr id="0" name=""/>
        <dsp:cNvSpPr/>
      </dsp:nvSpPr>
      <dsp:spPr>
        <a:xfrm>
          <a:off x="0" y="4507676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FOR – WHILE  - DO WHILE </a:t>
          </a:r>
          <a:endParaRPr lang="es-AR" sz="1100" kern="1200" dirty="0"/>
        </a:p>
      </dsp:txBody>
      <dsp:txXfrm>
        <a:off x="0" y="4507676"/>
        <a:ext cx="7977289" cy="231840"/>
      </dsp:txXfrm>
    </dsp:sp>
    <dsp:sp modelId="{D1C7F570-8A85-48B7-BDBC-5884D776D8FC}">
      <dsp:nvSpPr>
        <dsp:cNvPr id="0" name=""/>
        <dsp:cNvSpPr/>
      </dsp:nvSpPr>
      <dsp:spPr>
        <a:xfrm>
          <a:off x="0" y="4739516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Funciones Internas.</a:t>
          </a:r>
          <a:endParaRPr lang="es-AR" sz="1400" kern="1200" dirty="0"/>
        </a:p>
      </dsp:txBody>
      <dsp:txXfrm>
        <a:off x="15992" y="4755508"/>
        <a:ext cx="7945305" cy="295616"/>
      </dsp:txXfrm>
    </dsp:sp>
    <dsp:sp modelId="{BFEF1313-8064-4578-8C14-70BB504C0F64}">
      <dsp:nvSpPr>
        <dsp:cNvPr id="0" name=""/>
        <dsp:cNvSpPr/>
      </dsp:nvSpPr>
      <dsp:spPr>
        <a:xfrm>
          <a:off x="0" y="5067116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Incorporadas / forman parte del LP ( </a:t>
          </a:r>
          <a:r>
            <a:rPr lang="es-AR" sz="1100" kern="1200" dirty="0" err="1" smtClean="0"/>
            <a:t>ln</a:t>
          </a:r>
          <a:r>
            <a:rPr lang="es-AR" sz="1100" kern="1200" dirty="0" smtClean="0"/>
            <a:t>(x) – log10(x))</a:t>
          </a:r>
          <a:endParaRPr lang="es-AR" sz="1100" kern="1200" dirty="0"/>
        </a:p>
      </dsp:txBody>
      <dsp:txXfrm>
        <a:off x="0" y="5067116"/>
        <a:ext cx="7977289" cy="231840"/>
      </dsp:txXfrm>
    </dsp:sp>
    <dsp:sp modelId="{D1679FD5-1949-4906-BCDE-3BE3B41A19F5}">
      <dsp:nvSpPr>
        <dsp:cNvPr id="0" name=""/>
        <dsp:cNvSpPr/>
      </dsp:nvSpPr>
      <dsp:spPr>
        <a:xfrm>
          <a:off x="0" y="5298956"/>
          <a:ext cx="7977289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Funciones definidas por el usuario.</a:t>
          </a:r>
          <a:endParaRPr lang="es-AR" sz="1400" kern="1200" dirty="0"/>
        </a:p>
      </dsp:txBody>
      <dsp:txXfrm>
        <a:off x="15992" y="5314948"/>
        <a:ext cx="7945305" cy="295616"/>
      </dsp:txXfrm>
    </dsp:sp>
    <dsp:sp modelId="{472F2E6E-B61C-4148-BAD6-A889EAC9FBAD}">
      <dsp:nvSpPr>
        <dsp:cNvPr id="0" name=""/>
        <dsp:cNvSpPr/>
      </dsp:nvSpPr>
      <dsp:spPr>
        <a:xfrm>
          <a:off x="0" y="5626556"/>
          <a:ext cx="797728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100" kern="1200" dirty="0" smtClean="0"/>
            <a:t>Aquellas que el usuario crea.</a:t>
          </a:r>
          <a:endParaRPr lang="es-AR" sz="1100" kern="1200" dirty="0"/>
        </a:p>
      </dsp:txBody>
      <dsp:txXfrm>
        <a:off x="0" y="5626556"/>
        <a:ext cx="7977289" cy="23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084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04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167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813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914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3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b8d7491c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79b8d7491c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7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50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28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502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288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699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779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04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-545235" y="4851341"/>
            <a:ext cx="12380627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AR" sz="4000" b="1" dirty="0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Estructura de Datos y </a:t>
            </a:r>
            <a:endParaRPr lang="es-AR" sz="4000" b="1" dirty="0" smtClean="0">
              <a:solidFill>
                <a:srgbClr val="FFFFFF"/>
              </a:solidFill>
              <a:latin typeface="Raleway"/>
              <a:ea typeface="Raleway"/>
              <a:cs typeface="Raleway"/>
            </a:endParaRPr>
          </a:p>
          <a:p>
            <a:pPr algn="r"/>
            <a:r>
              <a:rPr lang="es-AR" sz="4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Tecnología </a:t>
            </a:r>
            <a:r>
              <a:rPr lang="es-AR" sz="4000" b="1" dirty="0">
                <a:solidFill>
                  <a:srgbClr val="FFFFFF"/>
                </a:solidFill>
                <a:latin typeface="Raleway"/>
                <a:ea typeface="Raleway"/>
                <a:cs typeface="Raleway"/>
              </a:rPr>
              <a:t>Computacional</a:t>
            </a: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nicolas.fernandez@istea.com.ar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836" y="1161484"/>
            <a:ext cx="4681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1"/>
            <a:r>
              <a:rPr lang="en-US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Definicion:</a:t>
            </a:r>
            <a:endParaRPr lang="en-US" sz="20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endParaRPr lang="en-US" b="1" u="sng" dirty="0"/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El diagrama de flujo o flujograma o diagrama de actividades es la representación gráfica de un algoritmo o </a:t>
            </a:r>
            <a:r>
              <a:rPr lang="es-AR" sz="18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proceso.</a:t>
            </a:r>
          </a:p>
          <a:p>
            <a:pPr lvl="5"/>
            <a:endParaRPr lang="es-AR" sz="18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Para la creación de diagramas de flujo utilizaremos unos símbolos y normas de construcción determinados.</a:t>
            </a:r>
            <a:endParaRPr lang="es-AR" sz="18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5881936" y="1007836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sp>
        <p:nvSpPr>
          <p:cNvPr id="9" name="Proceso alternativo 8"/>
          <p:cNvSpPr/>
          <p:nvPr/>
        </p:nvSpPr>
        <p:spPr>
          <a:xfrm>
            <a:off x="5900480" y="6186123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10" name="Proceso 9"/>
          <p:cNvSpPr/>
          <p:nvPr/>
        </p:nvSpPr>
        <p:spPr>
          <a:xfrm>
            <a:off x="5881936" y="1786651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Identifico la rueda pinchada</a:t>
            </a:r>
            <a:endParaRPr lang="es-AR" dirty="0"/>
          </a:p>
        </p:txBody>
      </p:sp>
      <p:sp>
        <p:nvSpPr>
          <p:cNvPr id="11" name="Decisión 10"/>
          <p:cNvSpPr/>
          <p:nvPr/>
        </p:nvSpPr>
        <p:spPr>
          <a:xfrm>
            <a:off x="6008021" y="2588491"/>
            <a:ext cx="1317907" cy="778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 smtClean="0"/>
              <a:t>¿Tengo Repuesto?</a:t>
            </a:r>
            <a:endParaRPr lang="es-AR" sz="700" dirty="0"/>
          </a:p>
        </p:txBody>
      </p:sp>
      <p:sp>
        <p:nvSpPr>
          <p:cNvPr id="12" name="Proceso 11"/>
          <p:cNvSpPr/>
          <p:nvPr/>
        </p:nvSpPr>
        <p:spPr>
          <a:xfrm>
            <a:off x="8248997" y="2722278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Compro nuevo</a:t>
            </a:r>
            <a:endParaRPr lang="es-AR" dirty="0"/>
          </a:p>
        </p:txBody>
      </p:sp>
      <p:sp>
        <p:nvSpPr>
          <p:cNvPr id="13" name="Proceso 12"/>
          <p:cNvSpPr/>
          <p:nvPr/>
        </p:nvSpPr>
        <p:spPr>
          <a:xfrm>
            <a:off x="5881936" y="3614785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Reviso estado</a:t>
            </a:r>
            <a:endParaRPr lang="es-AR" dirty="0"/>
          </a:p>
        </p:txBody>
      </p:sp>
      <p:sp>
        <p:nvSpPr>
          <p:cNvPr id="14" name="Decisión 13"/>
          <p:cNvSpPr/>
          <p:nvPr/>
        </p:nvSpPr>
        <p:spPr>
          <a:xfrm>
            <a:off x="6015782" y="4371075"/>
            <a:ext cx="1317600" cy="777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¿Esta bueno?</a:t>
            </a:r>
            <a:endParaRPr lang="es-AR" dirty="0"/>
          </a:p>
        </p:txBody>
      </p:sp>
      <p:sp>
        <p:nvSpPr>
          <p:cNvPr id="15" name="Proceso 14"/>
          <p:cNvSpPr/>
          <p:nvPr/>
        </p:nvSpPr>
        <p:spPr>
          <a:xfrm>
            <a:off x="8272767" y="4482754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 llevo a reparar</a:t>
            </a:r>
            <a:endParaRPr lang="es-AR" dirty="0"/>
          </a:p>
        </p:txBody>
      </p:sp>
      <p:sp>
        <p:nvSpPr>
          <p:cNvPr id="16" name="Proceso 15"/>
          <p:cNvSpPr/>
          <p:nvPr/>
        </p:nvSpPr>
        <p:spPr>
          <a:xfrm>
            <a:off x="5899354" y="5356511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Cambio el neumático</a:t>
            </a:r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672334" y="156893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672334" y="236141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672334" y="3389028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672334" y="4155383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672334" y="5113326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672334" y="5914515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325928" y="2977637"/>
            <a:ext cx="88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7369472" y="4755649"/>
            <a:ext cx="88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848850" y="3008143"/>
            <a:ext cx="109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944225" y="3008143"/>
            <a:ext cx="0" cy="254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7639050" y="5543550"/>
            <a:ext cx="33051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9008580" y="5039818"/>
            <a:ext cx="4691" cy="50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uadroTexto 225"/>
          <p:cNvSpPr txBox="1"/>
          <p:nvPr/>
        </p:nvSpPr>
        <p:spPr>
          <a:xfrm>
            <a:off x="7239977" y="27427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</a:t>
            </a:r>
            <a:endParaRPr lang="es-AR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239977" y="44953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</a:t>
            </a:r>
            <a:endParaRPr lang="es-A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396357" y="325802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</a:t>
            </a:r>
            <a:endParaRPr lang="es-AR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396357" y="505824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</a:t>
            </a:r>
            <a:endParaRPr lang="es-AR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5341034" y="1161484"/>
            <a:ext cx="0" cy="5247249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Diagramas de flujo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" name="Proceso alternativo 3"/>
          <p:cNvSpPr/>
          <p:nvPr/>
        </p:nvSpPr>
        <p:spPr>
          <a:xfrm>
            <a:off x="395537" y="1429869"/>
            <a:ext cx="1530000" cy="54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Datos 4"/>
          <p:cNvSpPr/>
          <p:nvPr/>
        </p:nvSpPr>
        <p:spPr>
          <a:xfrm>
            <a:off x="395537" y="2439803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Proceso 5"/>
          <p:cNvSpPr/>
          <p:nvPr/>
        </p:nvSpPr>
        <p:spPr>
          <a:xfrm>
            <a:off x="396988" y="3552828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Decisión 6"/>
          <p:cNvSpPr/>
          <p:nvPr/>
        </p:nvSpPr>
        <p:spPr>
          <a:xfrm>
            <a:off x="715397" y="4425023"/>
            <a:ext cx="914400" cy="54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165563" y="5500466"/>
            <a:ext cx="14068" cy="74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echa derecha 9"/>
          <p:cNvSpPr/>
          <p:nvPr/>
        </p:nvSpPr>
        <p:spPr>
          <a:xfrm>
            <a:off x="2251821" y="1471562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derecha 14"/>
          <p:cNvSpPr/>
          <p:nvPr/>
        </p:nvSpPr>
        <p:spPr>
          <a:xfrm>
            <a:off x="2251821" y="2470368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 derecha 15"/>
          <p:cNvSpPr/>
          <p:nvPr/>
        </p:nvSpPr>
        <p:spPr>
          <a:xfrm>
            <a:off x="2251821" y="3525445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derecha 16"/>
          <p:cNvSpPr/>
          <p:nvPr/>
        </p:nvSpPr>
        <p:spPr>
          <a:xfrm>
            <a:off x="2251821" y="4482048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 derecha 17"/>
          <p:cNvSpPr/>
          <p:nvPr/>
        </p:nvSpPr>
        <p:spPr>
          <a:xfrm>
            <a:off x="2251821" y="5523057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2999141" y="154598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Terminal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999141" y="2530719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Captura y emisión de datos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99141" y="364206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Proceso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99141" y="4570534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Decisión Múltiple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999141" y="5597476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Flujo de datos</a:t>
            </a:r>
            <a:endParaRPr lang="es-AR" dirty="0"/>
          </a:p>
        </p:txBody>
      </p:sp>
      <p:sp>
        <p:nvSpPr>
          <p:cNvPr id="12" name="Conector 11"/>
          <p:cNvSpPr/>
          <p:nvPr/>
        </p:nvSpPr>
        <p:spPr>
          <a:xfrm>
            <a:off x="7469942" y="14668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Proceso predefinido 12"/>
          <p:cNvSpPr/>
          <p:nvPr/>
        </p:nvSpPr>
        <p:spPr>
          <a:xfrm>
            <a:off x="6933542" y="2433786"/>
            <a:ext cx="1530000" cy="540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 derecha 25"/>
          <p:cNvSpPr/>
          <p:nvPr/>
        </p:nvSpPr>
        <p:spPr>
          <a:xfrm>
            <a:off x="8688779" y="1486019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 derecha 26"/>
          <p:cNvSpPr/>
          <p:nvPr/>
        </p:nvSpPr>
        <p:spPr>
          <a:xfrm>
            <a:off x="8688779" y="2456689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9436099" y="1560437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Conector</a:t>
            </a:r>
            <a:endParaRPr lang="es-AR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436099" y="2517040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Módulo independiente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5950634" y="1223889"/>
            <a:ext cx="0" cy="5247249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" name="Documento 1"/>
          <p:cNvSpPr/>
          <p:nvPr/>
        </p:nvSpPr>
        <p:spPr>
          <a:xfrm>
            <a:off x="6933542" y="3416717"/>
            <a:ext cx="1530000" cy="1025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derecha 29"/>
          <p:cNvSpPr/>
          <p:nvPr/>
        </p:nvSpPr>
        <p:spPr>
          <a:xfrm>
            <a:off x="8688779" y="3548510"/>
            <a:ext cx="421036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9436099" y="3608861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Salida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842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404" y="1347537"/>
            <a:ext cx="119026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El pseudocódigo es una forma de expresar los distintos pasos que va a realizar un programa,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la forma más parecida a un lenguaje de programación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Su principal característica es la de representar </a:t>
            </a:r>
            <a:r>
              <a:rPr lang="es-A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un método que facilita la programación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y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solución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del algoritmo del programa. También se caracteriza por ser una forma de representación, </a:t>
            </a:r>
            <a:endParaRPr lang="es-AR" sz="2000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fácil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 utilizar y de manipular, que simplifica el paso del programa, al lenguaje de programación.</a:t>
            </a:r>
          </a:p>
        </p:txBody>
      </p:sp>
      <p:sp>
        <p:nvSpPr>
          <p:cNvPr id="31" name="Flecha a la derecha con bandas 30"/>
          <p:cNvSpPr/>
          <p:nvPr/>
        </p:nvSpPr>
        <p:spPr>
          <a:xfrm>
            <a:off x="8229600" y="4267199"/>
            <a:ext cx="2791326" cy="7379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PseudoCodigo.xlsx</a:t>
            </a:r>
            <a:endParaRPr lang="es-AR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260537" y="3775206"/>
            <a:ext cx="6785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*Calcular la superficie de un </a:t>
            </a:r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rectángulo</a:t>
            </a:r>
            <a:endParaRPr lang="es-AR" sz="16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Inicio Proceso Rectángulo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Definir base, 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altura, superficie </a:t>
            </a:r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como entero;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"Introduce la base del rectángulo:";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Leer base;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"Introduce la altura del rectángulo:";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Leer altura;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superficie base * altura;</a:t>
            </a: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"La superficie 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es:’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r>
              <a:rPr lang="es-AR" sz="16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Escribir superficie;</a:t>
            </a:r>
          </a:p>
          <a:p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Fin Proceso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666601" y="4097922"/>
            <a:ext cx="16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Ver Archivo…</a:t>
            </a:r>
            <a:endParaRPr lang="es-AR" sz="1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364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 - Ejercicios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3404" y="1161484"/>
            <a:ext cx="11349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Ejercicio 1: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Desarrolle un algoritmo que permita el ingreso por pantalla de dos valores enteros</a:t>
            </a:r>
          </a:p>
          <a:p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Y muestra de suma de ambos por pantalla: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0537" y="2593075"/>
            <a:ext cx="375134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Inicializar las variables A,B,C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Solicitar el ingreso de la variable 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Solicitar el ingreso de la variable </a:t>
            </a:r>
            <a:r>
              <a:rPr lang="es-AR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Asignar a la variable C la suma de A + B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Mostrar resultado por pantalla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sp>
        <p:nvSpPr>
          <p:cNvPr id="12" name="Proceso alternativo 11"/>
          <p:cNvSpPr/>
          <p:nvPr/>
        </p:nvSpPr>
        <p:spPr>
          <a:xfrm>
            <a:off x="8241702" y="1527152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8692203" y="1870186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os 13"/>
          <p:cNvSpPr/>
          <p:nvPr/>
        </p:nvSpPr>
        <p:spPr>
          <a:xfrm>
            <a:off x="7901805" y="2109001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 A,B,C</a:t>
            </a:r>
            <a:endParaRPr lang="es-AR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8692203" y="2675404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os 15"/>
          <p:cNvSpPr/>
          <p:nvPr/>
        </p:nvSpPr>
        <p:spPr>
          <a:xfrm>
            <a:off x="7901805" y="2914219"/>
            <a:ext cx="1530000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Solicito ingreso A,B</a:t>
            </a:r>
            <a:endParaRPr lang="es-AR" sz="1200" dirty="0"/>
          </a:p>
        </p:txBody>
      </p:sp>
      <p:sp>
        <p:nvSpPr>
          <p:cNvPr id="17" name="Proceso 16"/>
          <p:cNvSpPr/>
          <p:nvPr/>
        </p:nvSpPr>
        <p:spPr>
          <a:xfrm>
            <a:off x="7927928" y="4483712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Asigno suma A+B a C</a:t>
            </a:r>
            <a:endParaRPr lang="es-AR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8692203" y="4203953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cumento 18"/>
          <p:cNvSpPr/>
          <p:nvPr/>
        </p:nvSpPr>
        <p:spPr>
          <a:xfrm>
            <a:off x="7927928" y="5280567"/>
            <a:ext cx="1530000" cy="1025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resultado</a:t>
            </a:r>
            <a:endParaRPr lang="es-AR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8692203" y="5036467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o 24"/>
          <p:cNvSpPr/>
          <p:nvPr/>
        </p:nvSpPr>
        <p:spPr>
          <a:xfrm>
            <a:off x="7927928" y="3720153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Asigno suma A+B a C</a:t>
            </a:r>
            <a:endParaRPr lang="es-AR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692203" y="3481338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ceso alternativo 26"/>
          <p:cNvSpPr/>
          <p:nvPr/>
        </p:nvSpPr>
        <p:spPr>
          <a:xfrm>
            <a:off x="8255350" y="6453991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8692203" y="6223821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4681182" y="3481338"/>
            <a:ext cx="2238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 err="1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Pseudo</a:t>
            </a: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-código - Ejercicios</a:t>
            </a:r>
            <a:endParaRPr lang="es-AR"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3403" y="1161484"/>
            <a:ext cx="83618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sz="16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Ejercicio 2:</a:t>
            </a:r>
            <a:r>
              <a:rPr lang="es-AR" sz="16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es-AR" sz="1600" dirty="0"/>
              <a:t>Dadas las siguientes 2 oraciones devolver como resultado, la primera todo </a:t>
            </a:r>
            <a:r>
              <a:rPr lang="es-AR" sz="1600" dirty="0" smtClean="0"/>
              <a:t>en minúscula </a:t>
            </a:r>
            <a:r>
              <a:rPr lang="es-AR" sz="1600" dirty="0"/>
              <a:t>la segunda todo en mayúscula </a:t>
            </a:r>
            <a:r>
              <a:rPr lang="es-AR" sz="1600" dirty="0" smtClean="0"/>
              <a:t>y además guardar y mostrar </a:t>
            </a:r>
            <a:r>
              <a:rPr lang="es-AR" sz="1600" dirty="0"/>
              <a:t>la cantidad de letras de cada </a:t>
            </a:r>
            <a:r>
              <a:rPr lang="es-AR" sz="1600" dirty="0" smtClean="0"/>
              <a:t>una.</a:t>
            </a:r>
          </a:p>
          <a:p>
            <a:pPr lvl="0"/>
            <a:endParaRPr lang="es-AR" sz="1600" dirty="0"/>
          </a:p>
          <a:p>
            <a:r>
              <a:rPr lang="es-AR" sz="1600" dirty="0" smtClean="0"/>
              <a:t>Oración 1  "LA </a:t>
            </a:r>
            <a:r>
              <a:rPr lang="es-AR" sz="1600" dirty="0"/>
              <a:t>CASA EN EL BOSQUE ESTA HECHA";</a:t>
            </a:r>
          </a:p>
          <a:p>
            <a:r>
              <a:rPr lang="es-AR" sz="1600" dirty="0" smtClean="0"/>
              <a:t>Oración 2  "de </a:t>
            </a:r>
            <a:r>
              <a:rPr lang="es-AR" sz="1600" dirty="0"/>
              <a:t>madera de pino y nogal rojo";</a:t>
            </a:r>
          </a:p>
          <a:p>
            <a:pPr lvl="0"/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60537" y="3038921"/>
            <a:ext cx="6290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INICIO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Inicializar las variables Oracion1,</a:t>
            </a:r>
            <a:r>
              <a:rPr lang="es-AR" dirty="0"/>
              <a:t> </a:t>
            </a:r>
            <a:r>
              <a:rPr lang="es-AR" dirty="0" smtClean="0"/>
              <a:t>Oracion2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Inicializo las variables valor1,valor2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Asigno a Oracion1 </a:t>
            </a:r>
            <a:r>
              <a:rPr lang="es-AR" dirty="0"/>
              <a:t>"LA CASA EN EL BOSQUE ESTA </a:t>
            </a:r>
            <a:r>
              <a:rPr lang="es-AR" dirty="0" smtClean="0"/>
              <a:t>HECHA“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Asigno a </a:t>
            </a:r>
            <a:r>
              <a:rPr lang="es-AR" dirty="0" smtClean="0"/>
              <a:t>Oracion2 "</a:t>
            </a:r>
            <a:r>
              <a:rPr lang="es-AR" dirty="0"/>
              <a:t> de madera de pino y nogal rojo</a:t>
            </a:r>
            <a:r>
              <a:rPr lang="es-AR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Cambio el valor de oracion1,oracion2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Calculo y asigno a las variables la cantidad de letras de cada oración.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Muestro por pantalla las 2 oraciones.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Muestro por pantalla la cantidad de letras de las 2 oraciones.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 smtClean="0"/>
              <a:t>FIN</a:t>
            </a:r>
            <a:endParaRPr lang="es-AR" b="1" dirty="0"/>
          </a:p>
        </p:txBody>
      </p:sp>
      <p:sp>
        <p:nvSpPr>
          <p:cNvPr id="12" name="Proceso alternativo 11"/>
          <p:cNvSpPr/>
          <p:nvPr/>
        </p:nvSpPr>
        <p:spPr>
          <a:xfrm>
            <a:off x="9774640" y="1002484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0225141" y="1345518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os 13"/>
          <p:cNvSpPr/>
          <p:nvPr/>
        </p:nvSpPr>
        <p:spPr>
          <a:xfrm>
            <a:off x="8899790" y="1524511"/>
            <a:ext cx="2661314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Inicio y asignación Oracion1,Oracion2</a:t>
            </a:r>
            <a:endParaRPr lang="es-AR" sz="1200" dirty="0"/>
          </a:p>
        </p:txBody>
      </p:sp>
      <p:sp>
        <p:nvSpPr>
          <p:cNvPr id="19" name="Documento 18"/>
          <p:cNvSpPr/>
          <p:nvPr/>
        </p:nvSpPr>
        <p:spPr>
          <a:xfrm>
            <a:off x="9648013" y="4469609"/>
            <a:ext cx="1154255" cy="7733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Oraciones</a:t>
            </a:r>
            <a:endParaRPr lang="es-AR" dirty="0"/>
          </a:p>
        </p:txBody>
      </p:sp>
      <p:sp>
        <p:nvSpPr>
          <p:cNvPr id="25" name="Proceso 24"/>
          <p:cNvSpPr/>
          <p:nvPr/>
        </p:nvSpPr>
        <p:spPr>
          <a:xfrm>
            <a:off x="9463016" y="2992733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Cambio el valor de Oracion1, Oracion2</a:t>
            </a:r>
            <a:endParaRPr lang="es-AR" sz="1200" dirty="0"/>
          </a:p>
        </p:txBody>
      </p:sp>
      <p:sp>
        <p:nvSpPr>
          <p:cNvPr id="27" name="Proceso alternativo 26"/>
          <p:cNvSpPr/>
          <p:nvPr/>
        </p:nvSpPr>
        <p:spPr>
          <a:xfrm>
            <a:off x="9782019" y="6344249"/>
            <a:ext cx="901001" cy="31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10218872" y="6114079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5872947" y="3994408"/>
            <a:ext cx="1087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os 22"/>
          <p:cNvSpPr/>
          <p:nvPr/>
        </p:nvSpPr>
        <p:spPr>
          <a:xfrm>
            <a:off x="9063566" y="2245930"/>
            <a:ext cx="2337909" cy="540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Inicio  valor1, valor2</a:t>
            </a:r>
            <a:endParaRPr lang="es-AR" sz="1050" dirty="0"/>
          </a:p>
        </p:txBody>
      </p:sp>
      <p:sp>
        <p:nvSpPr>
          <p:cNvPr id="24" name="Proceso 23"/>
          <p:cNvSpPr/>
          <p:nvPr/>
        </p:nvSpPr>
        <p:spPr>
          <a:xfrm>
            <a:off x="9471562" y="3709052"/>
            <a:ext cx="1528549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Calculo cantidad de letras</a:t>
            </a:r>
            <a:endParaRPr lang="es-AR" sz="1200" dirty="0"/>
          </a:p>
        </p:txBody>
      </p:sp>
      <p:sp>
        <p:nvSpPr>
          <p:cNvPr id="30" name="Documento 29"/>
          <p:cNvSpPr/>
          <p:nvPr/>
        </p:nvSpPr>
        <p:spPr>
          <a:xfrm>
            <a:off x="9648013" y="5406929"/>
            <a:ext cx="1154255" cy="7733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Mostrar </a:t>
            </a:r>
            <a:r>
              <a:rPr lang="es-AR" dirty="0" err="1" smtClean="0"/>
              <a:t>Cant</a:t>
            </a:r>
            <a:r>
              <a:rPr lang="es-AR" dirty="0" smtClean="0"/>
              <a:t>. Letras</a:t>
            </a:r>
            <a:endParaRPr lang="es-AR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10225141" y="2080457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0225141" y="2806849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10225141" y="3541787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0225141" y="4276725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10225141" y="5259491"/>
            <a:ext cx="0" cy="14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6" descr="Panoramica Ciudad.jpg"/>
          <p:cNvPicPr preferRelativeResize="0"/>
          <p:nvPr/>
        </p:nvPicPr>
        <p:blipFill rotWithShape="1">
          <a:blip r:embed="rId3">
            <a:alphaModFix/>
          </a:blip>
          <a:srcRect t="15104" b="9768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6"/>
          <p:cNvSpPr/>
          <p:nvPr/>
        </p:nvSpPr>
        <p:spPr>
          <a:xfrm>
            <a:off x="0" y="0"/>
            <a:ext cx="12204001" cy="6857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36"/>
          <p:cNvCxnSpPr/>
          <p:nvPr/>
        </p:nvCxnSpPr>
        <p:spPr>
          <a:xfrm>
            <a:off x="353492" y="6190820"/>
            <a:ext cx="1148184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6" name="Google Shape;736;p36"/>
          <p:cNvSpPr txBox="1"/>
          <p:nvPr/>
        </p:nvSpPr>
        <p:spPr>
          <a:xfrm>
            <a:off x="4598398" y="2487881"/>
            <a:ext cx="30072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¡Muchas gracias!</a:t>
            </a:r>
            <a:endParaRPr sz="4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5953747" y="4063609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12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– nicolas.fernandez@istea.com.ar</a:t>
            </a:r>
            <a:endParaRPr lang="es-A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125" y="0"/>
            <a:ext cx="12188700" cy="6858000"/>
          </a:xfrm>
          <a:prstGeom prst="rect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3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-301442" y="1076185"/>
            <a:ext cx="1018242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4400"/>
            </a:pPr>
            <a:r>
              <a:rPr lang="es-AR" sz="4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Unidad 1: noción de algoritmo</a:t>
            </a:r>
          </a:p>
        </p:txBody>
      </p:sp>
      <p:sp>
        <p:nvSpPr>
          <p:cNvPr id="334" name="Google Shape;334;p23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33;p23"/>
          <p:cNvSpPr txBox="1"/>
          <p:nvPr/>
        </p:nvSpPr>
        <p:spPr>
          <a:xfrm>
            <a:off x="663457" y="1889236"/>
            <a:ext cx="9449534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Definición de algoritmo.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Resolución de problemas.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Procesador, ambiente, acción y condición.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Formulación del ambiente de un problema.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Prueba de un algoritmo.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Transformación del ambiente.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Conceptos centrales: instrucciones, literales, tipos de dato, constantes, variables, expresiones, estructuras de decisión, estructuras de repetición y funciones internas y definidas por el usuario.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Diagramas de flujo.</a:t>
            </a: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r>
              <a:rPr lang="es-AR" sz="2600" b="1" dirty="0" err="1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Pseudo</a:t>
            </a: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-código.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7" y="0"/>
            <a:ext cx="457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55911" y="2812357"/>
            <a:ext cx="3257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ALGORITMO</a:t>
            </a:r>
            <a:endParaRPr sz="4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596535" y="373706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AA3A86"/>
          </a:solidFill>
          <a:ln w="9525" cap="flat" cmpd="sng">
            <a:solidFill>
              <a:srgbClr val="AA3A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5672150" y="1873673"/>
            <a:ext cx="59181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</a:t>
            </a:r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  <a:sym typeface="Raleway"/>
              </a:rPr>
              <a:t>Algoritmo</a:t>
            </a:r>
            <a:r>
              <a:rPr lang="es-AR" sz="3200" b="1" dirty="0">
                <a:solidFill>
                  <a:srgbClr val="AA3B8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puede definir como una secuencia de instrucciones que representan un modelo de solución para un determinado tipo de problemas. O bien como un conjunto de instrucciones que realizadas en orden conducen a obtener la solución de un problema.</a:t>
            </a:r>
            <a:endParaRPr sz="1200" dirty="0"/>
          </a:p>
        </p:txBody>
      </p:sp>
      <p:sp>
        <p:nvSpPr>
          <p:cNvPr id="224" name="Google Shape;224;p17"/>
          <p:cNvSpPr txBox="1"/>
          <p:nvPr/>
        </p:nvSpPr>
        <p:spPr>
          <a:xfrm>
            <a:off x="-985398" y="262769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17"/>
          <p:cNvCxnSpPr/>
          <p:nvPr/>
        </p:nvCxnSpPr>
        <p:spPr>
          <a:xfrm>
            <a:off x="5275950" y="1947164"/>
            <a:ext cx="0" cy="2963700"/>
          </a:xfrm>
          <a:prstGeom prst="straightConnector1">
            <a:avLst/>
          </a:prstGeom>
          <a:noFill/>
          <a:ln w="28575" cap="rnd" cmpd="sng">
            <a:solidFill>
              <a:srgbClr val="AA3A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Algoritmos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" name="Google Shape;223;p17"/>
          <p:cNvSpPr/>
          <p:nvPr/>
        </p:nvSpPr>
        <p:spPr>
          <a:xfrm>
            <a:off x="176256" y="1207387"/>
            <a:ext cx="11574465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 Algoritmos son independientes de los lenguajes de programación. En cada problema el algoritmo puede escribirse y luego ejecutarse en un lenguaje diferente de programación. </a:t>
            </a: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algoritmo es la estructura de cualquier solución.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000" b="1" dirty="0">
              <a:solidFill>
                <a:schemeClr val="dk1"/>
              </a:solidFill>
              <a:latin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  <a:sym typeface="Raleway"/>
              </a:rPr>
              <a:t>Características de los algoritmos</a:t>
            </a:r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sz="2000" b="1" dirty="0">
              <a:solidFill>
                <a:srgbClr val="AA3B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Preciso: Definirse de manera rigurosa sin dar lugar a ambigüedades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Definitivo: Si se sigue un algoritmo dos veces se obtendrá el mismo resultado.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Finito: Debe terminar en algún momento.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Puede tener cero o mas elementos de entrada.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Debe producir un resultado.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AA3B86"/>
              </a:solidFill>
              <a:latin typeface="Raleway"/>
              <a:ea typeface="Raleway"/>
              <a:cs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Resolución de problemas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0537" y="1305861"/>
            <a:ext cx="114765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En general la resolución de un problema no implica una única estrategia de solución, por lo cual es conveniente adoptar un método para 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su ordenamiento 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 forma tal de asegurarnos efectuar un profundo y detallado análisis del problema considerado , para luego sintetizar las acciones a seguir.</a:t>
            </a:r>
          </a:p>
          <a:p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 tal fin se proponen los siguientes pasos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: </a:t>
            </a:r>
          </a:p>
          <a:p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Font typeface="+mj-lt"/>
              <a:buAutoNum type="alphaLcParenR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Análisis del enunciado del problema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Estrategia de solución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        Método de solución.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	Descripción de ambiente.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	Algoritmo.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Síntesis y codificación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Puesta en marcha y validación de resultados.</a:t>
            </a:r>
            <a:endParaRPr lang="es-AR" sz="20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136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Resolución de problemas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0537" y="1305861"/>
            <a:ext cx="1147653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A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Análisis del enunciado del problema</a:t>
            </a:r>
          </a:p>
          <a:p>
            <a:pPr lvl="5"/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	Consiste en preparar una completa y exhaustiva descripción del problema, incluyendo los datos y los resultados deseados, de modo de disponer todo lo necesario para la implementación del método de solución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lvl="5" indent="-457200">
              <a:buFont typeface="+mj-lt"/>
              <a:buAutoNum type="alphaLcParenR"/>
            </a:pPr>
            <a:endParaRPr lang="es-AR" sz="2000" dirty="0"/>
          </a:p>
          <a:p>
            <a:pPr marL="457200" lvl="5" indent="-457200">
              <a:buFont typeface="+mj-lt"/>
              <a:buAutoNum type="alphaLcParenR" startAt="2"/>
            </a:pPr>
            <a:r>
              <a:rPr lang="es-A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Estrategia de solución</a:t>
            </a:r>
          </a:p>
          <a:p>
            <a:pPr lvl="5"/>
            <a:r>
              <a:rPr lang="es-AR" sz="2000" dirty="0" smtClean="0"/>
              <a:t>	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La estrategia de solución consiste en el conjunto de pasos necesarios a implementar para poder pasar de la descripción del problema a la obtención de un algoritmo computacional o solución software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Como se expresara precedentemente los pasos a considerar son los siguientes:</a:t>
            </a:r>
          </a:p>
          <a:p>
            <a:pPr lvl="5"/>
            <a:endParaRPr lang="es-AR" sz="2000" dirty="0" smtClean="0"/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Método de solución</a:t>
            </a:r>
          </a:p>
          <a:p>
            <a:endParaRPr lang="en-US" b="1" u="sng" dirty="0"/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Consiste en la representación del problema mediante una formulación metodológica y precisa y la implementación de un método de solución que sin lugar a dudas no es único.-</a:t>
            </a:r>
          </a:p>
        </p:txBody>
      </p:sp>
    </p:spTree>
    <p:extLst>
      <p:ext uri="{BB962C8B-B14F-4D97-AF65-F5344CB8AC3E}">
        <p14:creationId xmlns:p14="http://schemas.microsoft.com/office/powerpoint/2010/main" val="34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Resolución de problemas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0537" y="773599"/>
            <a:ext cx="114765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Descripción</a:t>
            </a: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 del </a:t>
            </a: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ambiente</a:t>
            </a: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:</a:t>
            </a:r>
          </a:p>
          <a:p>
            <a:endParaRPr lang="en-US" b="1" u="sng" dirty="0"/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Consiste en la formulación del mismo escribiendo los objetos o variables que participan en esta solución. El ambiente representa el estado del sistema y en todo momento queda descripto o definido por estado o valor de sus objetos o variables.-</a:t>
            </a:r>
          </a:p>
          <a:p>
            <a:pPr lvl="5"/>
            <a:endParaRPr lang="en-US" sz="18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En la solución de un problema el ambiente evolucionará de un estado inicial a un estado final que es la solución buscada, a través de una serie de transformaciones.-</a:t>
            </a:r>
          </a:p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Algoritmo</a:t>
            </a: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:</a:t>
            </a:r>
          </a:p>
          <a:p>
            <a:endParaRPr lang="en-US" sz="2000" b="1" u="sng" dirty="0"/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Un algoritmo es un conjunto de acciones, que producen sobre él ambiente tales transformaciones que conducen a la solución del problema.-</a:t>
            </a:r>
          </a:p>
          <a:p>
            <a:pPr lvl="5"/>
            <a:endParaRPr lang="en-US" sz="18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Obviamente se podrán esbozar distintos tipos de algoritmos sobre un mismo ambiente para implementar el mismo método de solución planteado, teniendo todos ellos dos estados en común: el inicial y el final.-</a:t>
            </a:r>
          </a:p>
          <a:p>
            <a:pPr lvl="5"/>
            <a:endParaRPr lang="en-US" sz="18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r>
              <a:rPr lang="es-AR" sz="18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También debemos tener presente que la descripción o formulación del ambiente tiene una fuerte incidencia sobre el algoritmo de solución ya que define los datos o estructuras de datos a utilizar</a:t>
            </a:r>
            <a:r>
              <a:rPr lang="es-AR" sz="18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  <a:endParaRPr lang="es-AR" sz="1800" b="1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38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dirty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Resolución de problemas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0537" y="773599"/>
            <a:ext cx="114765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lvl="1" indent="-457200">
              <a:buFont typeface="+mj-lt"/>
              <a:buAutoNum type="alphaLcParenR" startAt="3"/>
            </a:pPr>
            <a:r>
              <a:rPr lang="en-US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Codificación:</a:t>
            </a:r>
          </a:p>
          <a:p>
            <a:endParaRPr lang="en-US" b="1" u="sng" dirty="0"/>
          </a:p>
          <a:p>
            <a:pPr lvl="5"/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Consiste en la transcripción del algoritmo descripto mediante algún tipo de esquema gráfico, como por ejemplo los diagramas estructurados de </a:t>
            </a:r>
            <a:r>
              <a:rPr lang="es-AR" sz="2000" dirty="0" err="1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Nassi</a:t>
            </a:r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, o escrito en pseudocódigo, al código reconocido por la máquina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lvl="5"/>
            <a:endParaRPr lang="es-AR" sz="2000" b="1" dirty="0" smtClean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  <a:p>
            <a:pPr marL="457200" lvl="1" indent="-457200">
              <a:buFont typeface="+mj-lt"/>
              <a:buAutoNum type="alphaLcParenR" startAt="4"/>
            </a:pPr>
            <a:r>
              <a:rPr lang="es-AR" sz="2000" b="1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Puesta en marcha y validación de resultados:</a:t>
            </a:r>
          </a:p>
          <a:p>
            <a:endParaRPr lang="en-US" b="1" u="sng" dirty="0"/>
          </a:p>
          <a:p>
            <a:pPr lvl="5"/>
            <a:r>
              <a:rPr lang="es-AR" sz="2000" dirty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Consiste en eliminar todos aquellos errores sintácticos de modo de obtener  una ejecución sin problemas y luego mediante un conjunto de datos validar los resultados obtenidos eliminando los errores de lógica o errores metodológicos</a:t>
            </a:r>
            <a:r>
              <a:rPr lang="es-AR" sz="2000" dirty="0" smtClean="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.</a:t>
            </a:r>
            <a:endParaRPr lang="es-AR" sz="20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3010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>
              <a:buSzPts val="3200"/>
            </a:pPr>
            <a:r>
              <a:rPr lang="es-AR" sz="32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Conceptos centrales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0852098"/>
              </p:ext>
            </p:extLst>
          </p:nvPr>
        </p:nvGraphicFramePr>
        <p:xfrm>
          <a:off x="2321169" y="975577"/>
          <a:ext cx="7977289" cy="602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83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1136</Words>
  <Application>Microsoft Office PowerPoint</Application>
  <PresentationFormat>Personalizado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Raleway</vt:lpstr>
      <vt:lpstr>Arial</vt:lpstr>
      <vt:lpstr>Raleway Thin</vt:lpstr>
      <vt:lpstr>Calibri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65</cp:revision>
  <dcterms:modified xsi:type="dcterms:W3CDTF">2021-03-19T18:22:29Z</dcterms:modified>
</cp:coreProperties>
</file>