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267" r:id="rId3"/>
    <p:sldId id="256" r:id="rId4"/>
    <p:sldId id="332" r:id="rId5"/>
    <p:sldId id="334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3" r:id="rId23"/>
    <p:sldId id="351" r:id="rId24"/>
    <p:sldId id="352" r:id="rId25"/>
    <p:sldId id="354" r:id="rId26"/>
    <p:sldId id="358" r:id="rId27"/>
    <p:sldId id="356" r:id="rId28"/>
    <p:sldId id="357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70" r:id="rId40"/>
    <p:sldId id="369" r:id="rId41"/>
    <p:sldId id="371" r:id="rId42"/>
    <p:sldId id="372" r:id="rId43"/>
    <p:sldId id="303" r:id="rId4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B47F3-9A8F-4513-ABF2-7CBB60142A1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48B6D9D8-6954-40AC-BA77-D7F42C6F91F8}">
      <dgm:prSet phldrT="[Texto]"/>
      <dgm:spPr/>
      <dgm:t>
        <a:bodyPr/>
        <a:lstStyle/>
        <a:p>
          <a:r>
            <a:rPr lang="es-AR" b="1" dirty="0">
              <a:latin typeface="Calibri Light" panose="020F0302020204030204" pitchFamily="34" charset="0"/>
              <a:cs typeface="Calibri Light" panose="020F0302020204030204" pitchFamily="34" charset="0"/>
            </a:rPr>
            <a:t>Evitar información duplicada</a:t>
          </a:r>
          <a:endParaRPr lang="es-AR" b="1" dirty="0"/>
        </a:p>
      </dgm:t>
    </dgm:pt>
    <dgm:pt modelId="{5DAE7359-71D8-4ADE-B27F-0DC9852AB5DB}" type="parTrans" cxnId="{5B3F1F47-32B3-4199-9DBD-583D6C7C682C}">
      <dgm:prSet/>
      <dgm:spPr/>
      <dgm:t>
        <a:bodyPr/>
        <a:lstStyle/>
        <a:p>
          <a:endParaRPr lang="es-AR"/>
        </a:p>
      </dgm:t>
    </dgm:pt>
    <dgm:pt modelId="{D47F44CE-823E-42CD-97AF-407DACBE5AA1}" type="sibTrans" cxnId="{5B3F1F47-32B3-4199-9DBD-583D6C7C682C}">
      <dgm:prSet/>
      <dgm:spPr>
        <a:noFill/>
      </dgm:spPr>
      <dgm:t>
        <a:bodyPr/>
        <a:lstStyle/>
        <a:p>
          <a:endParaRPr lang="es-AR"/>
        </a:p>
      </dgm:t>
    </dgm:pt>
    <dgm:pt modelId="{E1BED721-7B7F-4DD1-B12F-8D937D7FF733}">
      <dgm:prSet phldrT="[Texto]"/>
      <dgm:spPr/>
      <dgm:t>
        <a:bodyPr/>
        <a:lstStyle/>
        <a:p>
          <a:r>
            <a:rPr lang="es-AR" dirty="0"/>
            <a:t>Datos Redundantes</a:t>
          </a:r>
        </a:p>
        <a:p>
          <a:r>
            <a:rPr lang="es-AR" dirty="0"/>
            <a:t>Malgastan espacio</a:t>
          </a:r>
        </a:p>
        <a:p>
          <a:r>
            <a:rPr lang="es-AR" dirty="0"/>
            <a:t>Aumentan probabilidad de error e inconsistencia</a:t>
          </a:r>
        </a:p>
      </dgm:t>
    </dgm:pt>
    <dgm:pt modelId="{42F1FDC5-4414-452A-B062-B98076C3B641}" type="parTrans" cxnId="{9CE5B704-37AF-4B3B-BAD2-8184E6874111}">
      <dgm:prSet/>
      <dgm:spPr/>
      <dgm:t>
        <a:bodyPr/>
        <a:lstStyle/>
        <a:p>
          <a:endParaRPr lang="es-AR"/>
        </a:p>
      </dgm:t>
    </dgm:pt>
    <dgm:pt modelId="{30885408-297C-4FDE-B155-32B1AA0756AE}" type="sibTrans" cxnId="{9CE5B704-37AF-4B3B-BAD2-8184E6874111}">
      <dgm:prSet/>
      <dgm:spPr/>
      <dgm:t>
        <a:bodyPr/>
        <a:lstStyle/>
        <a:p>
          <a:endParaRPr lang="es-AR"/>
        </a:p>
      </dgm:t>
    </dgm:pt>
    <dgm:pt modelId="{31B70E95-A1F4-48B9-B96D-134EC90E2132}">
      <dgm:prSet phldrT="[Texto]"/>
      <dgm:spPr/>
      <dgm:t>
        <a:bodyPr/>
        <a:lstStyle/>
        <a:p>
          <a:r>
            <a:rPr lang="es-AR" b="1" dirty="0">
              <a:latin typeface="Calibri Light" panose="020F0302020204030204" pitchFamily="34" charset="0"/>
              <a:cs typeface="Calibri Light" panose="020F0302020204030204" pitchFamily="34" charset="0"/>
            </a:rPr>
            <a:t>La información debe ser correcta y completa</a:t>
          </a:r>
          <a:endParaRPr lang="es-AR" b="1" dirty="0"/>
        </a:p>
      </dgm:t>
    </dgm:pt>
    <dgm:pt modelId="{87339778-3EF6-4F68-BDA6-A1DC30698D03}" type="parTrans" cxnId="{CB5DF037-C66C-4548-88AF-0B526FDC2660}">
      <dgm:prSet/>
      <dgm:spPr/>
      <dgm:t>
        <a:bodyPr/>
        <a:lstStyle/>
        <a:p>
          <a:endParaRPr lang="es-AR"/>
        </a:p>
      </dgm:t>
    </dgm:pt>
    <dgm:pt modelId="{54BF300B-55D3-407D-9F2E-C0F0698097A8}" type="sibTrans" cxnId="{CB5DF037-C66C-4548-88AF-0B526FDC2660}">
      <dgm:prSet/>
      <dgm:spPr>
        <a:noFill/>
      </dgm:spPr>
      <dgm:t>
        <a:bodyPr/>
        <a:lstStyle/>
        <a:p>
          <a:endParaRPr lang="es-AR"/>
        </a:p>
      </dgm:t>
    </dgm:pt>
    <dgm:pt modelId="{C5C575DC-20D6-44CF-A724-A17860F37941}">
      <dgm:prSet phldrT="[Texto]"/>
      <dgm:spPr/>
      <dgm:t>
        <a:bodyPr/>
        <a:lstStyle/>
        <a:p>
          <a:r>
            <a:rPr lang="es-AR" dirty="0"/>
            <a:t>De lo contrario los informes también serán incorrectos y pueden derivar a decisiones mal fundamentadas</a:t>
          </a:r>
        </a:p>
      </dgm:t>
    </dgm:pt>
    <dgm:pt modelId="{B4E4FEF0-4263-48AC-98A0-1146026F7CA6}" type="parTrans" cxnId="{F549A4D5-36A9-4914-A3F7-6A76714DA9F0}">
      <dgm:prSet/>
      <dgm:spPr/>
      <dgm:t>
        <a:bodyPr/>
        <a:lstStyle/>
        <a:p>
          <a:endParaRPr lang="es-AR"/>
        </a:p>
      </dgm:t>
    </dgm:pt>
    <dgm:pt modelId="{AF7D30DF-0492-4483-9B51-D0D8460F576A}" type="sibTrans" cxnId="{F549A4D5-36A9-4914-A3F7-6A76714DA9F0}">
      <dgm:prSet/>
      <dgm:spPr/>
      <dgm:t>
        <a:bodyPr/>
        <a:lstStyle/>
        <a:p>
          <a:endParaRPr lang="es-AR"/>
        </a:p>
      </dgm:t>
    </dgm:pt>
    <dgm:pt modelId="{3F3E912B-5E98-4043-AC3C-D17B4E5A4316}" type="pres">
      <dgm:prSet presAssocID="{792B47F3-9A8F-4513-ABF2-7CBB60142A14}" presName="Name0" presStyleCnt="0">
        <dgm:presLayoutVars>
          <dgm:chMax/>
          <dgm:chPref/>
          <dgm:dir/>
          <dgm:animLvl val="lvl"/>
        </dgm:presLayoutVars>
      </dgm:prSet>
      <dgm:spPr/>
    </dgm:pt>
    <dgm:pt modelId="{9601CC67-01D6-4858-8D41-829758DC567D}" type="pres">
      <dgm:prSet presAssocID="{48B6D9D8-6954-40AC-BA77-D7F42C6F91F8}" presName="composite" presStyleCnt="0"/>
      <dgm:spPr/>
    </dgm:pt>
    <dgm:pt modelId="{A30A0D2C-E7CB-4740-92CD-C9679CC2B00C}" type="pres">
      <dgm:prSet presAssocID="{48B6D9D8-6954-40AC-BA77-D7F42C6F91F8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C58B07C-BE0E-4C9A-9108-932984B0420C}" type="pres">
      <dgm:prSet presAssocID="{48B6D9D8-6954-40AC-BA77-D7F42C6F91F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C2197F0-E7A0-4581-AED9-C0C82435EB6E}" type="pres">
      <dgm:prSet presAssocID="{48B6D9D8-6954-40AC-BA77-D7F42C6F91F8}" presName="BalanceSpacing" presStyleCnt="0"/>
      <dgm:spPr/>
    </dgm:pt>
    <dgm:pt modelId="{0C2C5B09-3974-481E-A690-C4FEB4E47FE3}" type="pres">
      <dgm:prSet presAssocID="{48B6D9D8-6954-40AC-BA77-D7F42C6F91F8}" presName="BalanceSpacing1" presStyleCnt="0"/>
      <dgm:spPr/>
    </dgm:pt>
    <dgm:pt modelId="{73C4721D-52C9-4DBB-BE51-A6C515F19468}" type="pres">
      <dgm:prSet presAssocID="{D47F44CE-823E-42CD-97AF-407DACBE5AA1}" presName="Accent1Text" presStyleLbl="node1" presStyleIdx="1" presStyleCnt="4"/>
      <dgm:spPr/>
    </dgm:pt>
    <dgm:pt modelId="{4F509EE2-F783-4D2A-9C9D-B0ED6B038210}" type="pres">
      <dgm:prSet presAssocID="{D47F44CE-823E-42CD-97AF-407DACBE5AA1}" presName="spaceBetweenRectangles" presStyleCnt="0"/>
      <dgm:spPr/>
    </dgm:pt>
    <dgm:pt modelId="{1C4B4FDF-52DD-4A5E-A1FF-D813B0FE7022}" type="pres">
      <dgm:prSet presAssocID="{31B70E95-A1F4-48B9-B96D-134EC90E2132}" presName="composite" presStyleCnt="0"/>
      <dgm:spPr/>
    </dgm:pt>
    <dgm:pt modelId="{9C40EF43-CB32-4E00-A0B6-57214AA1FB07}" type="pres">
      <dgm:prSet presAssocID="{31B70E95-A1F4-48B9-B96D-134EC90E2132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0F8D5A1-1A78-4065-8052-C0932F524F8F}" type="pres">
      <dgm:prSet presAssocID="{31B70E95-A1F4-48B9-B96D-134EC90E213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BFCAA8D-17FB-4EA3-AD52-DD6EAC69357F}" type="pres">
      <dgm:prSet presAssocID="{31B70E95-A1F4-48B9-B96D-134EC90E2132}" presName="BalanceSpacing" presStyleCnt="0"/>
      <dgm:spPr/>
    </dgm:pt>
    <dgm:pt modelId="{CA42E2E8-5D05-4FA4-9046-F94EC7028F32}" type="pres">
      <dgm:prSet presAssocID="{31B70E95-A1F4-48B9-B96D-134EC90E2132}" presName="BalanceSpacing1" presStyleCnt="0"/>
      <dgm:spPr/>
    </dgm:pt>
    <dgm:pt modelId="{2E641B8A-CAA6-4A78-8BFD-30EB3A31B648}" type="pres">
      <dgm:prSet presAssocID="{54BF300B-55D3-407D-9F2E-C0F0698097A8}" presName="Accent1Text" presStyleLbl="node1" presStyleIdx="3" presStyleCnt="4"/>
      <dgm:spPr/>
    </dgm:pt>
  </dgm:ptLst>
  <dgm:cxnLst>
    <dgm:cxn modelId="{9CE5B704-37AF-4B3B-BAD2-8184E6874111}" srcId="{48B6D9D8-6954-40AC-BA77-D7F42C6F91F8}" destId="{E1BED721-7B7F-4DD1-B12F-8D937D7FF733}" srcOrd="0" destOrd="0" parTransId="{42F1FDC5-4414-452A-B062-B98076C3B641}" sibTransId="{30885408-297C-4FDE-B155-32B1AA0756AE}"/>
    <dgm:cxn modelId="{A2F0A30F-E6C4-447B-945D-15F6394AD8E6}" type="presOf" srcId="{48B6D9D8-6954-40AC-BA77-D7F42C6F91F8}" destId="{A30A0D2C-E7CB-4740-92CD-C9679CC2B00C}" srcOrd="0" destOrd="0" presId="urn:microsoft.com/office/officeart/2008/layout/AlternatingHexagons"/>
    <dgm:cxn modelId="{F6AC8822-4F6A-4D8A-974D-3D50AA0DF695}" type="presOf" srcId="{54BF300B-55D3-407D-9F2E-C0F0698097A8}" destId="{2E641B8A-CAA6-4A78-8BFD-30EB3A31B648}" srcOrd="0" destOrd="0" presId="urn:microsoft.com/office/officeart/2008/layout/AlternatingHexagons"/>
    <dgm:cxn modelId="{F97BDF2C-3D23-472F-804B-4599CEDD01D8}" type="presOf" srcId="{D47F44CE-823E-42CD-97AF-407DACBE5AA1}" destId="{73C4721D-52C9-4DBB-BE51-A6C515F19468}" srcOrd="0" destOrd="0" presId="urn:microsoft.com/office/officeart/2008/layout/AlternatingHexagons"/>
    <dgm:cxn modelId="{A1F86B33-CE68-4C64-8ECC-E8A5E4E4D162}" type="presOf" srcId="{31B70E95-A1F4-48B9-B96D-134EC90E2132}" destId="{9C40EF43-CB32-4E00-A0B6-57214AA1FB07}" srcOrd="0" destOrd="0" presId="urn:microsoft.com/office/officeart/2008/layout/AlternatingHexagons"/>
    <dgm:cxn modelId="{CB5DF037-C66C-4548-88AF-0B526FDC2660}" srcId="{792B47F3-9A8F-4513-ABF2-7CBB60142A14}" destId="{31B70E95-A1F4-48B9-B96D-134EC90E2132}" srcOrd="1" destOrd="0" parTransId="{87339778-3EF6-4F68-BDA6-A1DC30698D03}" sibTransId="{54BF300B-55D3-407D-9F2E-C0F0698097A8}"/>
    <dgm:cxn modelId="{5B3F1F47-32B3-4199-9DBD-583D6C7C682C}" srcId="{792B47F3-9A8F-4513-ABF2-7CBB60142A14}" destId="{48B6D9D8-6954-40AC-BA77-D7F42C6F91F8}" srcOrd="0" destOrd="0" parTransId="{5DAE7359-71D8-4ADE-B27F-0DC9852AB5DB}" sibTransId="{D47F44CE-823E-42CD-97AF-407DACBE5AA1}"/>
    <dgm:cxn modelId="{1463416F-063B-4B6B-A091-9975E3D11578}" type="presOf" srcId="{E1BED721-7B7F-4DD1-B12F-8D937D7FF733}" destId="{AC58B07C-BE0E-4C9A-9108-932984B0420C}" srcOrd="0" destOrd="0" presId="urn:microsoft.com/office/officeart/2008/layout/AlternatingHexagons"/>
    <dgm:cxn modelId="{807B7771-8D16-44E5-945B-01D136355DDC}" type="presOf" srcId="{792B47F3-9A8F-4513-ABF2-7CBB60142A14}" destId="{3F3E912B-5E98-4043-AC3C-D17B4E5A4316}" srcOrd="0" destOrd="0" presId="urn:microsoft.com/office/officeart/2008/layout/AlternatingHexagons"/>
    <dgm:cxn modelId="{C02F6C52-0D79-4324-8CF9-3C2AEF8EDA9B}" type="presOf" srcId="{C5C575DC-20D6-44CF-A724-A17860F37941}" destId="{F0F8D5A1-1A78-4065-8052-C0932F524F8F}" srcOrd="0" destOrd="0" presId="urn:microsoft.com/office/officeart/2008/layout/AlternatingHexagons"/>
    <dgm:cxn modelId="{F549A4D5-36A9-4914-A3F7-6A76714DA9F0}" srcId="{31B70E95-A1F4-48B9-B96D-134EC90E2132}" destId="{C5C575DC-20D6-44CF-A724-A17860F37941}" srcOrd="0" destOrd="0" parTransId="{B4E4FEF0-4263-48AC-98A0-1146026F7CA6}" sibTransId="{AF7D30DF-0492-4483-9B51-D0D8460F576A}"/>
    <dgm:cxn modelId="{221D07FF-76DE-47D2-9FB5-5597A8AEF407}" type="presParOf" srcId="{3F3E912B-5E98-4043-AC3C-D17B4E5A4316}" destId="{9601CC67-01D6-4858-8D41-829758DC567D}" srcOrd="0" destOrd="0" presId="urn:microsoft.com/office/officeart/2008/layout/AlternatingHexagons"/>
    <dgm:cxn modelId="{8FAFE4DF-7F05-466B-90A7-CE2453CFFFD0}" type="presParOf" srcId="{9601CC67-01D6-4858-8D41-829758DC567D}" destId="{A30A0D2C-E7CB-4740-92CD-C9679CC2B00C}" srcOrd="0" destOrd="0" presId="urn:microsoft.com/office/officeart/2008/layout/AlternatingHexagons"/>
    <dgm:cxn modelId="{C9FF94E0-33F3-4683-B193-3DE28B125A91}" type="presParOf" srcId="{9601CC67-01D6-4858-8D41-829758DC567D}" destId="{AC58B07C-BE0E-4C9A-9108-932984B0420C}" srcOrd="1" destOrd="0" presId="urn:microsoft.com/office/officeart/2008/layout/AlternatingHexagons"/>
    <dgm:cxn modelId="{7FF14930-E89A-4666-A5D2-58B74D4CD5DD}" type="presParOf" srcId="{9601CC67-01D6-4858-8D41-829758DC567D}" destId="{9C2197F0-E7A0-4581-AED9-C0C82435EB6E}" srcOrd="2" destOrd="0" presId="urn:microsoft.com/office/officeart/2008/layout/AlternatingHexagons"/>
    <dgm:cxn modelId="{B002CFA1-8E9F-4548-AF30-4B4FABD00AB0}" type="presParOf" srcId="{9601CC67-01D6-4858-8D41-829758DC567D}" destId="{0C2C5B09-3974-481E-A690-C4FEB4E47FE3}" srcOrd="3" destOrd="0" presId="urn:microsoft.com/office/officeart/2008/layout/AlternatingHexagons"/>
    <dgm:cxn modelId="{7A0D6311-754B-4940-AC17-B977D6F35323}" type="presParOf" srcId="{9601CC67-01D6-4858-8D41-829758DC567D}" destId="{73C4721D-52C9-4DBB-BE51-A6C515F19468}" srcOrd="4" destOrd="0" presId="urn:microsoft.com/office/officeart/2008/layout/AlternatingHexagons"/>
    <dgm:cxn modelId="{74FF0467-4D51-4D4F-906B-914C5F29361B}" type="presParOf" srcId="{3F3E912B-5E98-4043-AC3C-D17B4E5A4316}" destId="{4F509EE2-F783-4D2A-9C9D-B0ED6B038210}" srcOrd="1" destOrd="0" presId="urn:microsoft.com/office/officeart/2008/layout/AlternatingHexagons"/>
    <dgm:cxn modelId="{8C3E15F7-0BF3-4A43-A7F0-CB4C2509327E}" type="presParOf" srcId="{3F3E912B-5E98-4043-AC3C-D17B4E5A4316}" destId="{1C4B4FDF-52DD-4A5E-A1FF-D813B0FE7022}" srcOrd="2" destOrd="0" presId="urn:microsoft.com/office/officeart/2008/layout/AlternatingHexagons"/>
    <dgm:cxn modelId="{9C3D2475-2E1B-46E0-B11A-3A85E4644967}" type="presParOf" srcId="{1C4B4FDF-52DD-4A5E-A1FF-D813B0FE7022}" destId="{9C40EF43-CB32-4E00-A0B6-57214AA1FB07}" srcOrd="0" destOrd="0" presId="urn:microsoft.com/office/officeart/2008/layout/AlternatingHexagons"/>
    <dgm:cxn modelId="{CFDE5471-28BC-43AC-B64C-9E7C9BF6AE57}" type="presParOf" srcId="{1C4B4FDF-52DD-4A5E-A1FF-D813B0FE7022}" destId="{F0F8D5A1-1A78-4065-8052-C0932F524F8F}" srcOrd="1" destOrd="0" presId="urn:microsoft.com/office/officeart/2008/layout/AlternatingHexagons"/>
    <dgm:cxn modelId="{1F9F9859-2E94-45E2-B094-3723DA6F4EAA}" type="presParOf" srcId="{1C4B4FDF-52DD-4A5E-A1FF-D813B0FE7022}" destId="{7BFCAA8D-17FB-4EA3-AD52-DD6EAC69357F}" srcOrd="2" destOrd="0" presId="urn:microsoft.com/office/officeart/2008/layout/AlternatingHexagons"/>
    <dgm:cxn modelId="{14769AD0-EB31-4198-BE36-618798817BDA}" type="presParOf" srcId="{1C4B4FDF-52DD-4A5E-A1FF-D813B0FE7022}" destId="{CA42E2E8-5D05-4FA4-9046-F94EC7028F32}" srcOrd="3" destOrd="0" presId="urn:microsoft.com/office/officeart/2008/layout/AlternatingHexagons"/>
    <dgm:cxn modelId="{8B785612-4B22-455B-8BCE-15B8A8405BAA}" type="presParOf" srcId="{1C4B4FDF-52DD-4A5E-A1FF-D813B0FE7022}" destId="{2E641B8A-CAA6-4A78-8BFD-30EB3A31B64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FD327-EADB-49DE-94EF-93C123182D7D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BCAA26FF-396B-4787-9CF3-EE0845E3EBD9}">
      <dgm:prSet phldrT="[Texto]"/>
      <dgm:spPr/>
      <dgm:t>
        <a:bodyPr/>
        <a:lstStyle/>
        <a:p>
          <a:r>
            <a:rPr lang="es-AR" b="1" dirty="0"/>
            <a:t>Recolección de Datos</a:t>
          </a:r>
        </a:p>
      </dgm:t>
    </dgm:pt>
    <dgm:pt modelId="{E28063A6-3ECC-4BC2-8C79-EB143AA4F6A8}" type="parTrans" cxnId="{BB86881D-2A96-4326-A88F-7798856F0B78}">
      <dgm:prSet/>
      <dgm:spPr/>
      <dgm:t>
        <a:bodyPr/>
        <a:lstStyle/>
        <a:p>
          <a:endParaRPr lang="es-AR"/>
        </a:p>
      </dgm:t>
    </dgm:pt>
    <dgm:pt modelId="{F8C362F5-B5D1-4131-B712-747F91CE5D5A}" type="sibTrans" cxnId="{BB86881D-2A96-4326-A88F-7798856F0B78}">
      <dgm:prSet/>
      <dgm:spPr/>
      <dgm:t>
        <a:bodyPr/>
        <a:lstStyle/>
        <a:p>
          <a:endParaRPr lang="es-AR"/>
        </a:p>
      </dgm:t>
    </dgm:pt>
    <dgm:pt modelId="{B6F692EA-006A-4D3F-B9D8-0853EB669B46}">
      <dgm:prSet phldrT="[Texto]"/>
      <dgm:spPr/>
      <dgm:t>
        <a:bodyPr/>
        <a:lstStyle/>
        <a:p>
          <a:r>
            <a:rPr lang="es-AR" dirty="0"/>
            <a:t>Análisis de los requerimientos funcionales (operaciones y transacciones que se realizaran sobre la base de datos)</a:t>
          </a:r>
        </a:p>
      </dgm:t>
    </dgm:pt>
    <dgm:pt modelId="{1404CB03-F4AD-4FED-AE22-EA22C8437C58}" type="parTrans" cxnId="{C89FB23F-4202-4249-88A8-78062EFD06CC}">
      <dgm:prSet/>
      <dgm:spPr/>
      <dgm:t>
        <a:bodyPr/>
        <a:lstStyle/>
        <a:p>
          <a:endParaRPr lang="es-AR"/>
        </a:p>
      </dgm:t>
    </dgm:pt>
    <dgm:pt modelId="{5F56582A-F4AE-496A-BFCA-A344C281789A}" type="sibTrans" cxnId="{C89FB23F-4202-4249-88A8-78062EFD06CC}">
      <dgm:prSet/>
      <dgm:spPr/>
      <dgm:t>
        <a:bodyPr/>
        <a:lstStyle/>
        <a:p>
          <a:endParaRPr lang="es-AR"/>
        </a:p>
      </dgm:t>
    </dgm:pt>
    <dgm:pt modelId="{3BE5FF78-1CB8-4151-A5A3-AE9DF6231107}">
      <dgm:prSet phldrT="[Texto]"/>
      <dgm:spPr/>
      <dgm:t>
        <a:bodyPr/>
        <a:lstStyle/>
        <a:p>
          <a:r>
            <a:rPr lang="es-AR" b="1" dirty="0"/>
            <a:t>Esquema Conceptual</a:t>
          </a:r>
        </a:p>
      </dgm:t>
    </dgm:pt>
    <dgm:pt modelId="{A49DBAAA-82A9-4C95-9A12-A16387451DAC}" type="parTrans" cxnId="{F6854628-24FF-4CA4-BACC-656031733A32}">
      <dgm:prSet/>
      <dgm:spPr/>
      <dgm:t>
        <a:bodyPr/>
        <a:lstStyle/>
        <a:p>
          <a:endParaRPr lang="es-AR"/>
        </a:p>
      </dgm:t>
    </dgm:pt>
    <dgm:pt modelId="{113CE03B-43A1-4499-A364-08BA2489B727}" type="sibTrans" cxnId="{F6854628-24FF-4CA4-BACC-656031733A32}">
      <dgm:prSet/>
      <dgm:spPr/>
      <dgm:t>
        <a:bodyPr/>
        <a:lstStyle/>
        <a:p>
          <a:endParaRPr lang="es-AR"/>
        </a:p>
      </dgm:t>
    </dgm:pt>
    <dgm:pt modelId="{F538275D-AC30-4B65-8AE5-EFC248249AA2}">
      <dgm:prSet phldrT="[Texto]"/>
      <dgm:spPr/>
      <dgm:t>
        <a:bodyPr/>
        <a:lstStyle/>
        <a:p>
          <a:r>
            <a:rPr lang="es-AR" dirty="0"/>
            <a:t>Descripción de los requerimientos del usuario (características de los datos, restricciones y relaciones).</a:t>
          </a:r>
        </a:p>
      </dgm:t>
    </dgm:pt>
    <dgm:pt modelId="{04D09EA5-99A8-4585-A9FB-CAE07F7FCB35}" type="parTrans" cxnId="{D087D97F-A801-431E-A90F-5F2D94F01976}">
      <dgm:prSet/>
      <dgm:spPr/>
      <dgm:t>
        <a:bodyPr/>
        <a:lstStyle/>
        <a:p>
          <a:endParaRPr lang="es-AR"/>
        </a:p>
      </dgm:t>
    </dgm:pt>
    <dgm:pt modelId="{35F51690-11E7-4A6D-AB28-26B1777E33A8}" type="sibTrans" cxnId="{D087D97F-A801-431E-A90F-5F2D94F01976}">
      <dgm:prSet/>
      <dgm:spPr/>
      <dgm:t>
        <a:bodyPr/>
        <a:lstStyle/>
        <a:p>
          <a:endParaRPr lang="es-AR"/>
        </a:p>
      </dgm:t>
    </dgm:pt>
    <dgm:pt modelId="{A1BA6985-FE6D-45E7-BF3B-4D1E5D806AB2}">
      <dgm:prSet phldrT="[Texto]"/>
      <dgm:spPr/>
      <dgm:t>
        <a:bodyPr/>
        <a:lstStyle/>
        <a:p>
          <a:r>
            <a:rPr lang="es-AR" dirty="0"/>
            <a:t>Sirve para asegurar que todos los requerimientos estén cubiertos.</a:t>
          </a:r>
        </a:p>
      </dgm:t>
    </dgm:pt>
    <dgm:pt modelId="{D86E4386-8D7F-4192-ADAD-4709B312AE6E}" type="parTrans" cxnId="{21F8ABC7-E397-403C-9418-DB973944302B}">
      <dgm:prSet/>
      <dgm:spPr/>
      <dgm:t>
        <a:bodyPr/>
        <a:lstStyle/>
        <a:p>
          <a:endParaRPr lang="es-AR"/>
        </a:p>
      </dgm:t>
    </dgm:pt>
    <dgm:pt modelId="{97D38F4D-3446-4917-BC7D-8ABBCECA70A7}" type="sibTrans" cxnId="{21F8ABC7-E397-403C-9418-DB973944302B}">
      <dgm:prSet/>
      <dgm:spPr/>
      <dgm:t>
        <a:bodyPr/>
        <a:lstStyle/>
        <a:p>
          <a:endParaRPr lang="es-AR"/>
        </a:p>
      </dgm:t>
    </dgm:pt>
    <dgm:pt modelId="{B676CAEE-D82A-4DB7-8584-28DC74847583}">
      <dgm:prSet phldrT="[Texto]"/>
      <dgm:spPr/>
      <dgm:t>
        <a:bodyPr/>
        <a:lstStyle/>
        <a:p>
          <a:r>
            <a:rPr lang="es-AR" b="1" dirty="0"/>
            <a:t>Diseño Lógico de la BD</a:t>
          </a:r>
        </a:p>
      </dgm:t>
    </dgm:pt>
    <dgm:pt modelId="{E937E07F-9E0A-4DE6-A817-869D4C73A03D}" type="parTrans" cxnId="{1F883483-03C5-45FC-A21F-8D18733B3CD1}">
      <dgm:prSet/>
      <dgm:spPr/>
      <dgm:t>
        <a:bodyPr/>
        <a:lstStyle/>
        <a:p>
          <a:endParaRPr lang="es-AR"/>
        </a:p>
      </dgm:t>
    </dgm:pt>
    <dgm:pt modelId="{773FAC1F-9BBC-416A-85CF-14EF2DE17B13}" type="sibTrans" cxnId="{1F883483-03C5-45FC-A21F-8D18733B3CD1}">
      <dgm:prSet/>
      <dgm:spPr/>
      <dgm:t>
        <a:bodyPr/>
        <a:lstStyle/>
        <a:p>
          <a:endParaRPr lang="es-AR"/>
        </a:p>
      </dgm:t>
    </dgm:pt>
    <dgm:pt modelId="{6D812E41-6CFE-45BF-8EB6-097D8F79A2F2}">
      <dgm:prSet phldrT="[Texto]"/>
      <dgm:spPr/>
      <dgm:t>
        <a:bodyPr/>
        <a:lstStyle/>
        <a:p>
          <a:r>
            <a:rPr lang="es-AR" dirty="0"/>
            <a:t>Implementar la base de datos en un “Sistema de Gestión de Base de Datos” comercial.</a:t>
          </a:r>
        </a:p>
      </dgm:t>
    </dgm:pt>
    <dgm:pt modelId="{3D4543DB-8095-40B0-B06E-1F7EDD13A133}" type="parTrans" cxnId="{5590172F-BEED-4228-98D8-DFF06BD3BB01}">
      <dgm:prSet/>
      <dgm:spPr/>
      <dgm:t>
        <a:bodyPr/>
        <a:lstStyle/>
        <a:p>
          <a:endParaRPr lang="es-AR"/>
        </a:p>
      </dgm:t>
    </dgm:pt>
    <dgm:pt modelId="{F1B2B6AE-2878-4926-AD8F-74956D1BC874}" type="sibTrans" cxnId="{5590172F-BEED-4228-98D8-DFF06BD3BB01}">
      <dgm:prSet/>
      <dgm:spPr/>
      <dgm:t>
        <a:bodyPr/>
        <a:lstStyle/>
        <a:p>
          <a:endParaRPr lang="es-AR"/>
        </a:p>
      </dgm:t>
    </dgm:pt>
    <dgm:pt modelId="{9E55F154-AA74-4278-8112-E766D792DAC1}">
      <dgm:prSet phldrT="[Texto]"/>
      <dgm:spPr/>
      <dgm:t>
        <a:bodyPr/>
        <a:lstStyle/>
        <a:p>
          <a:r>
            <a:rPr lang="es-AR" dirty="0"/>
            <a:t>Ejemplo: SQL Server, Oracle, PostgreSQL, MySQL, etc.</a:t>
          </a:r>
        </a:p>
      </dgm:t>
    </dgm:pt>
    <dgm:pt modelId="{82D487EB-47BB-4B92-973C-F90243073132}" type="parTrans" cxnId="{3EB0A8AE-5858-4775-B626-EDE285952C78}">
      <dgm:prSet/>
      <dgm:spPr/>
      <dgm:t>
        <a:bodyPr/>
        <a:lstStyle/>
        <a:p>
          <a:endParaRPr lang="es-AR"/>
        </a:p>
      </dgm:t>
    </dgm:pt>
    <dgm:pt modelId="{B9F68B8C-F6C9-4B3A-A367-E15FADC62B1B}" type="sibTrans" cxnId="{3EB0A8AE-5858-4775-B626-EDE285952C78}">
      <dgm:prSet/>
      <dgm:spPr/>
      <dgm:t>
        <a:bodyPr/>
        <a:lstStyle/>
        <a:p>
          <a:endParaRPr lang="es-AR"/>
        </a:p>
      </dgm:t>
    </dgm:pt>
    <dgm:pt modelId="{6C5D05F1-88FF-4405-96A8-C7794DD206E0}">
      <dgm:prSet phldrT="[Texto]"/>
      <dgm:spPr/>
      <dgm:t>
        <a:bodyPr/>
        <a:lstStyle/>
        <a:p>
          <a:r>
            <a:rPr lang="es-AR" b="1" dirty="0"/>
            <a:t>Diseño Físico de la BD</a:t>
          </a:r>
        </a:p>
      </dgm:t>
    </dgm:pt>
    <dgm:pt modelId="{99023D43-541E-43EF-97D8-DA9A5E04FCD7}" type="parTrans" cxnId="{B36B24E8-C062-4593-B64E-0446D700C8CB}">
      <dgm:prSet/>
      <dgm:spPr/>
      <dgm:t>
        <a:bodyPr/>
        <a:lstStyle/>
        <a:p>
          <a:endParaRPr lang="es-AR"/>
        </a:p>
      </dgm:t>
    </dgm:pt>
    <dgm:pt modelId="{FF17CFA1-2395-4C04-A0FF-2E09CC098F14}" type="sibTrans" cxnId="{B36B24E8-C062-4593-B64E-0446D700C8CB}">
      <dgm:prSet/>
      <dgm:spPr/>
      <dgm:t>
        <a:bodyPr/>
        <a:lstStyle/>
        <a:p>
          <a:endParaRPr lang="es-AR"/>
        </a:p>
      </dgm:t>
    </dgm:pt>
    <dgm:pt modelId="{9058FF70-21C6-4A0F-AD64-BF14F716B6D0}">
      <dgm:prSet phldrT="[Texto]"/>
      <dgm:spPr/>
      <dgm:t>
        <a:bodyPr/>
        <a:lstStyle/>
        <a:p>
          <a:r>
            <a:rPr lang="es-AR" dirty="0"/>
            <a:t>Junto con los usuarios finales, conocer las características de lo que se espera</a:t>
          </a:r>
        </a:p>
      </dgm:t>
    </dgm:pt>
    <dgm:pt modelId="{72347901-5080-4BD0-AF5F-B649B5FA29ED}" type="parTrans" cxnId="{A9EFEEB2-0528-40BC-81BB-967EAB71BAD2}">
      <dgm:prSet/>
      <dgm:spPr/>
      <dgm:t>
        <a:bodyPr/>
        <a:lstStyle/>
        <a:p>
          <a:endParaRPr lang="es-AR"/>
        </a:p>
      </dgm:t>
    </dgm:pt>
    <dgm:pt modelId="{8C3335AA-22E5-46CB-BBD8-ED12716EEFF1}" type="sibTrans" cxnId="{A9EFEEB2-0528-40BC-81BB-967EAB71BAD2}">
      <dgm:prSet/>
      <dgm:spPr/>
      <dgm:t>
        <a:bodyPr/>
        <a:lstStyle/>
        <a:p>
          <a:endParaRPr lang="es-AR"/>
        </a:p>
      </dgm:t>
    </dgm:pt>
    <dgm:pt modelId="{6B72214F-B9FD-43D9-BD32-00146A797909}">
      <dgm:prSet phldrT="[Texto]"/>
      <dgm:spPr/>
      <dgm:t>
        <a:bodyPr/>
        <a:lstStyle/>
        <a:p>
          <a:r>
            <a:rPr lang="es-AR" dirty="0"/>
            <a:t>Fácil de entender (puede ser revisado por los usuarios finales).</a:t>
          </a:r>
        </a:p>
      </dgm:t>
    </dgm:pt>
    <dgm:pt modelId="{5BFD83EB-E40E-4447-9978-AB11318DEAC0}" type="parTrans" cxnId="{76AEAE73-2234-4564-AE13-31A7CA8CF5D5}">
      <dgm:prSet/>
      <dgm:spPr/>
      <dgm:t>
        <a:bodyPr/>
        <a:lstStyle/>
        <a:p>
          <a:endParaRPr lang="es-AR"/>
        </a:p>
      </dgm:t>
    </dgm:pt>
    <dgm:pt modelId="{90D9C40F-7D9A-408C-863E-60DBFB026491}" type="sibTrans" cxnId="{76AEAE73-2234-4564-AE13-31A7CA8CF5D5}">
      <dgm:prSet/>
      <dgm:spPr/>
      <dgm:t>
        <a:bodyPr/>
        <a:lstStyle/>
        <a:p>
          <a:endParaRPr lang="es-AR"/>
        </a:p>
      </dgm:t>
    </dgm:pt>
    <dgm:pt modelId="{4B3E57D8-C6B1-4CD6-A4EE-E1B95734F0A0}">
      <dgm:prSet phldrT="[Texto]"/>
      <dgm:spPr/>
      <dgm:t>
        <a:bodyPr/>
        <a:lstStyle/>
        <a:p>
          <a:r>
            <a:rPr lang="es-AR" dirty="0"/>
            <a:t>Determinar las estructuras de almacenamiento internas y la organización de los archivos de la base de datos</a:t>
          </a:r>
        </a:p>
      </dgm:t>
    </dgm:pt>
    <dgm:pt modelId="{5A0BBA94-314B-48FD-BD1A-1EC6AC65A161}" type="parTrans" cxnId="{18C0DCF6-3388-4829-B686-336C4EFAD88F}">
      <dgm:prSet/>
      <dgm:spPr/>
      <dgm:t>
        <a:bodyPr/>
        <a:lstStyle/>
        <a:p>
          <a:endParaRPr lang="es-AR"/>
        </a:p>
      </dgm:t>
    </dgm:pt>
    <dgm:pt modelId="{96A5D451-432A-4807-8A47-751B92329703}" type="sibTrans" cxnId="{18C0DCF6-3388-4829-B686-336C4EFAD88F}">
      <dgm:prSet/>
      <dgm:spPr/>
      <dgm:t>
        <a:bodyPr/>
        <a:lstStyle/>
        <a:p>
          <a:endParaRPr lang="es-AR"/>
        </a:p>
      </dgm:t>
    </dgm:pt>
    <dgm:pt modelId="{A1C9FA93-AFE8-4284-94EB-1A8FE824037A}" type="pres">
      <dgm:prSet presAssocID="{E88FD327-EADB-49DE-94EF-93C123182D7D}" presName="linearFlow" presStyleCnt="0">
        <dgm:presLayoutVars>
          <dgm:dir/>
          <dgm:animLvl val="lvl"/>
          <dgm:resizeHandles val="exact"/>
        </dgm:presLayoutVars>
      </dgm:prSet>
      <dgm:spPr/>
    </dgm:pt>
    <dgm:pt modelId="{2332518E-A434-4ADF-8C63-DE6F5441E3EC}" type="pres">
      <dgm:prSet presAssocID="{BCAA26FF-396B-4787-9CF3-EE0845E3EBD9}" presName="composite" presStyleCnt="0"/>
      <dgm:spPr/>
    </dgm:pt>
    <dgm:pt modelId="{6547E192-60D1-4705-8873-68962DF83C19}" type="pres">
      <dgm:prSet presAssocID="{BCAA26FF-396B-4787-9CF3-EE0845E3EBD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5F89D88-D223-4635-A5E5-E28075DEA5E1}" type="pres">
      <dgm:prSet presAssocID="{BCAA26FF-396B-4787-9CF3-EE0845E3EBD9}" presName="descendantText" presStyleLbl="alignAcc1" presStyleIdx="0" presStyleCnt="4">
        <dgm:presLayoutVars>
          <dgm:bulletEnabled val="1"/>
        </dgm:presLayoutVars>
      </dgm:prSet>
      <dgm:spPr/>
    </dgm:pt>
    <dgm:pt modelId="{CDBE997B-24BA-4597-B2EF-B4C33F102E93}" type="pres">
      <dgm:prSet presAssocID="{F8C362F5-B5D1-4131-B712-747F91CE5D5A}" presName="sp" presStyleCnt="0"/>
      <dgm:spPr/>
    </dgm:pt>
    <dgm:pt modelId="{C01E85F2-58DA-4929-88E0-B0AA121F6EC0}" type="pres">
      <dgm:prSet presAssocID="{3BE5FF78-1CB8-4151-A5A3-AE9DF6231107}" presName="composite" presStyleCnt="0"/>
      <dgm:spPr/>
    </dgm:pt>
    <dgm:pt modelId="{F669EDFC-142E-4845-A572-6B29A6053F79}" type="pres">
      <dgm:prSet presAssocID="{3BE5FF78-1CB8-4151-A5A3-AE9DF623110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AA39328-2C16-4EBE-90F4-E8395513FA3A}" type="pres">
      <dgm:prSet presAssocID="{3BE5FF78-1CB8-4151-A5A3-AE9DF6231107}" presName="descendantText" presStyleLbl="alignAcc1" presStyleIdx="1" presStyleCnt="4">
        <dgm:presLayoutVars>
          <dgm:bulletEnabled val="1"/>
        </dgm:presLayoutVars>
      </dgm:prSet>
      <dgm:spPr/>
    </dgm:pt>
    <dgm:pt modelId="{2A0FFA20-E09C-4F44-B3F4-A2BE5E2CD32C}" type="pres">
      <dgm:prSet presAssocID="{113CE03B-43A1-4499-A364-08BA2489B727}" presName="sp" presStyleCnt="0"/>
      <dgm:spPr/>
    </dgm:pt>
    <dgm:pt modelId="{A6483B5F-9AA0-4927-B78F-53A633696537}" type="pres">
      <dgm:prSet presAssocID="{B676CAEE-D82A-4DB7-8584-28DC74847583}" presName="composite" presStyleCnt="0"/>
      <dgm:spPr/>
    </dgm:pt>
    <dgm:pt modelId="{AE90D134-BCB1-448F-92AB-DE9E73955A2C}" type="pres">
      <dgm:prSet presAssocID="{B676CAEE-D82A-4DB7-8584-28DC7484758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ACBC203-A510-4CE8-854B-683AD9163148}" type="pres">
      <dgm:prSet presAssocID="{B676CAEE-D82A-4DB7-8584-28DC74847583}" presName="descendantText" presStyleLbl="alignAcc1" presStyleIdx="2" presStyleCnt="4">
        <dgm:presLayoutVars>
          <dgm:bulletEnabled val="1"/>
        </dgm:presLayoutVars>
      </dgm:prSet>
      <dgm:spPr/>
    </dgm:pt>
    <dgm:pt modelId="{ECF7D68B-9E07-4551-A579-67E8A2C18F6C}" type="pres">
      <dgm:prSet presAssocID="{773FAC1F-9BBC-416A-85CF-14EF2DE17B13}" presName="sp" presStyleCnt="0"/>
      <dgm:spPr/>
    </dgm:pt>
    <dgm:pt modelId="{63A5CB91-9F12-47BF-9C12-66631C9987C1}" type="pres">
      <dgm:prSet presAssocID="{6C5D05F1-88FF-4405-96A8-C7794DD206E0}" presName="composite" presStyleCnt="0"/>
      <dgm:spPr/>
    </dgm:pt>
    <dgm:pt modelId="{E995B6E9-6F5B-4C62-8BBE-A2FCCC916FCF}" type="pres">
      <dgm:prSet presAssocID="{6C5D05F1-88FF-4405-96A8-C7794DD206E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3BD449B-3FA6-4DA8-82D9-CC66B1DF8D41}" type="pres">
      <dgm:prSet presAssocID="{6C5D05F1-88FF-4405-96A8-C7794DD206E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270A108-030B-4020-B75A-687538857DFF}" type="presOf" srcId="{6B72214F-B9FD-43D9-BD32-00146A797909}" destId="{2AA39328-2C16-4EBE-90F4-E8395513FA3A}" srcOrd="0" destOrd="1" presId="urn:microsoft.com/office/officeart/2005/8/layout/chevron2"/>
    <dgm:cxn modelId="{622F900F-314F-41A2-B2BB-1792A853D40C}" type="presOf" srcId="{F538275D-AC30-4B65-8AE5-EFC248249AA2}" destId="{2AA39328-2C16-4EBE-90F4-E8395513FA3A}" srcOrd="0" destOrd="0" presId="urn:microsoft.com/office/officeart/2005/8/layout/chevron2"/>
    <dgm:cxn modelId="{BB86881D-2A96-4326-A88F-7798856F0B78}" srcId="{E88FD327-EADB-49DE-94EF-93C123182D7D}" destId="{BCAA26FF-396B-4787-9CF3-EE0845E3EBD9}" srcOrd="0" destOrd="0" parTransId="{E28063A6-3ECC-4BC2-8C79-EB143AA4F6A8}" sibTransId="{F8C362F5-B5D1-4131-B712-747F91CE5D5A}"/>
    <dgm:cxn modelId="{9CBB7824-6DB4-42E7-82F5-7767022AEAC2}" type="presOf" srcId="{A1BA6985-FE6D-45E7-BF3B-4D1E5D806AB2}" destId="{2AA39328-2C16-4EBE-90F4-E8395513FA3A}" srcOrd="0" destOrd="2" presId="urn:microsoft.com/office/officeart/2005/8/layout/chevron2"/>
    <dgm:cxn modelId="{F6854628-24FF-4CA4-BACC-656031733A32}" srcId="{E88FD327-EADB-49DE-94EF-93C123182D7D}" destId="{3BE5FF78-1CB8-4151-A5A3-AE9DF6231107}" srcOrd="1" destOrd="0" parTransId="{A49DBAAA-82A9-4C95-9A12-A16387451DAC}" sibTransId="{113CE03B-43A1-4499-A364-08BA2489B727}"/>
    <dgm:cxn modelId="{5590172F-BEED-4228-98D8-DFF06BD3BB01}" srcId="{B676CAEE-D82A-4DB7-8584-28DC74847583}" destId="{6D812E41-6CFE-45BF-8EB6-097D8F79A2F2}" srcOrd="0" destOrd="0" parTransId="{3D4543DB-8095-40B0-B06E-1F7EDD13A133}" sibTransId="{F1B2B6AE-2878-4926-AD8F-74956D1BC874}"/>
    <dgm:cxn modelId="{F9675831-7F8D-44C5-AE79-12C1B0F3DF0D}" type="presOf" srcId="{6D812E41-6CFE-45BF-8EB6-097D8F79A2F2}" destId="{3ACBC203-A510-4CE8-854B-683AD9163148}" srcOrd="0" destOrd="0" presId="urn:microsoft.com/office/officeart/2005/8/layout/chevron2"/>
    <dgm:cxn modelId="{C89FB23F-4202-4249-88A8-78062EFD06CC}" srcId="{BCAA26FF-396B-4787-9CF3-EE0845E3EBD9}" destId="{B6F692EA-006A-4D3F-B9D8-0853EB669B46}" srcOrd="0" destOrd="0" parTransId="{1404CB03-F4AD-4FED-AE22-EA22C8437C58}" sibTransId="{5F56582A-F4AE-496A-BFCA-A344C281789A}"/>
    <dgm:cxn modelId="{7E7E7A41-5234-4378-B4E7-3EE9496FC9E5}" type="presOf" srcId="{B676CAEE-D82A-4DB7-8584-28DC74847583}" destId="{AE90D134-BCB1-448F-92AB-DE9E73955A2C}" srcOrd="0" destOrd="0" presId="urn:microsoft.com/office/officeart/2005/8/layout/chevron2"/>
    <dgm:cxn modelId="{76AEAE73-2234-4564-AE13-31A7CA8CF5D5}" srcId="{3BE5FF78-1CB8-4151-A5A3-AE9DF6231107}" destId="{6B72214F-B9FD-43D9-BD32-00146A797909}" srcOrd="1" destOrd="0" parTransId="{5BFD83EB-E40E-4447-9978-AB11318DEAC0}" sibTransId="{90D9C40F-7D9A-408C-863E-60DBFB026491}"/>
    <dgm:cxn modelId="{D087D97F-A801-431E-A90F-5F2D94F01976}" srcId="{3BE5FF78-1CB8-4151-A5A3-AE9DF6231107}" destId="{F538275D-AC30-4B65-8AE5-EFC248249AA2}" srcOrd="0" destOrd="0" parTransId="{04D09EA5-99A8-4585-A9FB-CAE07F7FCB35}" sibTransId="{35F51690-11E7-4A6D-AB28-26B1777E33A8}"/>
    <dgm:cxn modelId="{1F883483-03C5-45FC-A21F-8D18733B3CD1}" srcId="{E88FD327-EADB-49DE-94EF-93C123182D7D}" destId="{B676CAEE-D82A-4DB7-8584-28DC74847583}" srcOrd="2" destOrd="0" parTransId="{E937E07F-9E0A-4DE6-A817-869D4C73A03D}" sibTransId="{773FAC1F-9BBC-416A-85CF-14EF2DE17B13}"/>
    <dgm:cxn modelId="{595D6B84-866D-4B72-94C0-1DC47078908A}" type="presOf" srcId="{4B3E57D8-C6B1-4CD6-A4EE-E1B95734F0A0}" destId="{03BD449B-3FA6-4DA8-82D9-CC66B1DF8D41}" srcOrd="0" destOrd="0" presId="urn:microsoft.com/office/officeart/2005/8/layout/chevron2"/>
    <dgm:cxn modelId="{EB5E0A8F-62DF-4C46-A3B6-E1DD2D4359E3}" type="presOf" srcId="{3BE5FF78-1CB8-4151-A5A3-AE9DF6231107}" destId="{F669EDFC-142E-4845-A572-6B29A6053F79}" srcOrd="0" destOrd="0" presId="urn:microsoft.com/office/officeart/2005/8/layout/chevron2"/>
    <dgm:cxn modelId="{EFF2CDA7-1218-4D9D-A9E1-EAB92B2C0222}" type="presOf" srcId="{9058FF70-21C6-4A0F-AD64-BF14F716B6D0}" destId="{35F89D88-D223-4635-A5E5-E28075DEA5E1}" srcOrd="0" destOrd="1" presId="urn:microsoft.com/office/officeart/2005/8/layout/chevron2"/>
    <dgm:cxn modelId="{3EB0A8AE-5858-4775-B626-EDE285952C78}" srcId="{B676CAEE-D82A-4DB7-8584-28DC74847583}" destId="{9E55F154-AA74-4278-8112-E766D792DAC1}" srcOrd="1" destOrd="0" parTransId="{82D487EB-47BB-4B92-973C-F90243073132}" sibTransId="{B9F68B8C-F6C9-4B3A-A367-E15FADC62B1B}"/>
    <dgm:cxn modelId="{A9EFEEB2-0528-40BC-81BB-967EAB71BAD2}" srcId="{BCAA26FF-396B-4787-9CF3-EE0845E3EBD9}" destId="{9058FF70-21C6-4A0F-AD64-BF14F716B6D0}" srcOrd="1" destOrd="0" parTransId="{72347901-5080-4BD0-AF5F-B649B5FA29ED}" sibTransId="{8C3335AA-22E5-46CB-BBD8-ED12716EEFF1}"/>
    <dgm:cxn modelId="{D54A0AC1-3CA4-4AA7-A45F-669398D0B44B}" type="presOf" srcId="{E88FD327-EADB-49DE-94EF-93C123182D7D}" destId="{A1C9FA93-AFE8-4284-94EB-1A8FE824037A}" srcOrd="0" destOrd="0" presId="urn:microsoft.com/office/officeart/2005/8/layout/chevron2"/>
    <dgm:cxn modelId="{21F8ABC7-E397-403C-9418-DB973944302B}" srcId="{3BE5FF78-1CB8-4151-A5A3-AE9DF6231107}" destId="{A1BA6985-FE6D-45E7-BF3B-4D1E5D806AB2}" srcOrd="2" destOrd="0" parTransId="{D86E4386-8D7F-4192-ADAD-4709B312AE6E}" sibTransId="{97D38F4D-3446-4917-BC7D-8ABBCECA70A7}"/>
    <dgm:cxn modelId="{2BB11EDF-FC50-452B-9911-D2CF903133F9}" type="presOf" srcId="{BCAA26FF-396B-4787-9CF3-EE0845E3EBD9}" destId="{6547E192-60D1-4705-8873-68962DF83C19}" srcOrd="0" destOrd="0" presId="urn:microsoft.com/office/officeart/2005/8/layout/chevron2"/>
    <dgm:cxn modelId="{B36B24E8-C062-4593-B64E-0446D700C8CB}" srcId="{E88FD327-EADB-49DE-94EF-93C123182D7D}" destId="{6C5D05F1-88FF-4405-96A8-C7794DD206E0}" srcOrd="3" destOrd="0" parTransId="{99023D43-541E-43EF-97D8-DA9A5E04FCD7}" sibTransId="{FF17CFA1-2395-4C04-A0FF-2E09CC098F14}"/>
    <dgm:cxn modelId="{CE4EA2F3-3C71-4739-A11E-2877E4213F81}" type="presOf" srcId="{6C5D05F1-88FF-4405-96A8-C7794DD206E0}" destId="{E995B6E9-6F5B-4C62-8BBE-A2FCCC916FCF}" srcOrd="0" destOrd="0" presId="urn:microsoft.com/office/officeart/2005/8/layout/chevron2"/>
    <dgm:cxn modelId="{18C0DCF6-3388-4829-B686-336C4EFAD88F}" srcId="{6C5D05F1-88FF-4405-96A8-C7794DD206E0}" destId="{4B3E57D8-C6B1-4CD6-A4EE-E1B95734F0A0}" srcOrd="0" destOrd="0" parTransId="{5A0BBA94-314B-48FD-BD1A-1EC6AC65A161}" sibTransId="{96A5D451-432A-4807-8A47-751B92329703}"/>
    <dgm:cxn modelId="{5E432AF8-FD49-4D8C-8AAC-C07EBB08BB75}" type="presOf" srcId="{9E55F154-AA74-4278-8112-E766D792DAC1}" destId="{3ACBC203-A510-4CE8-854B-683AD9163148}" srcOrd="0" destOrd="1" presId="urn:microsoft.com/office/officeart/2005/8/layout/chevron2"/>
    <dgm:cxn modelId="{4A6D82FF-DCB3-4869-A035-7E6AA106C6D5}" type="presOf" srcId="{B6F692EA-006A-4D3F-B9D8-0853EB669B46}" destId="{35F89D88-D223-4635-A5E5-E28075DEA5E1}" srcOrd="0" destOrd="0" presId="urn:microsoft.com/office/officeart/2005/8/layout/chevron2"/>
    <dgm:cxn modelId="{B83887EF-8057-4D71-8FC9-ABCE4B32E80C}" type="presParOf" srcId="{A1C9FA93-AFE8-4284-94EB-1A8FE824037A}" destId="{2332518E-A434-4ADF-8C63-DE6F5441E3EC}" srcOrd="0" destOrd="0" presId="urn:microsoft.com/office/officeart/2005/8/layout/chevron2"/>
    <dgm:cxn modelId="{8EB11F5D-B0F4-4F89-A5F4-2009CD31857B}" type="presParOf" srcId="{2332518E-A434-4ADF-8C63-DE6F5441E3EC}" destId="{6547E192-60D1-4705-8873-68962DF83C19}" srcOrd="0" destOrd="0" presId="urn:microsoft.com/office/officeart/2005/8/layout/chevron2"/>
    <dgm:cxn modelId="{A4E525D2-2C50-4806-AAAA-9084A7A71C32}" type="presParOf" srcId="{2332518E-A434-4ADF-8C63-DE6F5441E3EC}" destId="{35F89D88-D223-4635-A5E5-E28075DEA5E1}" srcOrd="1" destOrd="0" presId="urn:microsoft.com/office/officeart/2005/8/layout/chevron2"/>
    <dgm:cxn modelId="{9B3B9331-0E55-4BA4-94C2-D195F8DF2D4C}" type="presParOf" srcId="{A1C9FA93-AFE8-4284-94EB-1A8FE824037A}" destId="{CDBE997B-24BA-4597-B2EF-B4C33F102E93}" srcOrd="1" destOrd="0" presId="urn:microsoft.com/office/officeart/2005/8/layout/chevron2"/>
    <dgm:cxn modelId="{A02854B8-23CE-41FE-A9F2-38BB3B12D5D2}" type="presParOf" srcId="{A1C9FA93-AFE8-4284-94EB-1A8FE824037A}" destId="{C01E85F2-58DA-4929-88E0-B0AA121F6EC0}" srcOrd="2" destOrd="0" presId="urn:microsoft.com/office/officeart/2005/8/layout/chevron2"/>
    <dgm:cxn modelId="{D18469C9-3688-4909-9244-203633E4AB83}" type="presParOf" srcId="{C01E85F2-58DA-4929-88E0-B0AA121F6EC0}" destId="{F669EDFC-142E-4845-A572-6B29A6053F79}" srcOrd="0" destOrd="0" presId="urn:microsoft.com/office/officeart/2005/8/layout/chevron2"/>
    <dgm:cxn modelId="{2B2F1CC3-9EDE-4143-82A1-C6BF2C7CFCAF}" type="presParOf" srcId="{C01E85F2-58DA-4929-88E0-B0AA121F6EC0}" destId="{2AA39328-2C16-4EBE-90F4-E8395513FA3A}" srcOrd="1" destOrd="0" presId="urn:microsoft.com/office/officeart/2005/8/layout/chevron2"/>
    <dgm:cxn modelId="{DA006BF0-8548-41D8-BE6B-4CF2882C077D}" type="presParOf" srcId="{A1C9FA93-AFE8-4284-94EB-1A8FE824037A}" destId="{2A0FFA20-E09C-4F44-B3F4-A2BE5E2CD32C}" srcOrd="3" destOrd="0" presId="urn:microsoft.com/office/officeart/2005/8/layout/chevron2"/>
    <dgm:cxn modelId="{A65E3802-4408-4CB6-B5A2-3D3E086CA7F9}" type="presParOf" srcId="{A1C9FA93-AFE8-4284-94EB-1A8FE824037A}" destId="{A6483B5F-9AA0-4927-B78F-53A633696537}" srcOrd="4" destOrd="0" presId="urn:microsoft.com/office/officeart/2005/8/layout/chevron2"/>
    <dgm:cxn modelId="{3FACB5DF-B703-4C0B-BA70-D727D8B2E08B}" type="presParOf" srcId="{A6483B5F-9AA0-4927-B78F-53A633696537}" destId="{AE90D134-BCB1-448F-92AB-DE9E73955A2C}" srcOrd="0" destOrd="0" presId="urn:microsoft.com/office/officeart/2005/8/layout/chevron2"/>
    <dgm:cxn modelId="{87A3262F-6A27-4FD6-A8DB-52E4DCD1C9D4}" type="presParOf" srcId="{A6483B5F-9AA0-4927-B78F-53A633696537}" destId="{3ACBC203-A510-4CE8-854B-683AD9163148}" srcOrd="1" destOrd="0" presId="urn:microsoft.com/office/officeart/2005/8/layout/chevron2"/>
    <dgm:cxn modelId="{92CF7DFA-E84A-4FB9-8A3D-7C8AC4AE3B93}" type="presParOf" srcId="{A1C9FA93-AFE8-4284-94EB-1A8FE824037A}" destId="{ECF7D68B-9E07-4551-A579-67E8A2C18F6C}" srcOrd="5" destOrd="0" presId="urn:microsoft.com/office/officeart/2005/8/layout/chevron2"/>
    <dgm:cxn modelId="{07F3B860-7452-451D-A832-5A0D9A445465}" type="presParOf" srcId="{A1C9FA93-AFE8-4284-94EB-1A8FE824037A}" destId="{63A5CB91-9F12-47BF-9C12-66631C9987C1}" srcOrd="6" destOrd="0" presId="urn:microsoft.com/office/officeart/2005/8/layout/chevron2"/>
    <dgm:cxn modelId="{DD25993B-91B6-47A7-A0BB-9697842C9EBC}" type="presParOf" srcId="{63A5CB91-9F12-47BF-9C12-66631C9987C1}" destId="{E995B6E9-6F5B-4C62-8BBE-A2FCCC916FCF}" srcOrd="0" destOrd="0" presId="urn:microsoft.com/office/officeart/2005/8/layout/chevron2"/>
    <dgm:cxn modelId="{B8E0B67F-903D-4374-B8E8-EF8F8AF7F99C}" type="presParOf" srcId="{63A5CB91-9F12-47BF-9C12-66631C9987C1}" destId="{03BD449B-3FA6-4DA8-82D9-CC66B1DF8D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A0D2C-E7CB-4740-92CD-C9679CC2B00C}">
      <dsp:nvSpPr>
        <dsp:cNvPr id="0" name=""/>
        <dsp:cNvSpPr/>
      </dsp:nvSpPr>
      <dsp:spPr>
        <a:xfrm rot="5400000">
          <a:off x="3188740" y="1020877"/>
          <a:ext cx="2094273" cy="182201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Evitar información duplicada</a:t>
          </a:r>
          <a:endParaRPr lang="es-AR" sz="1800" b="1" kern="1200" dirty="0"/>
        </a:p>
      </dsp:txBody>
      <dsp:txXfrm rot="-5400000">
        <a:off x="3608799" y="1211108"/>
        <a:ext cx="1254155" cy="1441558"/>
      </dsp:txXfrm>
    </dsp:sp>
    <dsp:sp modelId="{AC58B07C-BE0E-4C9A-9108-932984B0420C}">
      <dsp:nvSpPr>
        <dsp:cNvPr id="0" name=""/>
        <dsp:cNvSpPr/>
      </dsp:nvSpPr>
      <dsp:spPr>
        <a:xfrm>
          <a:off x="5202174" y="1303604"/>
          <a:ext cx="2337208" cy="125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Datos Redundantes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Malgastan espacio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Aumentan probabilidad de error e inconsistencia</a:t>
          </a:r>
        </a:p>
      </dsp:txBody>
      <dsp:txXfrm>
        <a:off x="5202174" y="1303604"/>
        <a:ext cx="2337208" cy="1256563"/>
      </dsp:txXfrm>
    </dsp:sp>
    <dsp:sp modelId="{73C4721D-52C9-4DBB-BE51-A6C515F19468}">
      <dsp:nvSpPr>
        <dsp:cNvPr id="0" name=""/>
        <dsp:cNvSpPr/>
      </dsp:nvSpPr>
      <dsp:spPr>
        <a:xfrm rot="5400000">
          <a:off x="1220961" y="1020877"/>
          <a:ext cx="2094273" cy="1822017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600" kern="1200"/>
        </a:p>
      </dsp:txBody>
      <dsp:txXfrm rot="-5400000">
        <a:off x="1641020" y="1211108"/>
        <a:ext cx="1254155" cy="1441558"/>
      </dsp:txXfrm>
    </dsp:sp>
    <dsp:sp modelId="{9C40EF43-CB32-4E00-A0B6-57214AA1FB07}">
      <dsp:nvSpPr>
        <dsp:cNvPr id="0" name=""/>
        <dsp:cNvSpPr/>
      </dsp:nvSpPr>
      <dsp:spPr>
        <a:xfrm rot="5400000">
          <a:off x="2201080" y="2798496"/>
          <a:ext cx="2094273" cy="182201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La información debe ser correcta y completa</a:t>
          </a:r>
          <a:endParaRPr lang="es-AR" sz="1800" b="1" kern="1200" dirty="0"/>
        </a:p>
      </dsp:txBody>
      <dsp:txXfrm rot="-5400000">
        <a:off x="2621139" y="2988727"/>
        <a:ext cx="1254155" cy="1441558"/>
      </dsp:txXfrm>
    </dsp:sp>
    <dsp:sp modelId="{F0F8D5A1-1A78-4065-8052-C0932F524F8F}">
      <dsp:nvSpPr>
        <dsp:cNvPr id="0" name=""/>
        <dsp:cNvSpPr/>
      </dsp:nvSpPr>
      <dsp:spPr>
        <a:xfrm>
          <a:off x="0" y="3081223"/>
          <a:ext cx="2261814" cy="125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De lo contrario los informes también serán incorrectos y pueden derivar a decisiones mal fundamentadas</a:t>
          </a:r>
        </a:p>
      </dsp:txBody>
      <dsp:txXfrm>
        <a:off x="0" y="3081223"/>
        <a:ext cx="2261814" cy="1256563"/>
      </dsp:txXfrm>
    </dsp:sp>
    <dsp:sp modelId="{2E641B8A-CAA6-4A78-8BFD-30EB3A31B648}">
      <dsp:nvSpPr>
        <dsp:cNvPr id="0" name=""/>
        <dsp:cNvSpPr/>
      </dsp:nvSpPr>
      <dsp:spPr>
        <a:xfrm rot="5400000">
          <a:off x="4168859" y="2798496"/>
          <a:ext cx="2094273" cy="1822017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600" kern="1200"/>
        </a:p>
      </dsp:txBody>
      <dsp:txXfrm rot="-5400000">
        <a:off x="4588918" y="2988727"/>
        <a:ext cx="1254155" cy="1441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7E192-60D1-4705-8873-68962DF83C19}">
      <dsp:nvSpPr>
        <dsp:cNvPr id="0" name=""/>
        <dsp:cNvSpPr/>
      </dsp:nvSpPr>
      <dsp:spPr>
        <a:xfrm rot="5400000">
          <a:off x="-251497" y="251547"/>
          <a:ext cx="1676651" cy="11736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Recolección de Datos</a:t>
          </a:r>
        </a:p>
      </dsp:txBody>
      <dsp:txXfrm rot="-5400000">
        <a:off x="2" y="586877"/>
        <a:ext cx="1173655" cy="502996"/>
      </dsp:txXfrm>
    </dsp:sp>
    <dsp:sp modelId="{35F89D88-D223-4635-A5E5-E28075DEA5E1}">
      <dsp:nvSpPr>
        <dsp:cNvPr id="0" name=""/>
        <dsp:cNvSpPr/>
      </dsp:nvSpPr>
      <dsp:spPr>
        <a:xfrm rot="5400000">
          <a:off x="4167759" y="-2994054"/>
          <a:ext cx="1089823" cy="7078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Análisis de los requerimientos funcionales (operaciones y transacciones que se realizaran sobre la base de datos)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Junto con los usuarios finales, conocer las características de lo que se espera</a:t>
          </a:r>
        </a:p>
      </dsp:txBody>
      <dsp:txXfrm rot="-5400000">
        <a:off x="1173656" y="53250"/>
        <a:ext cx="7024830" cy="983421"/>
      </dsp:txXfrm>
    </dsp:sp>
    <dsp:sp modelId="{F669EDFC-142E-4845-A572-6B29A6053F79}">
      <dsp:nvSpPr>
        <dsp:cNvPr id="0" name=""/>
        <dsp:cNvSpPr/>
      </dsp:nvSpPr>
      <dsp:spPr>
        <a:xfrm rot="5400000">
          <a:off x="-251497" y="1785123"/>
          <a:ext cx="1676651" cy="11736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Esquema Conceptual</a:t>
          </a:r>
        </a:p>
      </dsp:txBody>
      <dsp:txXfrm rot="-5400000">
        <a:off x="2" y="2120453"/>
        <a:ext cx="1173655" cy="502996"/>
      </dsp:txXfrm>
    </dsp:sp>
    <dsp:sp modelId="{2AA39328-2C16-4EBE-90F4-E8395513FA3A}">
      <dsp:nvSpPr>
        <dsp:cNvPr id="0" name=""/>
        <dsp:cNvSpPr/>
      </dsp:nvSpPr>
      <dsp:spPr>
        <a:xfrm rot="5400000">
          <a:off x="4167759" y="-1460477"/>
          <a:ext cx="1089823" cy="7078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Descripción de los requerimientos del usuario (características de los datos, restricciones y relaciones).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Fácil de entender (puede ser revisado por los usuarios finales).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Sirve para asegurar que todos los requerimientos estén cubiertos.</a:t>
          </a:r>
        </a:p>
      </dsp:txBody>
      <dsp:txXfrm rot="-5400000">
        <a:off x="1173656" y="1586827"/>
        <a:ext cx="7024830" cy="983421"/>
      </dsp:txXfrm>
    </dsp:sp>
    <dsp:sp modelId="{AE90D134-BCB1-448F-92AB-DE9E73955A2C}">
      <dsp:nvSpPr>
        <dsp:cNvPr id="0" name=""/>
        <dsp:cNvSpPr/>
      </dsp:nvSpPr>
      <dsp:spPr>
        <a:xfrm rot="5400000">
          <a:off x="-251497" y="3318700"/>
          <a:ext cx="1676651" cy="11736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Diseño Lógico de la BD</a:t>
          </a:r>
        </a:p>
      </dsp:txBody>
      <dsp:txXfrm rot="-5400000">
        <a:off x="2" y="3654030"/>
        <a:ext cx="1173655" cy="502996"/>
      </dsp:txXfrm>
    </dsp:sp>
    <dsp:sp modelId="{3ACBC203-A510-4CE8-854B-683AD9163148}">
      <dsp:nvSpPr>
        <dsp:cNvPr id="0" name=""/>
        <dsp:cNvSpPr/>
      </dsp:nvSpPr>
      <dsp:spPr>
        <a:xfrm rot="5400000">
          <a:off x="4167759" y="73098"/>
          <a:ext cx="1089823" cy="7078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Implementar la base de datos en un “Sistema de Gestión de Base de Datos” comercial.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Ejemplo: SQL Server, Oracle, PostgreSQL, MySQL, etc.</a:t>
          </a:r>
        </a:p>
      </dsp:txBody>
      <dsp:txXfrm rot="-5400000">
        <a:off x="1173656" y="3120403"/>
        <a:ext cx="7024830" cy="983421"/>
      </dsp:txXfrm>
    </dsp:sp>
    <dsp:sp modelId="{E995B6E9-6F5B-4C62-8BBE-A2FCCC916FCF}">
      <dsp:nvSpPr>
        <dsp:cNvPr id="0" name=""/>
        <dsp:cNvSpPr/>
      </dsp:nvSpPr>
      <dsp:spPr>
        <a:xfrm rot="5400000">
          <a:off x="-251497" y="4852276"/>
          <a:ext cx="1676651" cy="11736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Diseño Físico de la BD</a:t>
          </a:r>
        </a:p>
      </dsp:txBody>
      <dsp:txXfrm rot="-5400000">
        <a:off x="2" y="5187606"/>
        <a:ext cx="1173655" cy="502996"/>
      </dsp:txXfrm>
    </dsp:sp>
    <dsp:sp modelId="{03BD449B-3FA6-4DA8-82D9-CC66B1DF8D41}">
      <dsp:nvSpPr>
        <dsp:cNvPr id="0" name=""/>
        <dsp:cNvSpPr/>
      </dsp:nvSpPr>
      <dsp:spPr>
        <a:xfrm rot="5400000">
          <a:off x="4167759" y="1606675"/>
          <a:ext cx="1089823" cy="70780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kern="1200" dirty="0"/>
            <a:t>Determinar las estructuras de almacenamiento internas y la organización de los archivos de la base de datos</a:t>
          </a:r>
        </a:p>
      </dsp:txBody>
      <dsp:txXfrm rot="-5400000">
        <a:off x="1173656" y="4653980"/>
        <a:ext cx="7024830" cy="98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Entidad Relación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50393" y="602453"/>
            <a:ext cx="633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los datos mediante entidades, atributos y relaciones</a:t>
            </a:r>
          </a:p>
        </p:txBody>
      </p:sp>
      <p:pic>
        <p:nvPicPr>
          <p:cNvPr id="2054" name="Picture 6" descr="Resultado de imagen para modelo entidad relacion">
            <a:extLst>
              <a:ext uri="{FF2B5EF4-FFF2-40B4-BE49-F238E27FC236}">
                <a16:creationId xmlns:a16="http://schemas.microsoft.com/office/drawing/2014/main" id="{4A397607-7A02-4433-86CE-C2610F6A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03" y="1344884"/>
            <a:ext cx="5229309" cy="515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5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Entidad y Atributos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60144" y="366203"/>
            <a:ext cx="3176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Entidad: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algo que representa un objeto y que interesa al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 ser tangible (libro) o algo conceptual (Rol dentro de una empresa).</a:t>
            </a:r>
          </a:p>
        </p:txBody>
      </p:sp>
      <p:pic>
        <p:nvPicPr>
          <p:cNvPr id="6146" name="Picture 2" descr="Resultado de imagen para modelo entidad relacion">
            <a:extLst>
              <a:ext uri="{FF2B5EF4-FFF2-40B4-BE49-F238E27FC236}">
                <a16:creationId xmlns:a16="http://schemas.microsoft.com/office/drawing/2014/main" id="{7DBBB544-CE0B-4149-866E-E889669EE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5" t="73872" r="2326" b="2149"/>
          <a:stretch/>
        </p:blipFill>
        <p:spPr bwMode="auto">
          <a:xfrm>
            <a:off x="3667774" y="3573849"/>
            <a:ext cx="7884145" cy="280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582BAF-82ED-4D7B-B011-AB5356458DCF}"/>
              </a:ext>
            </a:extLst>
          </p:cNvPr>
          <p:cNvSpPr txBox="1"/>
          <p:nvPr/>
        </p:nvSpPr>
        <p:spPr>
          <a:xfrm>
            <a:off x="7809163" y="365013"/>
            <a:ext cx="317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Atributo: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 lo que describimos de la entidad.</a:t>
            </a:r>
          </a:p>
        </p:txBody>
      </p:sp>
    </p:spTree>
    <p:extLst>
      <p:ext uri="{BB962C8B-B14F-4D97-AF65-F5344CB8AC3E}">
        <p14:creationId xmlns:p14="http://schemas.microsoft.com/office/powerpoint/2010/main" val="364628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387244" y="4783638"/>
            <a:ext cx="6684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Muestra la asociación entre entidades.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entidad puede estar conectada a una o más relaciones, pero nunca conectada directamente a otra entidad.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Elemento clave en el modelo relacional.</a:t>
            </a:r>
          </a:p>
        </p:txBody>
      </p:sp>
      <p:pic>
        <p:nvPicPr>
          <p:cNvPr id="7" name="Imagen 6" descr="https://alumni.education/content/324/1222/images/image09.png">
            <a:extLst>
              <a:ext uri="{FF2B5EF4-FFF2-40B4-BE49-F238E27FC236}">
                <a16:creationId xmlns:a16="http://schemas.microsoft.com/office/drawing/2014/main" id="{F0A0EF77-3DD3-420D-BE31-FCEFBA8897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489951"/>
            <a:ext cx="7066895" cy="3840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897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Propiedades de una Relación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Grado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Conectividad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Condicionalidad</a:t>
            </a:r>
          </a:p>
        </p:txBody>
      </p:sp>
    </p:spTree>
    <p:extLst>
      <p:ext uri="{BB962C8B-B14F-4D97-AF65-F5344CB8AC3E}">
        <p14:creationId xmlns:p14="http://schemas.microsoft.com/office/powerpoint/2010/main" val="286220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Grado de una relación</a:t>
            </a:r>
          </a:p>
        </p:txBody>
      </p:sp>
      <p:pic>
        <p:nvPicPr>
          <p:cNvPr id="8" name="Imagen 7" descr="https://alumni.education/content/324/1222/images/image02.png">
            <a:extLst>
              <a:ext uri="{FF2B5EF4-FFF2-40B4-BE49-F238E27FC236}">
                <a16:creationId xmlns:a16="http://schemas.microsoft.com/office/drawing/2014/main" id="{0EFCB9A9-70E2-43B4-8DA4-5E968DC215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668" y="1620137"/>
            <a:ext cx="3963557" cy="27775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84EA95-1B0F-4390-969B-7F90B804C5AE}"/>
              </a:ext>
            </a:extLst>
          </p:cNvPr>
          <p:cNvSpPr txBox="1"/>
          <p:nvPr/>
        </p:nvSpPr>
        <p:spPr>
          <a:xfrm>
            <a:off x="9308615" y="4397699"/>
            <a:ext cx="1968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 Grado Unario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49234" y="1401085"/>
            <a:ext cx="4280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 sola entidad forma parte de la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Estación de Subte y estación siguiente.</a:t>
            </a:r>
          </a:p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Binario: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2 entidades forman parte de la relación (la más común).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Alumno que cursa materias</a:t>
            </a:r>
          </a:p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Ternario: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3 entidades forman parte de la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Alumno y Profesor se encuentran en un Aula.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8EBA2F-9995-4BFC-9C71-00437CC402E5}"/>
              </a:ext>
            </a:extLst>
          </p:cNvPr>
          <p:cNvSpPr txBox="1"/>
          <p:nvPr/>
        </p:nvSpPr>
        <p:spPr>
          <a:xfrm>
            <a:off x="3649235" y="448610"/>
            <a:ext cx="67799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Grado: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entidades que forman parte de la relación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1A7C35-4A71-4840-B4C6-2D51819A7A2B}"/>
              </a:ext>
            </a:extLst>
          </p:cNvPr>
          <p:cNvSpPr txBox="1"/>
          <p:nvPr/>
        </p:nvSpPr>
        <p:spPr>
          <a:xfrm>
            <a:off x="3649235" y="5456264"/>
            <a:ext cx="677996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Las relaciones pueden tener cualquier grado pero lo ideal es tener relaciones binarias</a:t>
            </a:r>
          </a:p>
        </p:txBody>
      </p:sp>
    </p:spTree>
    <p:extLst>
      <p:ext uri="{BB962C8B-B14F-4D97-AF65-F5344CB8AC3E}">
        <p14:creationId xmlns:p14="http://schemas.microsoft.com/office/powerpoint/2010/main" val="31654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1:1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 sola instancia de una entidad con solo 1 instancia de la otra entidad.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Una provincia tiene 1 solo gobernador.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C76818-55F8-4B46-A312-1A42253F7E68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  <p:pic>
        <p:nvPicPr>
          <p:cNvPr id="10" name="Imagen 9" descr="https://alumni.education/content/324/1222/images/image17.png">
            <a:extLst>
              <a:ext uri="{FF2B5EF4-FFF2-40B4-BE49-F238E27FC236}">
                <a16:creationId xmlns:a16="http://schemas.microsoft.com/office/drawing/2014/main" id="{19840FB7-E469-4A57-A99E-36B5A6C63A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51" y="2881785"/>
            <a:ext cx="5986112" cy="3896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15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1:M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 sola instancia de una entidad se relaciona con 1 o muchas instancias de la otra entidad.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Clientes tienen facturas.</a:t>
            </a:r>
          </a:p>
        </p:txBody>
      </p:sp>
      <p:pic>
        <p:nvPicPr>
          <p:cNvPr id="8" name="Imagen 7" descr="https://alumni.education/content/324/1222/images/image13.png">
            <a:extLst>
              <a:ext uri="{FF2B5EF4-FFF2-40B4-BE49-F238E27FC236}">
                <a16:creationId xmlns:a16="http://schemas.microsoft.com/office/drawing/2014/main" id="{EAB0D8A7-C5BE-403D-9300-F60C598B49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51" y="2921933"/>
            <a:ext cx="5986112" cy="3814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0D3EAF-3BF7-494E-915D-E42C798EBB65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</p:spTree>
    <p:extLst>
      <p:ext uri="{BB962C8B-B14F-4D97-AF65-F5344CB8AC3E}">
        <p14:creationId xmlns:p14="http://schemas.microsoft.com/office/powerpoint/2010/main" val="76417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M:1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M:1: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Muchos a 1. Similar a la anterior.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Proveedor provee materias primas.</a:t>
            </a:r>
          </a:p>
        </p:txBody>
      </p:sp>
      <p:pic>
        <p:nvPicPr>
          <p:cNvPr id="9" name="Imagen 8" descr="https://alumni.education/content/324/1222/images/image12.png">
            <a:extLst>
              <a:ext uri="{FF2B5EF4-FFF2-40B4-BE49-F238E27FC236}">
                <a16:creationId xmlns:a16="http://schemas.microsoft.com/office/drawing/2014/main" id="{0A788F9E-B28D-49CC-AD01-F8910E4550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38" y="2674316"/>
            <a:ext cx="7200900" cy="3800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E06DC5-A525-4511-B8F1-E36AD1FF91F4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</p:spTree>
    <p:extLst>
      <p:ext uri="{BB962C8B-B14F-4D97-AF65-F5344CB8AC3E}">
        <p14:creationId xmlns:p14="http://schemas.microsoft.com/office/powerpoint/2010/main" val="330448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M:N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M:N: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Cada instancia de una entidad se relaciona con 1 o muchas instancias de la otra entidad y viceversa.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Libros escritos por Autores.</a:t>
            </a:r>
          </a:p>
        </p:txBody>
      </p:sp>
      <p:pic>
        <p:nvPicPr>
          <p:cNvPr id="8" name="Imagen 7" descr="https://alumni.education/content/324/1222/images/image22.png">
            <a:extLst>
              <a:ext uri="{FF2B5EF4-FFF2-40B4-BE49-F238E27FC236}">
                <a16:creationId xmlns:a16="http://schemas.microsoft.com/office/drawing/2014/main" id="{ACD4F1C1-512C-49E7-BA7F-1937F975EC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63" y="2788150"/>
            <a:ext cx="6953250" cy="399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CD15D0-60DE-43B4-8CA3-F2ED1CF042A7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</p:spTree>
    <p:extLst>
      <p:ext uri="{BB962C8B-B14F-4D97-AF65-F5344CB8AC3E}">
        <p14:creationId xmlns:p14="http://schemas.microsoft.com/office/powerpoint/2010/main" val="281831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Condicionalidad de una relación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Determinar si existen instancias de ambas entidades que forman parte de la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Medico tiene pacientes (director de la clínica).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2BC936-9266-467A-8E23-84A945C2EBCB}"/>
              </a:ext>
            </a:extLst>
          </p:cNvPr>
          <p:cNvSpPr txBox="1"/>
          <p:nvPr/>
        </p:nvSpPr>
        <p:spPr>
          <a:xfrm>
            <a:off x="4417051" y="312935"/>
            <a:ext cx="59861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Condicionalidad: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Indica si la relación es obligatoria u opcional.</a:t>
            </a:r>
          </a:p>
        </p:txBody>
      </p:sp>
      <p:pic>
        <p:nvPicPr>
          <p:cNvPr id="10" name="Imagen 9" descr="https://alumni.education/content/324/1222/images/image05.png">
            <a:extLst>
              <a:ext uri="{FF2B5EF4-FFF2-40B4-BE49-F238E27FC236}">
                <a16:creationId xmlns:a16="http://schemas.microsoft.com/office/drawing/2014/main" id="{58368F08-885F-4294-BF08-7A7D43C397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52" y="2586392"/>
            <a:ext cx="6715125" cy="4048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2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Diseño de la Base de Datos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Conceptos Básicos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kern="12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¿</a:t>
            </a:r>
            <a:r>
              <a:rPr lang="es-AR" sz="20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Qué es un buen diseño?</a:t>
            </a:r>
          </a:p>
        </p:txBody>
      </p:sp>
    </p:spTree>
    <p:extLst>
      <p:ext uri="{BB962C8B-B14F-4D97-AF65-F5344CB8AC3E}">
        <p14:creationId xmlns:p14="http://schemas.microsoft.com/office/powerpoint/2010/main" val="187763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Diseño Físico de la Base de Datos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123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 Físico de la 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88898" y="643202"/>
            <a:ext cx="4614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el almacenamiento de estructuras y métodos de acceso usados para conseguir el acceso eficiente a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Tiene como objetivo: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Disminuir los tiempos de respuesta.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Minimizar espacio de almacenamiento.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Evitar las reorganizaciones.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Proporcionar la máxima seguridad.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Optimizar el consumo de recursos</a:t>
            </a:r>
          </a:p>
        </p:txBody>
      </p:sp>
      <p:pic>
        <p:nvPicPr>
          <p:cNvPr id="7170" name="Picture 2" descr="Resultado de imagen para database">
            <a:extLst>
              <a:ext uri="{FF2B5EF4-FFF2-40B4-BE49-F238E27FC236}">
                <a16:creationId xmlns:a16="http://schemas.microsoft.com/office/drawing/2014/main" id="{33F4624F-C50D-4D1C-BBA1-A0315994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88" y="4024773"/>
            <a:ext cx="3781069" cy="27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Diagrama Entidad Relación (DER)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de Objeto Asociativo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Supertipo</a:t>
            </a: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, Subtipo y Especialización</a:t>
            </a:r>
          </a:p>
        </p:txBody>
      </p:sp>
    </p:spTree>
    <p:extLst>
      <p:ext uri="{BB962C8B-B14F-4D97-AF65-F5344CB8AC3E}">
        <p14:creationId xmlns:p14="http://schemas.microsoft.com/office/powerpoint/2010/main" val="49096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67303" y="111411"/>
            <a:ext cx="765648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una herramienta gráfica que nos permite representar el Modelo Relacional con todas sus entidades y sus relaciones.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una red de entidades conectadas con relaciones.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3938EC-4911-4092-8041-67857C8CE3DD}"/>
              </a:ext>
            </a:extLst>
          </p:cNvPr>
          <p:cNvSpPr txBox="1"/>
          <p:nvPr/>
        </p:nvSpPr>
        <p:spPr>
          <a:xfrm>
            <a:off x="3767303" y="1224546"/>
            <a:ext cx="4531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Tipos de Objeto Asociativo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Supertipo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, Subtipo y Especialización</a:t>
            </a:r>
          </a:p>
        </p:txBody>
      </p:sp>
      <p:pic>
        <p:nvPicPr>
          <p:cNvPr id="1028" name="Picture 4" descr="Resultado de imagen para DER">
            <a:extLst>
              <a:ext uri="{FF2B5EF4-FFF2-40B4-BE49-F238E27FC236}">
                <a16:creationId xmlns:a16="http://schemas.microsoft.com/office/drawing/2014/main" id="{5BFDD7E2-7C2A-4397-87CC-2A508F71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03" y="2943392"/>
            <a:ext cx="7988482" cy="361874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4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Entidades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3938EC-4911-4092-8041-67857C8CE3DD}"/>
              </a:ext>
            </a:extLst>
          </p:cNvPr>
          <p:cNvSpPr txBox="1"/>
          <p:nvPr/>
        </p:nvSpPr>
        <p:spPr>
          <a:xfrm>
            <a:off x="4193345" y="669235"/>
            <a:ext cx="5923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Las entidades están representadas con un rectángulo con el nombre en su interior.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Pueden o no estar incluidos los atributos de la entidad</a:t>
            </a:r>
          </a:p>
        </p:txBody>
      </p:sp>
      <p:pic>
        <p:nvPicPr>
          <p:cNvPr id="2052" name="Picture 4" descr="Resultado de imagen para DER entidad">
            <a:extLst>
              <a:ext uri="{FF2B5EF4-FFF2-40B4-BE49-F238E27FC236}">
                <a16:creationId xmlns:a16="http://schemas.microsoft.com/office/drawing/2014/main" id="{518A50B0-28B5-4F16-9367-103BC6A8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45" y="2451651"/>
            <a:ext cx="6769102" cy="39624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2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Relaciones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3938EC-4911-4092-8041-67857C8CE3DD}"/>
              </a:ext>
            </a:extLst>
          </p:cNvPr>
          <p:cNvSpPr txBox="1"/>
          <p:nvPr/>
        </p:nvSpPr>
        <p:spPr>
          <a:xfrm>
            <a:off x="3931201" y="443948"/>
            <a:ext cx="7031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Las relaciones están representadas mediante un rombo con el nombre en su interior.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Para este nombre se utiliza o un verbo que representa la asociación entre las dos entidades que relaciona o el nombre de las dos entidades separadas por un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guión</a:t>
            </a: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 descr="https://alumni.education/content/324/1222/images/image08.png">
            <a:extLst>
              <a:ext uri="{FF2B5EF4-FFF2-40B4-BE49-F238E27FC236}">
                <a16:creationId xmlns:a16="http://schemas.microsoft.com/office/drawing/2014/main" id="{E80EB540-D99A-4DEB-9ADC-E3DC08CE5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44" y="2318302"/>
            <a:ext cx="6848475" cy="409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4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Relaciones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3938EC-4911-4092-8041-67857C8CE3DD}"/>
              </a:ext>
            </a:extLst>
          </p:cNvPr>
          <p:cNvSpPr txBox="1"/>
          <p:nvPr/>
        </p:nvSpPr>
        <p:spPr>
          <a:xfrm>
            <a:off x="3931201" y="443948"/>
            <a:ext cx="7031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 vs Cardinalidad: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término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se utiliza para describir la clasificación de las relaciones (1:1, 1:M o M:N).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Cardinalidad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expresa el número específico de ocurrencias de entidad asociadas con una ocurrencia de la entidad relacionada.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C520DA-7A0B-475D-A2CA-5CFC5AB2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43" y="3054213"/>
            <a:ext cx="6091145" cy="2935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615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Relaciones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3938EC-4911-4092-8041-67857C8CE3DD}"/>
              </a:ext>
            </a:extLst>
          </p:cNvPr>
          <p:cNvSpPr txBox="1"/>
          <p:nvPr/>
        </p:nvSpPr>
        <p:spPr>
          <a:xfrm>
            <a:off x="3931201" y="259282"/>
            <a:ext cx="703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Representación del Grado y Cardinalidad de la relación</a:t>
            </a:r>
          </a:p>
        </p:txBody>
      </p:sp>
      <p:pic>
        <p:nvPicPr>
          <p:cNvPr id="9" name="Imagen 8" descr="https://alumni.education/content/324/1222/images/image20.png">
            <a:extLst>
              <a:ext uri="{FF2B5EF4-FFF2-40B4-BE49-F238E27FC236}">
                <a16:creationId xmlns:a16="http://schemas.microsoft.com/office/drawing/2014/main" id="{2363BF05-B70D-4316-9D51-819FF950FB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839298"/>
            <a:ext cx="64674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https://alumni.education/content/324/1222/images/image23.png">
            <a:extLst>
              <a:ext uri="{FF2B5EF4-FFF2-40B4-BE49-F238E27FC236}">
                <a16:creationId xmlns:a16="http://schemas.microsoft.com/office/drawing/2014/main" id="{3D3AEAC0-9EF2-4FFC-BFA6-EF0BF7F631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2766722"/>
            <a:ext cx="6467474" cy="14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https://alumni.education/content/324/1222/images/image24.png">
            <a:extLst>
              <a:ext uri="{FF2B5EF4-FFF2-40B4-BE49-F238E27FC236}">
                <a16:creationId xmlns:a16="http://schemas.microsoft.com/office/drawing/2014/main" id="{B1101408-D631-48F9-975F-1EF29D73ED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4783638"/>
            <a:ext cx="6467474" cy="13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4108823" y="2054951"/>
            <a:ext cx="703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médico tiene 1 o N pacientes y un paciente tiene 1 o M médicos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71B659-237A-4C26-8D99-98BA4B4BDF5D}"/>
              </a:ext>
            </a:extLst>
          </p:cNvPr>
          <p:cNvSpPr txBox="1"/>
          <p:nvPr/>
        </p:nvSpPr>
        <p:spPr>
          <a:xfrm>
            <a:off x="10492819" y="1345194"/>
            <a:ext cx="150653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M:N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19778D-5535-41A8-945A-8A8CB83FC981}"/>
              </a:ext>
            </a:extLst>
          </p:cNvPr>
          <p:cNvSpPr txBox="1"/>
          <p:nvPr/>
        </p:nvSpPr>
        <p:spPr>
          <a:xfrm>
            <a:off x="4056878" y="4041969"/>
            <a:ext cx="703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esposo tiene 1 sola esposa  y viceversa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19771-73A2-45B0-9B0A-BCD8032CAD8F}"/>
              </a:ext>
            </a:extLst>
          </p:cNvPr>
          <p:cNvSpPr txBox="1"/>
          <p:nvPr/>
        </p:nvSpPr>
        <p:spPr>
          <a:xfrm>
            <a:off x="3931201" y="5954322"/>
            <a:ext cx="703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empleado trabaja en 1 solo proyecto y un proyecto tiene 1 o M empleados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5F2F07-B34A-4A8A-960E-B56E231295DE}"/>
              </a:ext>
            </a:extLst>
          </p:cNvPr>
          <p:cNvSpPr txBox="1"/>
          <p:nvPr/>
        </p:nvSpPr>
        <p:spPr>
          <a:xfrm>
            <a:off x="10492819" y="3271961"/>
            <a:ext cx="150653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E6C4A0-BFFA-4981-903C-AB6F2E63E13F}"/>
              </a:ext>
            </a:extLst>
          </p:cNvPr>
          <p:cNvSpPr txBox="1"/>
          <p:nvPr/>
        </p:nvSpPr>
        <p:spPr>
          <a:xfrm>
            <a:off x="10492819" y="5143474"/>
            <a:ext cx="150653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1:M</a:t>
            </a:r>
          </a:p>
        </p:txBody>
      </p:sp>
    </p:spTree>
    <p:extLst>
      <p:ext uri="{BB962C8B-B14F-4D97-AF65-F5344CB8AC3E}">
        <p14:creationId xmlns:p14="http://schemas.microsoft.com/office/powerpoint/2010/main" val="168202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https://alumni.education/content/324/1222/images/image19.png">
            <a:extLst>
              <a:ext uri="{FF2B5EF4-FFF2-40B4-BE49-F238E27FC236}">
                <a16:creationId xmlns:a16="http://schemas.microsoft.com/office/drawing/2014/main" id="{5611909F-259A-4214-B316-07B3A593D4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03" y="4738867"/>
            <a:ext cx="6458502" cy="121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Relaciones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3938EC-4911-4092-8041-67857C8CE3DD}"/>
              </a:ext>
            </a:extLst>
          </p:cNvPr>
          <p:cNvSpPr txBox="1"/>
          <p:nvPr/>
        </p:nvSpPr>
        <p:spPr>
          <a:xfrm>
            <a:off x="3931201" y="259282"/>
            <a:ext cx="703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Representación del Grado y Cardinalidad de la relación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4108823" y="2054951"/>
            <a:ext cx="703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cliente tiene 1 o M facturas y una factura tiene 1 solo 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71B659-237A-4C26-8D99-98BA4B4BDF5D}"/>
              </a:ext>
            </a:extLst>
          </p:cNvPr>
          <p:cNvSpPr txBox="1"/>
          <p:nvPr/>
        </p:nvSpPr>
        <p:spPr>
          <a:xfrm>
            <a:off x="10492819" y="1345194"/>
            <a:ext cx="150653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M:1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19778D-5535-41A8-945A-8A8CB83FC981}"/>
              </a:ext>
            </a:extLst>
          </p:cNvPr>
          <p:cNvSpPr txBox="1"/>
          <p:nvPr/>
        </p:nvSpPr>
        <p:spPr>
          <a:xfrm>
            <a:off x="4056878" y="4041969"/>
            <a:ext cx="703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alumno no tiene ninguna materia aprobada (recién se inscribe) o muchas materias aprobadas.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19771-73A2-45B0-9B0A-BCD8032CAD8F}"/>
              </a:ext>
            </a:extLst>
          </p:cNvPr>
          <p:cNvSpPr txBox="1"/>
          <p:nvPr/>
        </p:nvSpPr>
        <p:spPr>
          <a:xfrm>
            <a:off x="3931201" y="5954322"/>
            <a:ext cx="703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empleado puede tener o no 1 tarjeta corporativa y una tarjeta corporativa le pertenece solo a 1 empleado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5F2F07-B34A-4A8A-960E-B56E231295DE}"/>
              </a:ext>
            </a:extLst>
          </p:cNvPr>
          <p:cNvSpPr txBox="1"/>
          <p:nvPr/>
        </p:nvSpPr>
        <p:spPr>
          <a:xfrm>
            <a:off x="10492819" y="3271961"/>
            <a:ext cx="150653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1:M Condicional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E6C4A0-BFFA-4981-903C-AB6F2E63E13F}"/>
              </a:ext>
            </a:extLst>
          </p:cNvPr>
          <p:cNvSpPr txBox="1"/>
          <p:nvPr/>
        </p:nvSpPr>
        <p:spPr>
          <a:xfrm>
            <a:off x="10492819" y="5143474"/>
            <a:ext cx="150653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1:1 Condicional</a:t>
            </a:r>
          </a:p>
        </p:txBody>
      </p:sp>
      <p:pic>
        <p:nvPicPr>
          <p:cNvPr id="19" name="Imagen 18" descr="https://alumni.education/content/324/1222/images/image01.png">
            <a:extLst>
              <a:ext uri="{FF2B5EF4-FFF2-40B4-BE49-F238E27FC236}">
                <a16:creationId xmlns:a16="http://schemas.microsoft.com/office/drawing/2014/main" id="{908AD26E-CCAE-4FA6-BEA7-522536B7D5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01" y="677399"/>
            <a:ext cx="6458503" cy="139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https://alumni.education/content/324/1222/images/image25.png">
            <a:extLst>
              <a:ext uri="{FF2B5EF4-FFF2-40B4-BE49-F238E27FC236}">
                <a16:creationId xmlns:a16="http://schemas.microsoft.com/office/drawing/2014/main" id="{5231C359-C359-4410-8FE6-5E2888D51D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01" y="2552559"/>
            <a:ext cx="6458503" cy="1466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612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Objeto Asociativo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3696388" y="534346"/>
            <a:ext cx="7031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Los TOA son elementos que aparecen cuando en una relación además de conectar las entidades posee atributos propios.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representado en un Diagrama Entidad relación como un rectángulo que está conectado a través de una flecha a la relación</a:t>
            </a:r>
          </a:p>
        </p:txBody>
      </p:sp>
      <p:pic>
        <p:nvPicPr>
          <p:cNvPr id="22" name="Imagen 21" descr="https://alumni.education/content/324/1222/images/image06.png">
            <a:extLst>
              <a:ext uri="{FF2B5EF4-FFF2-40B4-BE49-F238E27FC236}">
                <a16:creationId xmlns:a16="http://schemas.microsoft.com/office/drawing/2014/main" id="{8C3260ED-5B9E-419B-A458-31E8EA0FF3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88" y="2498433"/>
            <a:ext cx="6936616" cy="346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784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Conceptos Básicos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403613" y="3987142"/>
            <a:ext cx="569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importante tomarse el tiempo necesario para lograr un diseño correcto de la Base de Datos.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Base de Datos bien diseñada permite obtener acceso a información exacta y actualizada.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necesario </a:t>
            </a:r>
            <a:r>
              <a:rPr lang="es-AR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aprender los principios del buen diseño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para que así la Base de Datos termine adaptándose a sus necesidades.</a:t>
            </a:r>
          </a:p>
        </p:txBody>
      </p:sp>
      <p:pic>
        <p:nvPicPr>
          <p:cNvPr id="17" name="Imagen 16" descr="https://alumni.education/content/324/1222/images/image04.png">
            <a:extLst>
              <a:ext uri="{FF2B5EF4-FFF2-40B4-BE49-F238E27FC236}">
                <a16:creationId xmlns:a16="http://schemas.microsoft.com/office/drawing/2014/main" id="{577920B7-095D-4C39-AE0B-0D9532578F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43" y="839533"/>
            <a:ext cx="4993011" cy="2314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486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Supertipo</a:t>
            </a:r>
            <a:r>
              <a:rPr lang="es-A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Subtipo y Especialización</a:t>
            </a:r>
            <a:endParaRPr lang="es-AR" sz="2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3696387" y="203044"/>
            <a:ext cx="7965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Generalización: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es el proceso de definir un tipo de entidad general de una colección de tipos de entidades especializadas.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Especialización: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es la inversa de la generalización, dado que define subtipos de los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supertipos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y forma relaciones entre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supertipos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y subtipos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Supertipo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es un tipo de entidad que tiene una relación con uno o más subtipos.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Subtipo: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es un subgrupo de entidades con atributos únicos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113AE9-E1F9-4FEF-8B9B-FD649C9349C0}"/>
              </a:ext>
            </a:extLst>
          </p:cNvPr>
          <p:cNvSpPr txBox="1"/>
          <p:nvPr/>
        </p:nvSpPr>
        <p:spPr>
          <a:xfrm>
            <a:off x="3696386" y="6008625"/>
            <a:ext cx="796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subtipo hereda todos los atributos del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supertipo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y puede tener atributos extras propios</a:t>
            </a:r>
          </a:p>
        </p:txBody>
      </p:sp>
      <p:pic>
        <p:nvPicPr>
          <p:cNvPr id="8" name="Imagen 7" descr="https://alumni.education/content/324/1222/images/image11.png">
            <a:extLst>
              <a:ext uri="{FF2B5EF4-FFF2-40B4-BE49-F238E27FC236}">
                <a16:creationId xmlns:a16="http://schemas.microsoft.com/office/drawing/2014/main" id="{309C75C3-9017-498D-92FC-E1D6876373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64" y="2150230"/>
            <a:ext cx="4664765" cy="3605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962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Técnicas y Reglas para construir un DER</a:t>
            </a:r>
          </a:p>
        </p:txBody>
      </p:sp>
    </p:spTree>
    <p:extLst>
      <p:ext uri="{BB962C8B-B14F-4D97-AF65-F5344CB8AC3E}">
        <p14:creationId xmlns:p14="http://schemas.microsoft.com/office/powerpoint/2010/main" val="140607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Técnicas para construir un DER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3696388" y="719875"/>
            <a:ext cx="47584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las entidades.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Individualizar identificadores únicos de las entidades, si la entidad posee una sola instancia, este elemento no es una entidad.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relaciones entre objetos.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Clasificar relaciones según conceptos de grado, conectividad, condicionalidad.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tipos de objetos asociativos.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supertipos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y subtipos, agrupando objetos que posean atributos comunes y alguna condición de diferenciación.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Dibujar el DER según la notación de la herramienta.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Eliminar elementos redundantes o fuera del alcance del sistema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15F40A-0448-4145-99E0-26B7C51C68D7}"/>
              </a:ext>
            </a:extLst>
          </p:cNvPr>
          <p:cNvSpPr txBox="1"/>
          <p:nvPr/>
        </p:nvSpPr>
        <p:spPr>
          <a:xfrm>
            <a:off x="3710413" y="5643060"/>
            <a:ext cx="748844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Tomar los sustantivos importantes como entidades y los verbos importantes como relaciones.</a:t>
            </a:r>
          </a:p>
        </p:txBody>
      </p:sp>
      <p:pic>
        <p:nvPicPr>
          <p:cNvPr id="1026" name="Picture 2" descr="Resultado de imagen para tecnicas">
            <a:extLst>
              <a:ext uri="{FF2B5EF4-FFF2-40B4-BE49-F238E27FC236}">
                <a16:creationId xmlns:a16="http://schemas.microsoft.com/office/drawing/2014/main" id="{311EBA70-DA85-4114-8A28-C76A55C0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65" y="109993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0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Reglas para construir un DER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7102196" y="889843"/>
            <a:ext cx="47584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entidad puede estar conectada a una o más relaciones.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relación debe conectarse a una o más entidades.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entidad no puede estar conectada directamente a otra entidad.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relación no puede estar conectada directamente a otra relación.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pueden existir distintos elementos con el mismo nombre.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incluir relaciones irrelevantes para el sistema.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Eliminar relaciones que no puedan existir en el mundo real.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Eliminar relaciones redundantes.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 una entidad sólo tiene su identificador como atributo, eliminarla e incluir la información en otra entidad.</a:t>
            </a:r>
          </a:p>
        </p:txBody>
      </p:sp>
      <p:pic>
        <p:nvPicPr>
          <p:cNvPr id="2050" name="Picture 2" descr="Resultado de imagen para rules icon">
            <a:extLst>
              <a:ext uri="{FF2B5EF4-FFF2-40B4-BE49-F238E27FC236}">
                <a16:creationId xmlns:a16="http://schemas.microsoft.com/office/drawing/2014/main" id="{F8E291F5-D32B-4DF8-AF3A-73FFB569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98" y="1735014"/>
            <a:ext cx="3387970" cy="33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7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Normalización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1ra Forma Normal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2da Forma Normal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3ra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218906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E5B43-0E90-41C0-8265-EBF24B896841}"/>
              </a:ext>
            </a:extLst>
          </p:cNvPr>
          <p:cNvSpPr txBox="1"/>
          <p:nvPr/>
        </p:nvSpPr>
        <p:spPr>
          <a:xfrm>
            <a:off x="5881163" y="989394"/>
            <a:ext cx="424349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el proceso de </a:t>
            </a:r>
            <a:r>
              <a:rPr lang="es-AR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simplificación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de los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1411E2-B9E5-4EED-AA5A-FDFF2AAC1580}"/>
              </a:ext>
            </a:extLst>
          </p:cNvPr>
          <p:cNvSpPr txBox="1"/>
          <p:nvPr/>
        </p:nvSpPr>
        <p:spPr>
          <a:xfrm>
            <a:off x="3674706" y="2583154"/>
            <a:ext cx="4501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 conjunto de reglas y procedimientos que permiten definir una estructura de datos simple y estable frente a los cambios.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Sirve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Tener almacenado con el menor espacio posible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Evitar la redundancia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Eliminar errores lógicos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Datos ordenados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Proteger la integridad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A308E1-8266-4DB3-8435-AC4FBA28BDE5}"/>
              </a:ext>
            </a:extLst>
          </p:cNvPr>
          <p:cNvSpPr txBox="1"/>
          <p:nvPr/>
        </p:nvSpPr>
        <p:spPr>
          <a:xfrm>
            <a:off x="3891857" y="6288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La simplificación debe darse sin que haya pérdida de información!!!</a:t>
            </a:r>
          </a:p>
        </p:txBody>
      </p:sp>
      <p:pic>
        <p:nvPicPr>
          <p:cNvPr id="3074" name="Picture 2" descr="Resultado de imagen para db normalization icon">
            <a:extLst>
              <a:ext uri="{FF2B5EF4-FFF2-40B4-BE49-F238E27FC236}">
                <a16:creationId xmlns:a16="http://schemas.microsoft.com/office/drawing/2014/main" id="{CA81DE4A-585D-4C45-9E99-DACCC1ED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35" y="-1656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247D4D7-0E38-487D-894A-39E332A38FED}"/>
              </a:ext>
            </a:extLst>
          </p:cNvPr>
          <p:cNvSpPr txBox="1"/>
          <p:nvPr/>
        </p:nvSpPr>
        <p:spPr>
          <a:xfrm>
            <a:off x="9284475" y="2463019"/>
            <a:ext cx="2752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Primera Forma Normal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Segunda Forma Normal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Tercera Forma Normal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Forma Normal Boyce-Codd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Cuarta Forma Normal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Quinta Forma Normal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FF07A4E-8E50-4611-A2CD-8433CFB36C02}"/>
              </a:ext>
            </a:extLst>
          </p:cNvPr>
          <p:cNvSpPr/>
          <p:nvPr/>
        </p:nvSpPr>
        <p:spPr>
          <a:xfrm>
            <a:off x="8964369" y="2481413"/>
            <a:ext cx="338416" cy="303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CD47FCA-1028-43F9-A55C-1F1AABB103E9}"/>
              </a:ext>
            </a:extLst>
          </p:cNvPr>
          <p:cNvSpPr/>
          <p:nvPr/>
        </p:nvSpPr>
        <p:spPr>
          <a:xfrm>
            <a:off x="8946059" y="3043749"/>
            <a:ext cx="338416" cy="303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265828C-DC8E-405C-9547-A0B362C6C6A6}"/>
              </a:ext>
            </a:extLst>
          </p:cNvPr>
          <p:cNvSpPr/>
          <p:nvPr/>
        </p:nvSpPr>
        <p:spPr>
          <a:xfrm>
            <a:off x="8946059" y="3606086"/>
            <a:ext cx="338416" cy="303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2464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1FN</a:t>
            </a:r>
            <a:endParaRPr lang="es-A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1411E2-B9E5-4EED-AA5A-FDFF2AAC1580}"/>
              </a:ext>
            </a:extLst>
          </p:cNvPr>
          <p:cNvSpPr txBox="1"/>
          <p:nvPr/>
        </p:nvSpPr>
        <p:spPr>
          <a:xfrm>
            <a:off x="3714024" y="2815650"/>
            <a:ext cx="733785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si hay un grupo de repetición sobre el mismo registro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Separarlos en tablas independientes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cada conjunto de datos relacionados con una clave principal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3D91144-7BA2-4F50-AFF2-7C13C0FA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9149"/>
              </p:ext>
            </p:extLst>
          </p:nvPr>
        </p:nvGraphicFramePr>
        <p:xfrm>
          <a:off x="3111486" y="485998"/>
          <a:ext cx="7370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520793377"/>
                    </a:ext>
                  </a:extLst>
                </a:gridCol>
                <a:gridCol w="811403">
                  <a:extLst>
                    <a:ext uri="{9D8B030D-6E8A-4147-A177-3AD203B41FA5}">
                      <a16:colId xmlns:a16="http://schemas.microsoft.com/office/drawing/2014/main" val="1358417002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50985870"/>
                    </a:ext>
                  </a:extLst>
                </a:gridCol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595048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49936869"/>
                    </a:ext>
                  </a:extLst>
                </a:gridCol>
                <a:gridCol w="767998">
                  <a:extLst>
                    <a:ext uri="{9D8B030D-6E8A-4147-A177-3AD203B41FA5}">
                      <a16:colId xmlns:a16="http://schemas.microsoft.com/office/drawing/2014/main" val="77187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Base de Datos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Prog</a:t>
                      </a:r>
                      <a:r>
                        <a:rPr lang="es-AR" sz="1200" dirty="0"/>
                        <a:t>. Web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Pedro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88995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393759BF-EF56-4E46-B022-04D4D44D1304}"/>
              </a:ext>
            </a:extLst>
          </p:cNvPr>
          <p:cNvSpPr txBox="1"/>
          <p:nvPr/>
        </p:nvSpPr>
        <p:spPr>
          <a:xfrm>
            <a:off x="7434247" y="4414306"/>
            <a:ext cx="321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Materias que cursa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9EC050F8-D8A6-4747-B9E5-A9AAAF18D96C}"/>
              </a:ext>
            </a:extLst>
          </p:cNvPr>
          <p:cNvSpPr/>
          <p:nvPr/>
        </p:nvSpPr>
        <p:spPr>
          <a:xfrm>
            <a:off x="10654748" y="741542"/>
            <a:ext cx="1417982" cy="120032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/>
              <a:t>No Normalizada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451581E-1A8C-4D88-9DDF-2670DB8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72191"/>
              </p:ext>
            </p:extLst>
          </p:nvPr>
        </p:nvGraphicFramePr>
        <p:xfrm>
          <a:off x="2162435" y="4960034"/>
          <a:ext cx="509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520793377"/>
                    </a:ext>
                  </a:extLst>
                </a:gridCol>
                <a:gridCol w="811403">
                  <a:extLst>
                    <a:ext uri="{9D8B030D-6E8A-4147-A177-3AD203B41FA5}">
                      <a16:colId xmlns:a16="http://schemas.microsoft.com/office/drawing/2014/main" val="1358417002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509858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186868815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77187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 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Pedro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88995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0B56D6E4-C4AA-4AB6-8D38-E764A55B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4892"/>
              </p:ext>
            </p:extLst>
          </p:nvPr>
        </p:nvGraphicFramePr>
        <p:xfrm>
          <a:off x="7434247" y="4783638"/>
          <a:ext cx="30716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595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Base de Datos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Prog</a:t>
                      </a:r>
                      <a:r>
                        <a:rPr lang="es-AR" sz="1200" dirty="0"/>
                        <a:t>. Web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E55C70C4-69A6-4975-A77A-8DC506B9959A}"/>
              </a:ext>
            </a:extLst>
          </p:cNvPr>
          <p:cNvSpPr txBox="1"/>
          <p:nvPr/>
        </p:nvSpPr>
        <p:spPr>
          <a:xfrm>
            <a:off x="3111486" y="4611700"/>
            <a:ext cx="321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B10EFE3-F418-4219-9A5F-305F8109AF02}"/>
              </a:ext>
            </a:extLst>
          </p:cNvPr>
          <p:cNvSpPr txBox="1"/>
          <p:nvPr/>
        </p:nvSpPr>
        <p:spPr>
          <a:xfrm>
            <a:off x="3714460" y="135999"/>
            <a:ext cx="321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Estudiante/Materias que cursa</a:t>
            </a:r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AEA3D8FD-8A70-4EED-8092-07E958CA3368}"/>
              </a:ext>
            </a:extLst>
          </p:cNvPr>
          <p:cNvSpPr/>
          <p:nvPr/>
        </p:nvSpPr>
        <p:spPr>
          <a:xfrm>
            <a:off x="10654747" y="4916129"/>
            <a:ext cx="1311965" cy="120032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1FN</a:t>
            </a:r>
          </a:p>
        </p:txBody>
      </p:sp>
    </p:spTree>
    <p:extLst>
      <p:ext uri="{BB962C8B-B14F-4D97-AF65-F5344CB8AC3E}">
        <p14:creationId xmlns:p14="http://schemas.microsoft.com/office/powerpoint/2010/main" val="51779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2FN</a:t>
            </a:r>
            <a:endParaRPr lang="es-A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1411E2-B9E5-4EED-AA5A-FDFF2AAC1580}"/>
              </a:ext>
            </a:extLst>
          </p:cNvPr>
          <p:cNvSpPr txBox="1"/>
          <p:nvPr/>
        </p:nvSpPr>
        <p:spPr>
          <a:xfrm>
            <a:off x="5741921" y="3306310"/>
            <a:ext cx="334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atributo A es 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atributo B depende completamente de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atributo C también depende completamente de 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1CFDAB-E9BE-47A4-BDA7-38853D366D26}"/>
              </a:ext>
            </a:extLst>
          </p:cNvPr>
          <p:cNvSpPr txBox="1"/>
          <p:nvPr/>
        </p:nvSpPr>
        <p:spPr>
          <a:xfrm>
            <a:off x="5741921" y="1860279"/>
            <a:ext cx="25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Dependencia Funcional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5D64C9-B9D9-4B78-945C-D7AC2D4D6EB9}"/>
              </a:ext>
            </a:extLst>
          </p:cNvPr>
          <p:cNvSpPr txBox="1"/>
          <p:nvPr/>
        </p:nvSpPr>
        <p:spPr>
          <a:xfrm>
            <a:off x="5741921" y="2286187"/>
            <a:ext cx="3274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583F0D-EE40-42A5-A40E-AF31ED2FD1AE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6069374" y="2467546"/>
            <a:ext cx="705995" cy="330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64E464-0970-4EAA-9FF0-2ECE184CA694}"/>
              </a:ext>
            </a:extLst>
          </p:cNvPr>
          <p:cNvSpPr txBox="1"/>
          <p:nvPr/>
        </p:nvSpPr>
        <p:spPr>
          <a:xfrm>
            <a:off x="6775369" y="2282880"/>
            <a:ext cx="327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11E75C-23B3-4952-8C1F-2CA3936FF143}"/>
              </a:ext>
            </a:extLst>
          </p:cNvPr>
          <p:cNvSpPr txBox="1"/>
          <p:nvPr/>
        </p:nvSpPr>
        <p:spPr>
          <a:xfrm>
            <a:off x="7770277" y="2286042"/>
            <a:ext cx="327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BF5A2F8-4885-4E84-B2EE-A2A4B79C436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05647" y="2655519"/>
            <a:ext cx="1" cy="34001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537125F-AA2D-4987-895E-FFC676DA481F}"/>
              </a:ext>
            </a:extLst>
          </p:cNvPr>
          <p:cNvCxnSpPr>
            <a:cxnSpLocks/>
          </p:cNvCxnSpPr>
          <p:nvPr/>
        </p:nvCxnSpPr>
        <p:spPr>
          <a:xfrm flipH="1">
            <a:off x="5905647" y="2982671"/>
            <a:ext cx="202835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0EBACFF-9BCF-46D1-8724-6E19FEA4902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934004" y="2655374"/>
            <a:ext cx="0" cy="3204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1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2FN</a:t>
            </a:r>
            <a:endParaRPr lang="es-A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1411E2-B9E5-4EED-AA5A-FDFF2AAC1580}"/>
              </a:ext>
            </a:extLst>
          </p:cNvPr>
          <p:cNvSpPr txBox="1"/>
          <p:nvPr/>
        </p:nvSpPr>
        <p:spPr>
          <a:xfrm>
            <a:off x="3687956" y="2351607"/>
            <a:ext cx="794745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Debe estar en 1FN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 si hay atributos que no dependen completamente de la clave primaria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Separarlos en tablas independientes para asegurar las dependencias funcionales completas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5417017-53F9-428E-BC3C-C0C5A704432B}"/>
              </a:ext>
            </a:extLst>
          </p:cNvPr>
          <p:cNvSpPr txBox="1"/>
          <p:nvPr/>
        </p:nvSpPr>
        <p:spPr>
          <a:xfrm>
            <a:off x="8738032" y="3961130"/>
            <a:ext cx="208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Estudiante/Materia</a:t>
            </a: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A3C38BB4-7333-4E8E-8C4C-CC4B8A21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240"/>
              </p:ext>
            </p:extLst>
          </p:nvPr>
        </p:nvGraphicFramePr>
        <p:xfrm>
          <a:off x="3426031" y="4106534"/>
          <a:ext cx="5143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520793377"/>
                    </a:ext>
                  </a:extLst>
                </a:gridCol>
                <a:gridCol w="811403">
                  <a:extLst>
                    <a:ext uri="{9D8B030D-6E8A-4147-A177-3AD203B41FA5}">
                      <a16:colId xmlns:a16="http://schemas.microsoft.com/office/drawing/2014/main" val="1358417002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509858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005510880"/>
                    </a:ext>
                  </a:extLst>
                </a:gridCol>
                <a:gridCol w="825478">
                  <a:extLst>
                    <a:ext uri="{9D8B030D-6E8A-4147-A177-3AD203B41FA5}">
                      <a16:colId xmlns:a16="http://schemas.microsoft.com/office/drawing/2014/main" val="77187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 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Pedro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88995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F2E8963A-6918-4A18-B189-8D9474DA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24726"/>
              </p:ext>
            </p:extLst>
          </p:nvPr>
        </p:nvGraphicFramePr>
        <p:xfrm>
          <a:off x="8738032" y="4330462"/>
          <a:ext cx="1867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CA4DF1FE-FE75-4A1F-9189-BD9FECCA85B0}"/>
              </a:ext>
            </a:extLst>
          </p:cNvPr>
          <p:cNvSpPr txBox="1"/>
          <p:nvPr/>
        </p:nvSpPr>
        <p:spPr>
          <a:xfrm>
            <a:off x="2312507" y="4791554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</a:t>
            </a:r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32A5B58C-B01D-4099-9881-4B6524F75BBE}"/>
              </a:ext>
            </a:extLst>
          </p:cNvPr>
          <p:cNvSpPr/>
          <p:nvPr/>
        </p:nvSpPr>
        <p:spPr>
          <a:xfrm>
            <a:off x="10800522" y="4916129"/>
            <a:ext cx="1316261" cy="120032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2FN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2D1ACDDB-DC7D-4CA7-94F0-5381607F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453"/>
              </p:ext>
            </p:extLst>
          </p:nvPr>
        </p:nvGraphicFramePr>
        <p:xfrm>
          <a:off x="3771011" y="5314749"/>
          <a:ext cx="22440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595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Base de Datos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Prog</a:t>
                      </a:r>
                      <a:r>
                        <a:rPr lang="es-AR" sz="1200" dirty="0"/>
                        <a:t>. Web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1DDCE831-1B1A-4352-B497-3D4B7D034306}"/>
              </a:ext>
            </a:extLst>
          </p:cNvPr>
          <p:cNvSpPr txBox="1"/>
          <p:nvPr/>
        </p:nvSpPr>
        <p:spPr>
          <a:xfrm>
            <a:off x="2547124" y="5871763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B12AC36-82C1-49F9-AE27-A2DD9F697566}"/>
              </a:ext>
            </a:extLst>
          </p:cNvPr>
          <p:cNvSpPr txBox="1"/>
          <p:nvPr/>
        </p:nvSpPr>
        <p:spPr>
          <a:xfrm>
            <a:off x="7584319" y="-43539"/>
            <a:ext cx="321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Materias que cursa</a:t>
            </a: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3BDECE0B-8928-4187-B4E9-7A3AF383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1819"/>
              </p:ext>
            </p:extLst>
          </p:nvPr>
        </p:nvGraphicFramePr>
        <p:xfrm>
          <a:off x="2312507" y="502189"/>
          <a:ext cx="509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520793377"/>
                    </a:ext>
                  </a:extLst>
                </a:gridCol>
                <a:gridCol w="811403">
                  <a:extLst>
                    <a:ext uri="{9D8B030D-6E8A-4147-A177-3AD203B41FA5}">
                      <a16:colId xmlns:a16="http://schemas.microsoft.com/office/drawing/2014/main" val="1358417002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509858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186868815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77187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 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Pedro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88995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CE0F65CE-DDAC-489A-9945-B6973924D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1626"/>
              </p:ext>
            </p:extLst>
          </p:nvPr>
        </p:nvGraphicFramePr>
        <p:xfrm>
          <a:off x="7584319" y="325793"/>
          <a:ext cx="30716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595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Base de Datos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Prog</a:t>
                      </a:r>
                      <a:r>
                        <a:rPr lang="es-AR" sz="1200" dirty="0"/>
                        <a:t>. Web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sp>
        <p:nvSpPr>
          <p:cNvPr id="47" name="CuadroTexto 46">
            <a:extLst>
              <a:ext uri="{FF2B5EF4-FFF2-40B4-BE49-F238E27FC236}">
                <a16:creationId xmlns:a16="http://schemas.microsoft.com/office/drawing/2014/main" id="{F666515B-F88A-4F21-B091-5553BA3EED25}"/>
              </a:ext>
            </a:extLst>
          </p:cNvPr>
          <p:cNvSpPr txBox="1"/>
          <p:nvPr/>
        </p:nvSpPr>
        <p:spPr>
          <a:xfrm>
            <a:off x="3261558" y="153855"/>
            <a:ext cx="321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</a:t>
            </a: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E5A78120-C8C5-4D93-B26A-B097187EAF76}"/>
              </a:ext>
            </a:extLst>
          </p:cNvPr>
          <p:cNvSpPr/>
          <p:nvPr/>
        </p:nvSpPr>
        <p:spPr>
          <a:xfrm>
            <a:off x="10804819" y="458284"/>
            <a:ext cx="1311965" cy="120032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1FN</a:t>
            </a:r>
          </a:p>
        </p:txBody>
      </p:sp>
    </p:spTree>
    <p:extLst>
      <p:ext uri="{BB962C8B-B14F-4D97-AF65-F5344CB8AC3E}">
        <p14:creationId xmlns:p14="http://schemas.microsoft.com/office/powerpoint/2010/main" val="3977514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3FN</a:t>
            </a:r>
            <a:endParaRPr lang="es-A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7F2A75-E200-4D95-A81B-ED2863B8648B}"/>
              </a:ext>
            </a:extLst>
          </p:cNvPr>
          <p:cNvSpPr txBox="1"/>
          <p:nvPr/>
        </p:nvSpPr>
        <p:spPr>
          <a:xfrm>
            <a:off x="5486280" y="1475423"/>
            <a:ext cx="25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Dependencia Transitiva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EEF0E51-26CE-491D-8BC2-AFD19BF10175}"/>
              </a:ext>
            </a:extLst>
          </p:cNvPr>
          <p:cNvSpPr txBox="1"/>
          <p:nvPr/>
        </p:nvSpPr>
        <p:spPr>
          <a:xfrm>
            <a:off x="5486280" y="1901331"/>
            <a:ext cx="3274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F3181-C271-4230-97CC-F0C5CF9F9827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5813733" y="2082690"/>
            <a:ext cx="705995" cy="330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BDBA122-42BE-4FD9-B893-D7407D17CD8C}"/>
              </a:ext>
            </a:extLst>
          </p:cNvPr>
          <p:cNvSpPr txBox="1"/>
          <p:nvPr/>
        </p:nvSpPr>
        <p:spPr>
          <a:xfrm>
            <a:off x="6519728" y="1898024"/>
            <a:ext cx="327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1709438-8F5C-4246-934A-494F3963B208}"/>
              </a:ext>
            </a:extLst>
          </p:cNvPr>
          <p:cNvSpPr txBox="1"/>
          <p:nvPr/>
        </p:nvSpPr>
        <p:spPr>
          <a:xfrm>
            <a:off x="7514636" y="1901186"/>
            <a:ext cx="327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5A1E214-3219-40D5-97B2-A6F14B1255A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650006" y="2270663"/>
            <a:ext cx="1" cy="34001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031BE62-8881-44FC-92F9-6C534E4ED4B5}"/>
              </a:ext>
            </a:extLst>
          </p:cNvPr>
          <p:cNvCxnSpPr>
            <a:cxnSpLocks/>
          </p:cNvCxnSpPr>
          <p:nvPr/>
        </p:nvCxnSpPr>
        <p:spPr>
          <a:xfrm flipH="1">
            <a:off x="5650006" y="2597815"/>
            <a:ext cx="202835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9D103DD-BCFF-41E1-A441-3D9C8E159DF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678363" y="2270518"/>
            <a:ext cx="0" cy="3204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5328D35-AB63-4B11-88AD-50D10EFFE57E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6847181" y="2082690"/>
            <a:ext cx="667455" cy="316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386EADF-16AB-4805-9DF1-BEE20740E896}"/>
              </a:ext>
            </a:extLst>
          </p:cNvPr>
          <p:cNvSpPr txBox="1"/>
          <p:nvPr/>
        </p:nvSpPr>
        <p:spPr>
          <a:xfrm>
            <a:off x="5172708" y="2918147"/>
            <a:ext cx="3348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atributo A es 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atributo B depende completamente de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atributo C depende completamente de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Por transitividad, el atributo C depende completamente de A</a:t>
            </a:r>
          </a:p>
        </p:txBody>
      </p:sp>
    </p:spTree>
    <p:extLst>
      <p:ext uri="{BB962C8B-B14F-4D97-AF65-F5344CB8AC3E}">
        <p14:creationId xmlns:p14="http://schemas.microsoft.com/office/powerpoint/2010/main" val="6050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5136F91-469C-4AEA-A36D-6B8349E89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05519"/>
              </p:ext>
            </p:extLst>
          </p:nvPr>
        </p:nvGraphicFramePr>
        <p:xfrm>
          <a:off x="3472071" y="600382"/>
          <a:ext cx="7539383" cy="564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 un buen diseño?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553719" y="719667"/>
            <a:ext cx="56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proceso de diseño se guía de algunos principios:</a:t>
            </a:r>
          </a:p>
        </p:txBody>
      </p:sp>
      <p:pic>
        <p:nvPicPr>
          <p:cNvPr id="1028" name="Picture 4" descr="Resultado de imagen para database design icon">
            <a:extLst>
              <a:ext uri="{FF2B5EF4-FFF2-40B4-BE49-F238E27FC236}">
                <a16:creationId xmlns:a16="http://schemas.microsoft.com/office/drawing/2014/main" id="{05C3A944-52F8-43F1-8D46-0DE3DCDA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263" y="3987142"/>
            <a:ext cx="2709275" cy="27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70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3FN</a:t>
            </a:r>
            <a:endParaRPr lang="es-A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1411E2-B9E5-4EED-AA5A-FDFF2AAC1580}"/>
              </a:ext>
            </a:extLst>
          </p:cNvPr>
          <p:cNvSpPr txBox="1"/>
          <p:nvPr/>
        </p:nvSpPr>
        <p:spPr>
          <a:xfrm>
            <a:off x="3687733" y="2972810"/>
            <a:ext cx="79474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Debe estar en 2FN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existen dependencias transitivas en los atributos que no son clave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550976C-D462-4D85-BB3D-C2E33DDD4413}"/>
              </a:ext>
            </a:extLst>
          </p:cNvPr>
          <p:cNvSpPr txBox="1"/>
          <p:nvPr/>
        </p:nvSpPr>
        <p:spPr>
          <a:xfrm>
            <a:off x="8704435" y="0"/>
            <a:ext cx="208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Estudiante/Materia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BBFFDC33-B370-43FE-A84B-19A96F029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6582"/>
              </p:ext>
            </p:extLst>
          </p:nvPr>
        </p:nvGraphicFramePr>
        <p:xfrm>
          <a:off x="3392434" y="145404"/>
          <a:ext cx="5143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520793377"/>
                    </a:ext>
                  </a:extLst>
                </a:gridCol>
                <a:gridCol w="811403">
                  <a:extLst>
                    <a:ext uri="{9D8B030D-6E8A-4147-A177-3AD203B41FA5}">
                      <a16:colId xmlns:a16="http://schemas.microsoft.com/office/drawing/2014/main" val="1358417002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509858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005510880"/>
                    </a:ext>
                  </a:extLst>
                </a:gridCol>
                <a:gridCol w="825478">
                  <a:extLst>
                    <a:ext uri="{9D8B030D-6E8A-4147-A177-3AD203B41FA5}">
                      <a16:colId xmlns:a16="http://schemas.microsoft.com/office/drawing/2014/main" val="77187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 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Pedro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88995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4FDD4141-0EAA-4744-B1B9-4824B2B16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77631"/>
              </p:ext>
            </p:extLst>
          </p:nvPr>
        </p:nvGraphicFramePr>
        <p:xfrm>
          <a:off x="8704435" y="369332"/>
          <a:ext cx="1867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33D15B06-C139-4BFA-A911-F76F9D5A496F}"/>
              </a:ext>
            </a:extLst>
          </p:cNvPr>
          <p:cNvSpPr txBox="1"/>
          <p:nvPr/>
        </p:nvSpPr>
        <p:spPr>
          <a:xfrm>
            <a:off x="2278910" y="830424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</a:t>
            </a: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6044AAEC-B356-4484-A8DC-BC4FF1F049D5}"/>
              </a:ext>
            </a:extLst>
          </p:cNvPr>
          <p:cNvSpPr/>
          <p:nvPr/>
        </p:nvSpPr>
        <p:spPr>
          <a:xfrm>
            <a:off x="10766925" y="954999"/>
            <a:ext cx="1316261" cy="120032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2FN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7582CE34-AF64-4CB7-9714-F0D282E8B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2876"/>
              </p:ext>
            </p:extLst>
          </p:nvPr>
        </p:nvGraphicFramePr>
        <p:xfrm>
          <a:off x="3737414" y="1353619"/>
          <a:ext cx="22440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595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Base de Datos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Prog</a:t>
                      </a:r>
                      <a:r>
                        <a:rPr lang="es-AR" sz="1200" dirty="0"/>
                        <a:t>. Web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9F084E7F-CDE3-4406-BDF9-608265370C07}"/>
              </a:ext>
            </a:extLst>
          </p:cNvPr>
          <p:cNvSpPr txBox="1"/>
          <p:nvPr/>
        </p:nvSpPr>
        <p:spPr>
          <a:xfrm>
            <a:off x="2871336" y="1605833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8FC677F-73B8-4168-BB4D-A81082DC3B54}"/>
              </a:ext>
            </a:extLst>
          </p:cNvPr>
          <p:cNvSpPr txBox="1"/>
          <p:nvPr/>
        </p:nvSpPr>
        <p:spPr>
          <a:xfrm>
            <a:off x="8738032" y="3961130"/>
            <a:ext cx="208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Estudiante/Materia</a:t>
            </a: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FBCFB0B4-25FE-4DD3-9199-6F2CDEE2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95430"/>
              </p:ext>
            </p:extLst>
          </p:nvPr>
        </p:nvGraphicFramePr>
        <p:xfrm>
          <a:off x="3426031" y="4106534"/>
          <a:ext cx="4317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520793377"/>
                    </a:ext>
                  </a:extLst>
                </a:gridCol>
                <a:gridCol w="811403">
                  <a:extLst>
                    <a:ext uri="{9D8B030D-6E8A-4147-A177-3AD203B41FA5}">
                      <a16:colId xmlns:a16="http://schemas.microsoft.com/office/drawing/2014/main" val="1358417002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509858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00551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 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Juan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Pedro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88995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4C498DAD-DE7C-41AC-A725-9E3AD1BC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34385"/>
              </p:ext>
            </p:extLst>
          </p:nvPr>
        </p:nvGraphicFramePr>
        <p:xfrm>
          <a:off x="8738032" y="4330462"/>
          <a:ext cx="1867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>
                  <a:extLst>
                    <a:ext uri="{9D8B030D-6E8A-4147-A177-3AD203B41FA5}">
                      <a16:colId xmlns:a16="http://schemas.microsoft.com/office/drawing/2014/main" val="1470286584"/>
                    </a:ext>
                  </a:extLst>
                </a:gridCol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0552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D60C5524-9E19-432C-ACE7-B97359C3A8BE}"/>
              </a:ext>
            </a:extLst>
          </p:cNvPr>
          <p:cNvSpPr txBox="1"/>
          <p:nvPr/>
        </p:nvSpPr>
        <p:spPr>
          <a:xfrm>
            <a:off x="2312507" y="4791554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Estudiante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98D06B5B-4E4E-4F83-BF13-7A2C3B47E30B}"/>
              </a:ext>
            </a:extLst>
          </p:cNvPr>
          <p:cNvSpPr/>
          <p:nvPr/>
        </p:nvSpPr>
        <p:spPr>
          <a:xfrm>
            <a:off x="10800522" y="4916129"/>
            <a:ext cx="1316261" cy="120032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3FN</a:t>
            </a: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2B6157AD-6085-4BEB-956B-C5F0A3001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87910"/>
              </p:ext>
            </p:extLst>
          </p:nvPr>
        </p:nvGraphicFramePr>
        <p:xfrm>
          <a:off x="3771011" y="5314749"/>
          <a:ext cx="22440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67">
                  <a:extLst>
                    <a:ext uri="{9D8B030D-6E8A-4147-A177-3AD203B41FA5}">
                      <a16:colId xmlns:a16="http://schemas.microsoft.com/office/drawing/2014/main" val="10300959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595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Cod. Materia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MAT01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Matemáticas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BD03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Base de Datos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WEB01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Prog</a:t>
                      </a:r>
                      <a:r>
                        <a:rPr lang="es-AR" sz="1200" dirty="0"/>
                        <a:t>. Web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837"/>
                  </a:ext>
                </a:extLst>
              </a:tr>
            </a:tbl>
          </a:graphicData>
        </a:graphic>
      </p:graphicFrame>
      <p:sp>
        <p:nvSpPr>
          <p:cNvPr id="40" name="CuadroTexto 39">
            <a:extLst>
              <a:ext uri="{FF2B5EF4-FFF2-40B4-BE49-F238E27FC236}">
                <a16:creationId xmlns:a16="http://schemas.microsoft.com/office/drawing/2014/main" id="{7036B955-75C6-4AC8-9823-5B5D40352971}"/>
              </a:ext>
            </a:extLst>
          </p:cNvPr>
          <p:cNvSpPr txBox="1"/>
          <p:nvPr/>
        </p:nvSpPr>
        <p:spPr>
          <a:xfrm>
            <a:off x="2547124" y="5871763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Materia</a:t>
            </a:r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A8371EEC-5A88-4757-8F66-960B0B22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77893"/>
              </p:ext>
            </p:extLst>
          </p:nvPr>
        </p:nvGraphicFramePr>
        <p:xfrm>
          <a:off x="6636439" y="5947997"/>
          <a:ext cx="17875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005510880"/>
                    </a:ext>
                  </a:extLst>
                </a:gridCol>
                <a:gridCol w="825478">
                  <a:extLst>
                    <a:ext uri="{9D8B030D-6E8A-4147-A177-3AD203B41FA5}">
                      <a16:colId xmlns:a16="http://schemas.microsoft.com/office/drawing/2014/main" val="77187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dirty="0"/>
                        <a:t>Cod 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808499"/>
                  </a:ext>
                </a:extLst>
              </a:tr>
            </a:tbl>
          </a:graphicData>
        </a:graphic>
      </p:graphicFrame>
      <p:sp>
        <p:nvSpPr>
          <p:cNvPr id="42" name="CuadroTexto 41">
            <a:extLst>
              <a:ext uri="{FF2B5EF4-FFF2-40B4-BE49-F238E27FC236}">
                <a16:creationId xmlns:a16="http://schemas.microsoft.com/office/drawing/2014/main" id="{1F7A0EBE-0DDC-496D-9D93-148CCB49638F}"/>
              </a:ext>
            </a:extLst>
          </p:cNvPr>
          <p:cNvSpPr txBox="1"/>
          <p:nvPr/>
        </p:nvSpPr>
        <p:spPr>
          <a:xfrm>
            <a:off x="6570681" y="5540634"/>
            <a:ext cx="13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Carrera</a:t>
            </a:r>
          </a:p>
        </p:txBody>
      </p:sp>
    </p:spTree>
    <p:extLst>
      <p:ext uri="{BB962C8B-B14F-4D97-AF65-F5344CB8AC3E}">
        <p14:creationId xmlns:p14="http://schemas.microsoft.com/office/powerpoint/2010/main" val="3910556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Diagrama de Tablas</a:t>
            </a:r>
          </a:p>
        </p:txBody>
      </p:sp>
    </p:spTree>
    <p:extLst>
      <p:ext uri="{BB962C8B-B14F-4D97-AF65-F5344CB8AC3E}">
        <p14:creationId xmlns:p14="http://schemas.microsoft.com/office/powerpoint/2010/main" val="904867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Tablas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386EADF-16AB-4805-9DF1-BEE20740E896}"/>
              </a:ext>
            </a:extLst>
          </p:cNvPr>
          <p:cNvSpPr txBox="1"/>
          <p:nvPr/>
        </p:nvSpPr>
        <p:spPr>
          <a:xfrm>
            <a:off x="3498235" y="1921316"/>
            <a:ext cx="3053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Luego de hacer el DER y la normalización de las tablas, se puede construir el Diagrama de Tablas que tendría toda </a:t>
            </a:r>
            <a:r>
              <a:rPr lang="es-AR">
                <a:latin typeface="Calibri Light" panose="020F0302020204030204" pitchFamily="34" charset="0"/>
                <a:cs typeface="Calibri Light" panose="020F0302020204030204" pitchFamily="34" charset="0"/>
              </a:rPr>
              <a:t>la estructura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 tablas de la base de datos, con sus atributos, relaciones.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Esta sería la fase final del diseño de una base de datos.</a:t>
            </a:r>
          </a:p>
        </p:txBody>
      </p:sp>
      <p:pic>
        <p:nvPicPr>
          <p:cNvPr id="4098" name="Picture 2" descr="Resultado de imagen para sql server DER">
            <a:extLst>
              <a:ext uri="{FF2B5EF4-FFF2-40B4-BE49-F238E27FC236}">
                <a16:creationId xmlns:a16="http://schemas.microsoft.com/office/drawing/2014/main" id="{176CEC20-B95A-4442-8F4D-13F1AF8A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85" y="338862"/>
            <a:ext cx="5283284" cy="61802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DFC2E08-B3A5-4511-8CBC-4F855DF661C5}"/>
              </a:ext>
            </a:extLst>
          </p:cNvPr>
          <p:cNvSpPr txBox="1"/>
          <p:nvPr/>
        </p:nvSpPr>
        <p:spPr>
          <a:xfrm>
            <a:off x="2451653" y="5718386"/>
            <a:ext cx="364434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Con el tiempo van a hacer directamente este diagrama.</a:t>
            </a:r>
          </a:p>
        </p:txBody>
      </p:sp>
    </p:spTree>
    <p:extLst>
      <p:ext uri="{BB962C8B-B14F-4D97-AF65-F5344CB8AC3E}">
        <p14:creationId xmlns:p14="http://schemas.microsoft.com/office/powerpoint/2010/main" val="43962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Modelo de Datos Relacional</a:t>
            </a:r>
          </a:p>
        </p:txBody>
      </p:sp>
    </p:spTree>
    <p:extLst>
      <p:ext uri="{BB962C8B-B14F-4D97-AF65-F5344CB8AC3E}">
        <p14:creationId xmlns:p14="http://schemas.microsoft.com/office/powerpoint/2010/main" val="55317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de Datos Relacional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04831" y="2517697"/>
            <a:ext cx="569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Modelo utilizado en la confección de las Bases de Dato.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 modelo basado en la lógica de predicados y en la teoría de conjuntos.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Su idea fundamental es el uso de </a:t>
            </a:r>
            <a:r>
              <a:rPr lang="es-AR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relaciones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(conjunto de datos llamados tuplas).</a:t>
            </a:r>
          </a:p>
        </p:txBody>
      </p:sp>
      <p:pic>
        <p:nvPicPr>
          <p:cNvPr id="7" name="Picture 2" descr="Resultado de imagen para simbolo transporte publico">
            <a:extLst>
              <a:ext uri="{FF2B5EF4-FFF2-40B4-BE49-F238E27FC236}">
                <a16:creationId xmlns:a16="http://schemas.microsoft.com/office/drawing/2014/main" id="{2D5BF9C6-59E1-4F18-8E07-C73656E8E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9F9FB"/>
              </a:clrFrom>
              <a:clrTo>
                <a:srgbClr val="F9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7" t="8360" r="17100" b="20742"/>
          <a:stretch/>
        </p:blipFill>
        <p:spPr bwMode="auto">
          <a:xfrm>
            <a:off x="9625796" y="0"/>
            <a:ext cx="2363324" cy="26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Recolección de Datos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Esquema Conceptual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Diseño Lógico de la BD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Diseño Físico de la BD</a:t>
            </a:r>
          </a:p>
        </p:txBody>
      </p:sp>
    </p:spTree>
    <p:extLst>
      <p:ext uri="{BB962C8B-B14F-4D97-AF65-F5344CB8AC3E}">
        <p14:creationId xmlns:p14="http://schemas.microsoft.com/office/powerpoint/2010/main" val="13023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5FB205E-3F44-43B6-BF55-703B7163D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34596"/>
              </p:ext>
            </p:extLst>
          </p:nvPr>
        </p:nvGraphicFramePr>
        <p:xfrm>
          <a:off x="3648764" y="295598"/>
          <a:ext cx="8251687" cy="627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70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Modelo Entidad Relación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Entidades y Atributos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389317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2138</Words>
  <Application>Microsoft Office PowerPoint</Application>
  <PresentationFormat>Panorámica</PresentationFormat>
  <Paragraphs>497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175</cp:revision>
  <dcterms:created xsi:type="dcterms:W3CDTF">2018-03-11T02:17:42Z</dcterms:created>
  <dcterms:modified xsi:type="dcterms:W3CDTF">2020-03-15T21:40:28Z</dcterms:modified>
</cp:coreProperties>
</file>